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6"/>
  </p:notesMasterIdLst>
  <p:handoutMasterIdLst>
    <p:handoutMasterId r:id="rId67"/>
  </p:handoutMasterIdLst>
  <p:sldIdLst>
    <p:sldId id="463" r:id="rId2"/>
    <p:sldId id="260" r:id="rId3"/>
    <p:sldId id="262" r:id="rId4"/>
    <p:sldId id="267" r:id="rId5"/>
    <p:sldId id="268" r:id="rId6"/>
    <p:sldId id="269" r:id="rId7"/>
    <p:sldId id="270" r:id="rId8"/>
    <p:sldId id="271" r:id="rId9"/>
    <p:sldId id="274" r:id="rId10"/>
    <p:sldId id="275" r:id="rId11"/>
    <p:sldId id="280" r:id="rId12"/>
    <p:sldId id="282" r:id="rId13"/>
    <p:sldId id="286" r:id="rId14"/>
    <p:sldId id="460" r:id="rId15"/>
    <p:sldId id="464" r:id="rId16"/>
    <p:sldId id="458" r:id="rId17"/>
    <p:sldId id="465" r:id="rId18"/>
    <p:sldId id="466" r:id="rId19"/>
    <p:sldId id="467" r:id="rId20"/>
    <p:sldId id="468" r:id="rId21"/>
    <p:sldId id="287" r:id="rId22"/>
    <p:sldId id="288" r:id="rId23"/>
    <p:sldId id="289" r:id="rId24"/>
    <p:sldId id="290" r:id="rId25"/>
    <p:sldId id="292" r:id="rId26"/>
    <p:sldId id="293" r:id="rId27"/>
    <p:sldId id="294" r:id="rId28"/>
    <p:sldId id="295" r:id="rId29"/>
    <p:sldId id="296" r:id="rId30"/>
    <p:sldId id="459" r:id="rId31"/>
    <p:sldId id="297" r:id="rId32"/>
    <p:sldId id="298" r:id="rId33"/>
    <p:sldId id="299" r:id="rId34"/>
    <p:sldId id="300" r:id="rId35"/>
    <p:sldId id="301" r:id="rId36"/>
    <p:sldId id="302" r:id="rId37"/>
    <p:sldId id="303" r:id="rId38"/>
    <p:sldId id="304" r:id="rId39"/>
    <p:sldId id="305" r:id="rId40"/>
    <p:sldId id="306" r:id="rId41"/>
    <p:sldId id="307" r:id="rId42"/>
    <p:sldId id="308" r:id="rId43"/>
    <p:sldId id="309" r:id="rId44"/>
    <p:sldId id="310" r:id="rId45"/>
    <p:sldId id="311" r:id="rId46"/>
    <p:sldId id="312" r:id="rId47"/>
    <p:sldId id="313" r:id="rId48"/>
    <p:sldId id="322" r:id="rId49"/>
    <p:sldId id="323" r:id="rId50"/>
    <p:sldId id="461" r:id="rId51"/>
    <p:sldId id="324" r:id="rId52"/>
    <p:sldId id="325" r:id="rId53"/>
    <p:sldId id="332" r:id="rId54"/>
    <p:sldId id="333" r:id="rId55"/>
    <p:sldId id="462" r:id="rId56"/>
    <p:sldId id="469" r:id="rId57"/>
    <p:sldId id="470" r:id="rId58"/>
    <p:sldId id="471" r:id="rId59"/>
    <p:sldId id="472" r:id="rId60"/>
    <p:sldId id="473" r:id="rId61"/>
    <p:sldId id="474" r:id="rId62"/>
    <p:sldId id="475" r:id="rId63"/>
    <p:sldId id="476" r:id="rId64"/>
    <p:sldId id="457" r:id="rId65"/>
  </p:sldIdLst>
  <p:sldSz cx="9144000" cy="6858000" type="screen4x3"/>
  <p:notesSz cx="6997700" cy="9283700"/>
  <p:defaultTextStyle>
    <a:defPPr>
      <a:defRPr lang="en-US"/>
    </a:defPPr>
    <a:lvl1pPr algn="ctr"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0"/>
    <a:srgbClr val="030119"/>
    <a:srgbClr val="0000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3" d="100"/>
          <a:sy n="63" d="100"/>
        </p:scale>
        <p:origin x="-79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092"/>
    </p:cViewPr>
  </p:sorterViewPr>
  <p:notesViewPr>
    <p:cSldViewPr>
      <p:cViewPr varScale="1">
        <p:scale>
          <a:sx n="40" d="100"/>
          <a:sy n="40" d="100"/>
        </p:scale>
        <p:origin x="-1488" y="-90"/>
      </p:cViewPr>
      <p:guideLst>
        <p:guide orient="horz" pos="2923"/>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2813" tIns="46407" rIns="92813" bIns="46407" numCol="1" anchor="t" anchorCtr="0" compatLnSpc="1">
            <a:prstTxWarp prst="textNoShape">
              <a:avLst/>
            </a:prstTxWarp>
          </a:bodyPr>
          <a:lstStyle>
            <a:lvl1pPr algn="l" defTabSz="928688">
              <a:defRPr sz="1200"/>
            </a:lvl1pPr>
          </a:lstStyle>
          <a:p>
            <a:pPr>
              <a:defRPr/>
            </a:pPr>
            <a:endParaRPr lang="en-US"/>
          </a:p>
        </p:txBody>
      </p:sp>
      <p:sp>
        <p:nvSpPr>
          <p:cNvPr id="35843" name="Rectangle 3"/>
          <p:cNvSpPr>
            <a:spLocks noGrp="1" noChangeArrowheads="1"/>
          </p:cNvSpPr>
          <p:nvPr>
            <p:ph type="dt" sz="quarter" idx="1"/>
          </p:nvPr>
        </p:nvSpPr>
        <p:spPr bwMode="auto">
          <a:xfrm>
            <a:off x="3965575" y="0"/>
            <a:ext cx="3032125" cy="463550"/>
          </a:xfrm>
          <a:prstGeom prst="rect">
            <a:avLst/>
          </a:prstGeom>
          <a:noFill/>
          <a:ln w="9525">
            <a:noFill/>
            <a:miter lim="800000"/>
            <a:headEnd/>
            <a:tailEnd/>
          </a:ln>
          <a:effectLst/>
        </p:spPr>
        <p:txBody>
          <a:bodyPr vert="horz" wrap="square" lIns="92813" tIns="46407" rIns="92813" bIns="46407" numCol="1" anchor="t" anchorCtr="0" compatLnSpc="1">
            <a:prstTxWarp prst="textNoShape">
              <a:avLst/>
            </a:prstTxWarp>
          </a:bodyPr>
          <a:lstStyle>
            <a:lvl1pPr algn="r" defTabSz="928688">
              <a:defRPr sz="1200"/>
            </a:lvl1pPr>
          </a:lstStyle>
          <a:p>
            <a:pPr>
              <a:defRPr/>
            </a:pPr>
            <a:endParaRPr lang="en-US"/>
          </a:p>
        </p:txBody>
      </p:sp>
      <p:sp>
        <p:nvSpPr>
          <p:cNvPr id="35844" name="Rectangle 4"/>
          <p:cNvSpPr>
            <a:spLocks noGrp="1" noChangeArrowheads="1"/>
          </p:cNvSpPr>
          <p:nvPr>
            <p:ph type="ftr" sz="quarter" idx="2"/>
          </p:nvPr>
        </p:nvSpPr>
        <p:spPr bwMode="auto">
          <a:xfrm>
            <a:off x="0" y="8820150"/>
            <a:ext cx="3032125" cy="463550"/>
          </a:xfrm>
          <a:prstGeom prst="rect">
            <a:avLst/>
          </a:prstGeom>
          <a:noFill/>
          <a:ln w="9525">
            <a:noFill/>
            <a:miter lim="800000"/>
            <a:headEnd/>
            <a:tailEnd/>
          </a:ln>
          <a:effectLst/>
        </p:spPr>
        <p:txBody>
          <a:bodyPr vert="horz" wrap="square" lIns="92813" tIns="46407" rIns="92813" bIns="46407" numCol="1" anchor="b" anchorCtr="0" compatLnSpc="1">
            <a:prstTxWarp prst="textNoShape">
              <a:avLst/>
            </a:prstTxWarp>
          </a:bodyPr>
          <a:lstStyle>
            <a:lvl1pPr algn="l" defTabSz="928688">
              <a:defRPr sz="1200"/>
            </a:lvl1pPr>
          </a:lstStyle>
          <a:p>
            <a:pPr>
              <a:defRPr/>
            </a:pPr>
            <a:endParaRPr lang="en-US"/>
          </a:p>
        </p:txBody>
      </p:sp>
      <p:sp>
        <p:nvSpPr>
          <p:cNvPr id="35845" name="Rectangle 5"/>
          <p:cNvSpPr>
            <a:spLocks noGrp="1" noChangeArrowheads="1"/>
          </p:cNvSpPr>
          <p:nvPr>
            <p:ph type="sldNum" sz="quarter" idx="3"/>
          </p:nvPr>
        </p:nvSpPr>
        <p:spPr bwMode="auto">
          <a:xfrm>
            <a:off x="3965575" y="8820150"/>
            <a:ext cx="3032125" cy="463550"/>
          </a:xfrm>
          <a:prstGeom prst="rect">
            <a:avLst/>
          </a:prstGeom>
          <a:noFill/>
          <a:ln w="9525">
            <a:noFill/>
            <a:miter lim="800000"/>
            <a:headEnd/>
            <a:tailEnd/>
          </a:ln>
          <a:effectLst/>
        </p:spPr>
        <p:txBody>
          <a:bodyPr vert="horz" wrap="square" lIns="92813" tIns="46407" rIns="92813" bIns="46407" numCol="1" anchor="b" anchorCtr="0" compatLnSpc="1">
            <a:prstTxWarp prst="textNoShape">
              <a:avLst/>
            </a:prstTxWarp>
          </a:bodyPr>
          <a:lstStyle>
            <a:lvl1pPr algn="r" defTabSz="928688">
              <a:defRPr sz="1200"/>
            </a:lvl1pPr>
          </a:lstStyle>
          <a:p>
            <a:pPr>
              <a:defRPr/>
            </a:pPr>
            <a:fld id="{3854810C-39D8-4B6E-A2EB-A60E6B2D2A45}" type="slidenum">
              <a:rPr lang="en-US"/>
              <a:pPr>
                <a:defRPr/>
              </a:pPr>
              <a:t>‹#›</a:t>
            </a:fld>
            <a:endParaRPr lang="en-US"/>
          </a:p>
        </p:txBody>
      </p:sp>
    </p:spTree>
    <p:extLst>
      <p:ext uri="{BB962C8B-B14F-4D97-AF65-F5344CB8AC3E}">
        <p14:creationId xmlns:p14="http://schemas.microsoft.com/office/powerpoint/2010/main" val="39222885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2813" tIns="46407" rIns="92813" bIns="46407" numCol="1" anchor="t" anchorCtr="0" compatLnSpc="1">
            <a:prstTxWarp prst="textNoShape">
              <a:avLst/>
            </a:prstTxWarp>
          </a:bodyPr>
          <a:lstStyle>
            <a:lvl1pPr algn="l" defTabSz="928688">
              <a:defRPr sz="1200"/>
            </a:lvl1pPr>
          </a:lstStyle>
          <a:p>
            <a:pPr>
              <a:defRPr/>
            </a:pPr>
            <a:endParaRPr lang="en-US"/>
          </a:p>
        </p:txBody>
      </p:sp>
      <p:sp>
        <p:nvSpPr>
          <p:cNvPr id="3075" name="Rectangle 3"/>
          <p:cNvSpPr>
            <a:spLocks noGrp="1" noChangeArrowheads="1"/>
          </p:cNvSpPr>
          <p:nvPr>
            <p:ph type="dt" idx="1"/>
          </p:nvPr>
        </p:nvSpPr>
        <p:spPr bwMode="auto">
          <a:xfrm>
            <a:off x="3965575" y="0"/>
            <a:ext cx="3032125" cy="463550"/>
          </a:xfrm>
          <a:prstGeom prst="rect">
            <a:avLst/>
          </a:prstGeom>
          <a:noFill/>
          <a:ln w="9525">
            <a:noFill/>
            <a:miter lim="800000"/>
            <a:headEnd/>
            <a:tailEnd/>
          </a:ln>
          <a:effectLst/>
        </p:spPr>
        <p:txBody>
          <a:bodyPr vert="horz" wrap="square" lIns="92813" tIns="46407" rIns="92813" bIns="46407" numCol="1" anchor="t" anchorCtr="0" compatLnSpc="1">
            <a:prstTxWarp prst="textNoShape">
              <a:avLst/>
            </a:prstTxWarp>
          </a:bodyPr>
          <a:lstStyle>
            <a:lvl1pPr algn="r" defTabSz="928688">
              <a:defRPr sz="1200"/>
            </a:lvl1pPr>
          </a:lstStyle>
          <a:p>
            <a:pPr>
              <a:defRPr/>
            </a:pPr>
            <a:endParaRPr lang="en-US"/>
          </a:p>
        </p:txBody>
      </p:sp>
      <p:sp>
        <p:nvSpPr>
          <p:cNvPr id="82948"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33450" y="4410075"/>
            <a:ext cx="5130800" cy="4176713"/>
          </a:xfrm>
          <a:prstGeom prst="rect">
            <a:avLst/>
          </a:prstGeom>
          <a:noFill/>
          <a:ln w="9525">
            <a:noFill/>
            <a:miter lim="800000"/>
            <a:headEnd/>
            <a:tailEnd/>
          </a:ln>
          <a:effectLst/>
        </p:spPr>
        <p:txBody>
          <a:bodyPr vert="horz" wrap="square" lIns="92813" tIns="46407" rIns="92813" bIns="4640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20150"/>
            <a:ext cx="3032125" cy="463550"/>
          </a:xfrm>
          <a:prstGeom prst="rect">
            <a:avLst/>
          </a:prstGeom>
          <a:noFill/>
          <a:ln w="9525">
            <a:noFill/>
            <a:miter lim="800000"/>
            <a:headEnd/>
            <a:tailEnd/>
          </a:ln>
          <a:effectLst/>
        </p:spPr>
        <p:txBody>
          <a:bodyPr vert="horz" wrap="square" lIns="92813" tIns="46407" rIns="92813" bIns="46407" numCol="1" anchor="b" anchorCtr="0" compatLnSpc="1">
            <a:prstTxWarp prst="textNoShape">
              <a:avLst/>
            </a:prstTxWarp>
          </a:bodyPr>
          <a:lstStyle>
            <a:lvl1pPr algn="l" defTabSz="928688">
              <a:defRPr sz="1200"/>
            </a:lvl1pPr>
          </a:lstStyle>
          <a:p>
            <a:pPr>
              <a:defRPr/>
            </a:pPr>
            <a:endParaRPr lang="en-US"/>
          </a:p>
        </p:txBody>
      </p:sp>
      <p:sp>
        <p:nvSpPr>
          <p:cNvPr id="3079" name="Rectangle 7"/>
          <p:cNvSpPr>
            <a:spLocks noGrp="1" noChangeArrowheads="1"/>
          </p:cNvSpPr>
          <p:nvPr>
            <p:ph type="sldNum" sz="quarter" idx="5"/>
          </p:nvPr>
        </p:nvSpPr>
        <p:spPr bwMode="auto">
          <a:xfrm>
            <a:off x="3965575" y="8820150"/>
            <a:ext cx="3032125" cy="463550"/>
          </a:xfrm>
          <a:prstGeom prst="rect">
            <a:avLst/>
          </a:prstGeom>
          <a:noFill/>
          <a:ln w="9525">
            <a:noFill/>
            <a:miter lim="800000"/>
            <a:headEnd/>
            <a:tailEnd/>
          </a:ln>
          <a:effectLst/>
        </p:spPr>
        <p:txBody>
          <a:bodyPr vert="horz" wrap="square" lIns="92813" tIns="46407" rIns="92813" bIns="46407" numCol="1" anchor="b" anchorCtr="0" compatLnSpc="1">
            <a:prstTxWarp prst="textNoShape">
              <a:avLst/>
            </a:prstTxWarp>
          </a:bodyPr>
          <a:lstStyle>
            <a:lvl1pPr algn="r" defTabSz="928688">
              <a:defRPr sz="1200"/>
            </a:lvl1pPr>
          </a:lstStyle>
          <a:p>
            <a:pPr>
              <a:defRPr/>
            </a:pPr>
            <a:fld id="{831F7F28-7B05-45D0-B920-4D4C2BF0AFCA}" type="slidenum">
              <a:rPr lang="en-US"/>
              <a:pPr>
                <a:defRPr/>
              </a:pPr>
              <a:t>‹#›</a:t>
            </a:fld>
            <a:endParaRPr lang="en-US"/>
          </a:p>
        </p:txBody>
      </p:sp>
    </p:spTree>
    <p:extLst>
      <p:ext uri="{BB962C8B-B14F-4D97-AF65-F5344CB8AC3E}">
        <p14:creationId xmlns:p14="http://schemas.microsoft.com/office/powerpoint/2010/main" val="26455018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6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During migration to fully electronic record, users will need a transition record system on which they can rely.</a:t>
            </a:r>
          </a:p>
        </p:txBody>
      </p:sp>
      <p:sp>
        <p:nvSpPr>
          <p:cNvPr id="225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3139B69-920A-4469-8C60-FC7D6BD290EA}"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7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Therapeutic treatment plans may be written, oral, or standing.</a:t>
            </a:r>
          </a:p>
        </p:txBody>
      </p:sp>
      <p:sp>
        <p:nvSpPr>
          <p:cNvPr id="757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A95735C-681C-4234-B2EC-6E95F9E32A22}" type="slidenum">
              <a:rPr lang="en-US" smtClean="0"/>
              <a:pPr fontAlgn="base">
                <a:spcBef>
                  <a:spcPct val="0"/>
                </a:spcBef>
                <a:spcAft>
                  <a:spcPct val="0"/>
                </a:spcAft>
                <a:defRPr/>
              </a:pPr>
              <a:t>43</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8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Includes medications prescribed or administered in the course of or as a consequence of an encounter or episode.</a:t>
            </a:r>
          </a:p>
          <a:p>
            <a:pPr eaLnBrk="1" hangingPunct="1">
              <a:spcBef>
                <a:spcPct val="0"/>
              </a:spcBef>
            </a:pPr>
            <a:r>
              <a:rPr lang="en-US" smtClean="0"/>
              <a:t>Attributes include adverse effects reported in the history or physical examination segments.</a:t>
            </a:r>
          </a:p>
        </p:txBody>
      </p:sp>
      <p:sp>
        <p:nvSpPr>
          <p:cNvPr id="798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175620E-566D-4F79-9126-1DADC21107EA}" type="slidenum">
              <a:rPr lang="en-US" smtClean="0"/>
              <a:pPr fontAlgn="base">
                <a:spcBef>
                  <a:spcPct val="0"/>
                </a:spcBef>
                <a:spcAft>
                  <a:spcPct val="0"/>
                </a:spcAft>
                <a:defRPr/>
              </a:pPr>
              <a:t>46</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31F7F28-7B05-45D0-B920-4D4C2BF0AFCA}" type="slidenum">
              <a:rPr lang="en-US" smtClean="0"/>
              <a:pPr>
                <a:defRPr/>
              </a:pPr>
              <a:t>50</a:t>
            </a:fld>
            <a:endParaRPr lang="en-US"/>
          </a:p>
        </p:txBody>
      </p:sp>
    </p:spTree>
    <p:extLst>
      <p:ext uri="{BB962C8B-B14F-4D97-AF65-F5344CB8AC3E}">
        <p14:creationId xmlns:p14="http://schemas.microsoft.com/office/powerpoint/2010/main" val="23442782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31F7F28-7B05-45D0-B920-4D4C2BF0AFCA}" type="slidenum">
              <a:rPr lang="en-US" smtClean="0"/>
              <a:pPr>
                <a:defRPr/>
              </a:pPr>
              <a:t>55</a:t>
            </a:fld>
            <a:endParaRPr lang="en-US"/>
          </a:p>
        </p:txBody>
      </p:sp>
    </p:spTree>
    <p:extLst>
      <p:ext uri="{BB962C8B-B14F-4D97-AF65-F5344CB8AC3E}">
        <p14:creationId xmlns:p14="http://schemas.microsoft.com/office/powerpoint/2010/main" val="2344278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7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Most notable reports issued by IOM (for this purpose) are “To Err Is Human: Building a Safer Health System” and “Crossing the Quality Chasm: A New Health System for the 21</a:t>
            </a:r>
            <a:r>
              <a:rPr lang="en-US" baseline="30000" smtClean="0"/>
              <a:t>st</a:t>
            </a:r>
            <a:r>
              <a:rPr lang="en-US" smtClean="0"/>
              <a:t> Century”</a:t>
            </a:r>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EE67FE8-A30A-4524-922D-E0805AE907C2}"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8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ONCHIT formed the American Health Information Community in June 2005 to help with the nationwide transition to EHRs.</a:t>
            </a:r>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006B213-1F0C-492F-9F07-425AC6CD35CF}" type="slidenum">
              <a:rPr lang="en-US" smtClean="0"/>
              <a:pPr fontAlgn="base">
                <a:spcBef>
                  <a:spcPct val="0"/>
                </a:spcBef>
                <a:spcAft>
                  <a:spcPct val="0"/>
                </a:spcAft>
                <a:defRPr/>
              </a:pPr>
              <a:t>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0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Initially defined from a national perspective by an Institute of Medicine committee in 1991.</a:t>
            </a:r>
          </a:p>
          <a:p>
            <a:pPr eaLnBrk="1" hangingPunct="1">
              <a:spcBef>
                <a:spcPct val="0"/>
              </a:spcBef>
            </a:pPr>
            <a:endParaRPr lang="en-US" smtClean="0"/>
          </a:p>
        </p:txBody>
      </p:sp>
      <p:sp>
        <p:nvSpPr>
          <p:cNvPr id="419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444436-B32D-4BEC-9DF6-CD0BA0567251}" type="slidenum">
              <a:rPr lang="en-US" smtClean="0"/>
              <a:pPr fontAlgn="base">
                <a:spcBef>
                  <a:spcPct val="0"/>
                </a:spcBef>
                <a:spcAft>
                  <a:spcPct val="0"/>
                </a:spcAft>
                <a:defRPr/>
              </a:pPr>
              <a:t>12</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1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List builds on the initial concepts of an EHR system and includes capabilities from health data to connectivity and resource availability.</a:t>
            </a:r>
          </a:p>
        </p:txBody>
      </p:sp>
      <p:sp>
        <p:nvSpPr>
          <p:cNvPr id="471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7DAC1C0-2D56-4ADE-8214-734E21759CDC}" type="slidenum">
              <a:rPr lang="en-US" smtClean="0"/>
              <a:pPr fontAlgn="base">
                <a:spcBef>
                  <a:spcPct val="0"/>
                </a:spcBef>
                <a:spcAft>
                  <a:spcPct val="0"/>
                </a:spcAft>
                <a:defRPr/>
              </a:pPr>
              <a:t>13</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2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This is an expansion of the IOM list.</a:t>
            </a:r>
          </a:p>
        </p:txBody>
      </p:sp>
      <p:sp>
        <p:nvSpPr>
          <p:cNvPr id="491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82C786E-BC25-4B2D-AF95-02B7B178AB4B}" type="slidenum">
              <a:rPr lang="en-US" smtClean="0"/>
              <a:pPr fontAlgn="base">
                <a:spcBef>
                  <a:spcPct val="0"/>
                </a:spcBef>
                <a:spcAft>
                  <a:spcPct val="0"/>
                </a:spcAft>
                <a:defRPr/>
              </a:pPr>
              <a:t>21</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In a paper-based record, the information is static once it is recorded.</a:t>
            </a:r>
          </a:p>
        </p:txBody>
      </p:sp>
      <p:sp>
        <p:nvSpPr>
          <p:cNvPr id="604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DA94E93-91BA-40AC-A14C-BCD5A6F80890}" type="slidenum">
              <a:rPr lang="en-US" smtClean="0"/>
              <a:pPr fontAlgn="base">
                <a:spcBef>
                  <a:spcPct val="0"/>
                </a:spcBef>
                <a:spcAft>
                  <a:spcPct val="0"/>
                </a:spcAft>
                <a:defRPr/>
              </a:pPr>
              <a:t>29</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31F7F28-7B05-45D0-B920-4D4C2BF0AFCA}" type="slidenum">
              <a:rPr lang="en-US" smtClean="0"/>
              <a:pPr>
                <a:defRPr/>
              </a:pPr>
              <a:t>30</a:t>
            </a:fld>
            <a:endParaRPr lang="en-US"/>
          </a:p>
        </p:txBody>
      </p:sp>
    </p:spTree>
    <p:extLst>
      <p:ext uri="{BB962C8B-B14F-4D97-AF65-F5344CB8AC3E}">
        <p14:creationId xmlns:p14="http://schemas.microsoft.com/office/powerpoint/2010/main" val="23442782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6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The significant health status events and factors may be resolved or unresolved.</a:t>
            </a:r>
          </a:p>
        </p:txBody>
      </p:sp>
      <p:sp>
        <p:nvSpPr>
          <p:cNvPr id="665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16090FC-57F9-4E77-B05C-7E21F11BF671}" type="slidenum">
              <a:rPr lang="en-US" smtClean="0"/>
              <a:pPr fontAlgn="base">
                <a:spcBef>
                  <a:spcPct val="0"/>
                </a:spcBef>
                <a:spcAft>
                  <a:spcPct val="0"/>
                </a:spcAft>
                <a:defRPr/>
              </a:pPr>
              <a:t>35</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10/3/2012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HCI571   Isabelle Bichindaritz  </a:t>
            </a:r>
          </a:p>
        </p:txBody>
      </p:sp>
      <p:sp>
        <p:nvSpPr>
          <p:cNvPr id="6" name="Rectangle 6"/>
          <p:cNvSpPr>
            <a:spLocks noGrp="1" noChangeArrowheads="1"/>
          </p:cNvSpPr>
          <p:nvPr>
            <p:ph type="sldNum" sz="quarter" idx="12"/>
          </p:nvPr>
        </p:nvSpPr>
        <p:spPr>
          <a:ln/>
        </p:spPr>
        <p:txBody>
          <a:bodyPr/>
          <a:lstStyle>
            <a:lvl1pPr>
              <a:defRPr/>
            </a:lvl1pPr>
          </a:lstStyle>
          <a:p>
            <a:pPr>
              <a:defRPr/>
            </a:pPr>
            <a:fld id="{B5B19F9D-A29A-4E30-8CF3-9050E22E2759}" type="slidenum">
              <a:rPr lang="en-US"/>
              <a:pPr>
                <a:defRPr/>
              </a:pPr>
              <a:t>‹#›</a:t>
            </a:fld>
            <a:endParaRPr lang="en-US"/>
          </a:p>
        </p:txBody>
      </p:sp>
    </p:spTree>
    <p:extLst>
      <p:ext uri="{BB962C8B-B14F-4D97-AF65-F5344CB8AC3E}">
        <p14:creationId xmlns:p14="http://schemas.microsoft.com/office/powerpoint/2010/main" val="531239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10/3/2012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HCI571   Isabelle Bichindaritz  </a:t>
            </a:r>
          </a:p>
        </p:txBody>
      </p:sp>
      <p:sp>
        <p:nvSpPr>
          <p:cNvPr id="6" name="Rectangle 6"/>
          <p:cNvSpPr>
            <a:spLocks noGrp="1" noChangeArrowheads="1"/>
          </p:cNvSpPr>
          <p:nvPr>
            <p:ph type="sldNum" sz="quarter" idx="12"/>
          </p:nvPr>
        </p:nvSpPr>
        <p:spPr>
          <a:ln/>
        </p:spPr>
        <p:txBody>
          <a:bodyPr/>
          <a:lstStyle>
            <a:lvl1pPr>
              <a:defRPr/>
            </a:lvl1pPr>
          </a:lstStyle>
          <a:p>
            <a:pPr>
              <a:defRPr/>
            </a:pPr>
            <a:fld id="{21E39D95-6BFF-4E3B-8BA0-BCB6AD39E102}" type="slidenum">
              <a:rPr lang="en-US"/>
              <a:pPr>
                <a:defRPr/>
              </a:pPr>
              <a:t>‹#›</a:t>
            </a:fld>
            <a:endParaRPr lang="en-US"/>
          </a:p>
        </p:txBody>
      </p:sp>
    </p:spTree>
    <p:extLst>
      <p:ext uri="{BB962C8B-B14F-4D97-AF65-F5344CB8AC3E}">
        <p14:creationId xmlns:p14="http://schemas.microsoft.com/office/powerpoint/2010/main" val="1845517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10/3/2012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HCI571   Isabelle Bichindaritz  </a:t>
            </a:r>
          </a:p>
        </p:txBody>
      </p:sp>
      <p:sp>
        <p:nvSpPr>
          <p:cNvPr id="6" name="Rectangle 6"/>
          <p:cNvSpPr>
            <a:spLocks noGrp="1" noChangeArrowheads="1"/>
          </p:cNvSpPr>
          <p:nvPr>
            <p:ph type="sldNum" sz="quarter" idx="12"/>
          </p:nvPr>
        </p:nvSpPr>
        <p:spPr>
          <a:ln/>
        </p:spPr>
        <p:txBody>
          <a:bodyPr/>
          <a:lstStyle>
            <a:lvl1pPr>
              <a:defRPr/>
            </a:lvl1pPr>
          </a:lstStyle>
          <a:p>
            <a:pPr>
              <a:defRPr/>
            </a:pPr>
            <a:fld id="{DE7CA104-01FE-4A09-8FD3-0AE3EFF5D33D}" type="slidenum">
              <a:rPr lang="en-US"/>
              <a:pPr>
                <a:defRPr/>
              </a:pPr>
              <a:t>‹#›</a:t>
            </a:fld>
            <a:endParaRPr lang="en-US"/>
          </a:p>
        </p:txBody>
      </p:sp>
    </p:spTree>
    <p:extLst>
      <p:ext uri="{BB962C8B-B14F-4D97-AF65-F5344CB8AC3E}">
        <p14:creationId xmlns:p14="http://schemas.microsoft.com/office/powerpoint/2010/main" val="3852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10/3/2012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HCI571   Isabelle Bichindaritz  </a:t>
            </a:r>
          </a:p>
        </p:txBody>
      </p:sp>
      <p:sp>
        <p:nvSpPr>
          <p:cNvPr id="6" name="Rectangle 6"/>
          <p:cNvSpPr>
            <a:spLocks noGrp="1" noChangeArrowheads="1"/>
          </p:cNvSpPr>
          <p:nvPr>
            <p:ph type="sldNum" sz="quarter" idx="12"/>
          </p:nvPr>
        </p:nvSpPr>
        <p:spPr>
          <a:ln/>
        </p:spPr>
        <p:txBody>
          <a:bodyPr/>
          <a:lstStyle>
            <a:lvl1pPr>
              <a:defRPr/>
            </a:lvl1pPr>
          </a:lstStyle>
          <a:p>
            <a:pPr>
              <a:defRPr/>
            </a:pPr>
            <a:fld id="{C21D4732-172D-4F8D-8AF2-F18342627DFF}" type="slidenum">
              <a:rPr lang="en-US"/>
              <a:pPr>
                <a:defRPr/>
              </a:pPr>
              <a:t>‹#›</a:t>
            </a:fld>
            <a:endParaRPr lang="en-US"/>
          </a:p>
        </p:txBody>
      </p:sp>
    </p:spTree>
    <p:extLst>
      <p:ext uri="{BB962C8B-B14F-4D97-AF65-F5344CB8AC3E}">
        <p14:creationId xmlns:p14="http://schemas.microsoft.com/office/powerpoint/2010/main" val="1647814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10/3/2012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HCI571   Isabelle Bichindaritz  </a:t>
            </a:r>
          </a:p>
        </p:txBody>
      </p:sp>
      <p:sp>
        <p:nvSpPr>
          <p:cNvPr id="6" name="Rectangle 6"/>
          <p:cNvSpPr>
            <a:spLocks noGrp="1" noChangeArrowheads="1"/>
          </p:cNvSpPr>
          <p:nvPr>
            <p:ph type="sldNum" sz="quarter" idx="12"/>
          </p:nvPr>
        </p:nvSpPr>
        <p:spPr>
          <a:ln/>
        </p:spPr>
        <p:txBody>
          <a:bodyPr/>
          <a:lstStyle>
            <a:lvl1pPr>
              <a:defRPr/>
            </a:lvl1pPr>
          </a:lstStyle>
          <a:p>
            <a:pPr>
              <a:defRPr/>
            </a:pPr>
            <a:fld id="{52260E1D-00DB-4F12-86BF-B3E9C7183C80}" type="slidenum">
              <a:rPr lang="en-US"/>
              <a:pPr>
                <a:defRPr/>
              </a:pPr>
              <a:t>‹#›</a:t>
            </a:fld>
            <a:endParaRPr lang="en-US"/>
          </a:p>
        </p:txBody>
      </p:sp>
    </p:spTree>
    <p:extLst>
      <p:ext uri="{BB962C8B-B14F-4D97-AF65-F5344CB8AC3E}">
        <p14:creationId xmlns:p14="http://schemas.microsoft.com/office/powerpoint/2010/main" val="2307938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10/3/2012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HCI571   Isabelle Bichindaritz  </a:t>
            </a:r>
          </a:p>
        </p:txBody>
      </p:sp>
      <p:sp>
        <p:nvSpPr>
          <p:cNvPr id="7" name="Rectangle 6"/>
          <p:cNvSpPr>
            <a:spLocks noGrp="1" noChangeArrowheads="1"/>
          </p:cNvSpPr>
          <p:nvPr>
            <p:ph type="sldNum" sz="quarter" idx="12"/>
          </p:nvPr>
        </p:nvSpPr>
        <p:spPr>
          <a:ln/>
        </p:spPr>
        <p:txBody>
          <a:bodyPr/>
          <a:lstStyle>
            <a:lvl1pPr>
              <a:defRPr/>
            </a:lvl1pPr>
          </a:lstStyle>
          <a:p>
            <a:pPr>
              <a:defRPr/>
            </a:pPr>
            <a:fld id="{DB9DA415-C8EF-47C0-8527-D7F640B0A088}" type="slidenum">
              <a:rPr lang="en-US"/>
              <a:pPr>
                <a:defRPr/>
              </a:pPr>
              <a:t>‹#›</a:t>
            </a:fld>
            <a:endParaRPr lang="en-US"/>
          </a:p>
        </p:txBody>
      </p:sp>
    </p:spTree>
    <p:extLst>
      <p:ext uri="{BB962C8B-B14F-4D97-AF65-F5344CB8AC3E}">
        <p14:creationId xmlns:p14="http://schemas.microsoft.com/office/powerpoint/2010/main" val="4134776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10/3/2012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HCI571   Isabelle Bichindaritz  </a:t>
            </a:r>
          </a:p>
        </p:txBody>
      </p:sp>
      <p:sp>
        <p:nvSpPr>
          <p:cNvPr id="9" name="Rectangle 6"/>
          <p:cNvSpPr>
            <a:spLocks noGrp="1" noChangeArrowheads="1"/>
          </p:cNvSpPr>
          <p:nvPr>
            <p:ph type="sldNum" sz="quarter" idx="12"/>
          </p:nvPr>
        </p:nvSpPr>
        <p:spPr>
          <a:ln/>
        </p:spPr>
        <p:txBody>
          <a:bodyPr/>
          <a:lstStyle>
            <a:lvl1pPr>
              <a:defRPr/>
            </a:lvl1pPr>
          </a:lstStyle>
          <a:p>
            <a:pPr>
              <a:defRPr/>
            </a:pPr>
            <a:fld id="{B70DC2E2-DAC0-49FE-91D6-3FBB1D6C4DC1}" type="slidenum">
              <a:rPr lang="en-US"/>
              <a:pPr>
                <a:defRPr/>
              </a:pPr>
              <a:t>‹#›</a:t>
            </a:fld>
            <a:endParaRPr lang="en-US"/>
          </a:p>
        </p:txBody>
      </p:sp>
    </p:spTree>
    <p:extLst>
      <p:ext uri="{BB962C8B-B14F-4D97-AF65-F5344CB8AC3E}">
        <p14:creationId xmlns:p14="http://schemas.microsoft.com/office/powerpoint/2010/main" val="1243964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10/3/2012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HCI571   Isabelle Bichindaritz  </a:t>
            </a:r>
          </a:p>
        </p:txBody>
      </p:sp>
      <p:sp>
        <p:nvSpPr>
          <p:cNvPr id="5" name="Rectangle 6"/>
          <p:cNvSpPr>
            <a:spLocks noGrp="1" noChangeArrowheads="1"/>
          </p:cNvSpPr>
          <p:nvPr>
            <p:ph type="sldNum" sz="quarter" idx="12"/>
          </p:nvPr>
        </p:nvSpPr>
        <p:spPr>
          <a:ln/>
        </p:spPr>
        <p:txBody>
          <a:bodyPr/>
          <a:lstStyle>
            <a:lvl1pPr>
              <a:defRPr/>
            </a:lvl1pPr>
          </a:lstStyle>
          <a:p>
            <a:pPr>
              <a:defRPr/>
            </a:pPr>
            <a:fld id="{36D5E418-2FAE-47C2-88A1-46D4C031E92A}" type="slidenum">
              <a:rPr lang="en-US"/>
              <a:pPr>
                <a:defRPr/>
              </a:pPr>
              <a:t>‹#›</a:t>
            </a:fld>
            <a:endParaRPr lang="en-US"/>
          </a:p>
        </p:txBody>
      </p:sp>
    </p:spTree>
    <p:extLst>
      <p:ext uri="{BB962C8B-B14F-4D97-AF65-F5344CB8AC3E}">
        <p14:creationId xmlns:p14="http://schemas.microsoft.com/office/powerpoint/2010/main" val="3791550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10/3/2012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HCI571   Isabelle Bichindaritz  </a:t>
            </a:r>
          </a:p>
        </p:txBody>
      </p:sp>
      <p:sp>
        <p:nvSpPr>
          <p:cNvPr id="4" name="Rectangle 6"/>
          <p:cNvSpPr>
            <a:spLocks noGrp="1" noChangeArrowheads="1"/>
          </p:cNvSpPr>
          <p:nvPr>
            <p:ph type="sldNum" sz="quarter" idx="12"/>
          </p:nvPr>
        </p:nvSpPr>
        <p:spPr>
          <a:ln/>
        </p:spPr>
        <p:txBody>
          <a:bodyPr/>
          <a:lstStyle>
            <a:lvl1pPr>
              <a:defRPr/>
            </a:lvl1pPr>
          </a:lstStyle>
          <a:p>
            <a:pPr>
              <a:defRPr/>
            </a:pPr>
            <a:fld id="{8EBC7272-72CB-483A-AAF1-2A2E0CA63D60}" type="slidenum">
              <a:rPr lang="en-US"/>
              <a:pPr>
                <a:defRPr/>
              </a:pPr>
              <a:t>‹#›</a:t>
            </a:fld>
            <a:endParaRPr lang="en-US"/>
          </a:p>
        </p:txBody>
      </p:sp>
    </p:spTree>
    <p:extLst>
      <p:ext uri="{BB962C8B-B14F-4D97-AF65-F5344CB8AC3E}">
        <p14:creationId xmlns:p14="http://schemas.microsoft.com/office/powerpoint/2010/main" val="1681699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10/3/2012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HCI571   Isabelle Bichindaritz  </a:t>
            </a:r>
          </a:p>
        </p:txBody>
      </p:sp>
      <p:sp>
        <p:nvSpPr>
          <p:cNvPr id="7" name="Rectangle 6"/>
          <p:cNvSpPr>
            <a:spLocks noGrp="1" noChangeArrowheads="1"/>
          </p:cNvSpPr>
          <p:nvPr>
            <p:ph type="sldNum" sz="quarter" idx="12"/>
          </p:nvPr>
        </p:nvSpPr>
        <p:spPr>
          <a:ln/>
        </p:spPr>
        <p:txBody>
          <a:bodyPr/>
          <a:lstStyle>
            <a:lvl1pPr>
              <a:defRPr/>
            </a:lvl1pPr>
          </a:lstStyle>
          <a:p>
            <a:pPr>
              <a:defRPr/>
            </a:pPr>
            <a:fld id="{CE211E0A-E02E-4BA8-BAB4-14B28B2065D1}" type="slidenum">
              <a:rPr lang="en-US"/>
              <a:pPr>
                <a:defRPr/>
              </a:pPr>
              <a:t>‹#›</a:t>
            </a:fld>
            <a:endParaRPr lang="en-US"/>
          </a:p>
        </p:txBody>
      </p:sp>
    </p:spTree>
    <p:extLst>
      <p:ext uri="{BB962C8B-B14F-4D97-AF65-F5344CB8AC3E}">
        <p14:creationId xmlns:p14="http://schemas.microsoft.com/office/powerpoint/2010/main" val="283398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10/3/2012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HCI571   Isabelle Bichindaritz  </a:t>
            </a:r>
          </a:p>
        </p:txBody>
      </p:sp>
      <p:sp>
        <p:nvSpPr>
          <p:cNvPr id="7" name="Rectangle 6"/>
          <p:cNvSpPr>
            <a:spLocks noGrp="1" noChangeArrowheads="1"/>
          </p:cNvSpPr>
          <p:nvPr>
            <p:ph type="sldNum" sz="quarter" idx="12"/>
          </p:nvPr>
        </p:nvSpPr>
        <p:spPr>
          <a:ln/>
        </p:spPr>
        <p:txBody>
          <a:bodyPr/>
          <a:lstStyle>
            <a:lvl1pPr>
              <a:defRPr/>
            </a:lvl1pPr>
          </a:lstStyle>
          <a:p>
            <a:pPr>
              <a:defRPr/>
            </a:pPr>
            <a:fld id="{86DAB0B6-544D-4AD2-8A2F-A62C991C7056}" type="slidenum">
              <a:rPr lang="en-US"/>
              <a:pPr>
                <a:defRPr/>
              </a:pPr>
              <a:t>‹#›</a:t>
            </a:fld>
            <a:endParaRPr lang="en-US"/>
          </a:p>
        </p:txBody>
      </p:sp>
    </p:spTree>
    <p:extLst>
      <p:ext uri="{BB962C8B-B14F-4D97-AF65-F5344CB8AC3E}">
        <p14:creationId xmlns:p14="http://schemas.microsoft.com/office/powerpoint/2010/main" val="3363865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smtClean="0"/>
            </a:lvl1pPr>
          </a:lstStyle>
          <a:p>
            <a:pPr>
              <a:defRPr/>
            </a:pPr>
            <a:r>
              <a:rPr lang="en-US" smtClean="0"/>
              <a:t>10/3/2012</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r>
              <a:rPr lang="en-US"/>
              <a:t>HCI571   Isabelle Bichindaritz  </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0369ACD-FA73-4D97-943B-E6045E4580AD}"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r>
              <a:rPr lang="en-US" sz="1400" smtClean="0"/>
              <a:t>10/1/2012</a:t>
            </a:r>
            <a:endParaRPr lang="en-US" sz="1400"/>
          </a:p>
        </p:txBody>
      </p:sp>
      <p:sp>
        <p:nvSpPr>
          <p:cNvPr id="205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r>
              <a:rPr lang="en-US" sz="1400"/>
              <a:t>HCI571   Isabelle Bichindaritz  </a:t>
            </a:r>
          </a:p>
        </p:txBody>
      </p:sp>
      <p:sp>
        <p:nvSpPr>
          <p:cNvPr id="205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F1CADF36-8E9D-41BE-AF10-7C7469C55CA5}" type="slidenum">
              <a:rPr lang="en-US" sz="1400" smtClean="0"/>
              <a:pPr/>
              <a:t>1</a:t>
            </a:fld>
            <a:endParaRPr lang="en-US" sz="1400" smtClean="0"/>
          </a:p>
        </p:txBody>
      </p:sp>
      <p:sp>
        <p:nvSpPr>
          <p:cNvPr id="2053" name="Rectangle 2"/>
          <p:cNvSpPr>
            <a:spLocks noGrp="1" noChangeArrowheads="1"/>
          </p:cNvSpPr>
          <p:nvPr>
            <p:ph type="title"/>
          </p:nvPr>
        </p:nvSpPr>
        <p:spPr>
          <a:xfrm>
            <a:off x="533400" y="914400"/>
            <a:ext cx="8077200" cy="3868738"/>
          </a:xfrm>
        </p:spPr>
        <p:txBody>
          <a:bodyPr/>
          <a:lstStyle/>
          <a:p>
            <a:r>
              <a:rPr lang="en-US" sz="5400" dirty="0" smtClean="0"/>
              <a:t>Electronic </a:t>
            </a:r>
            <a:r>
              <a:rPr lang="en-US" sz="5400" smtClean="0"/>
              <a:t>Health Records</a:t>
            </a:r>
            <a:endParaRPr lang="en-US" sz="3200" dirty="0" smtClean="0">
              <a:cs typeface="Tahoma" pitchFamily="34" charset="0"/>
            </a:endParaRPr>
          </a:p>
        </p:txBody>
      </p:sp>
    </p:spTree>
    <p:extLst>
      <p:ext uri="{BB962C8B-B14F-4D97-AF65-F5344CB8AC3E}">
        <p14:creationId xmlns:p14="http://schemas.microsoft.com/office/powerpoint/2010/main" val="2957148286"/>
      </p:ext>
    </p:extLst>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4294967295"/>
          </p:nvPr>
        </p:nvSpPr>
        <p:spPr>
          <a:xfrm>
            <a:off x="685800" y="1489075"/>
            <a:ext cx="7772400" cy="4454525"/>
          </a:xfrm>
        </p:spPr>
        <p:txBody>
          <a:bodyPr/>
          <a:lstStyle/>
          <a:p>
            <a:pPr eaLnBrk="1" hangingPunct="1"/>
            <a:r>
              <a:rPr lang="en-US" sz="2800" dirty="0" smtClean="0"/>
              <a:t>In February 2009 – President Obama signed the Health Information Technology for Economic and Clinical Health (HITECH) Act.</a:t>
            </a:r>
          </a:p>
          <a:p>
            <a:pPr lvl="1" eaLnBrk="1" hangingPunct="1"/>
            <a:r>
              <a:rPr lang="en-US" sz="2400" dirty="0" smtClean="0"/>
              <a:t>It provided 17.2 billion dollars to providers to facilitate EHR adoption.</a:t>
            </a:r>
          </a:p>
          <a:p>
            <a:pPr lvl="1" eaLnBrk="1" hangingPunct="1"/>
            <a:r>
              <a:rPr lang="en-US" sz="2400" dirty="0" smtClean="0"/>
              <a:t>It uses incentives through the Medicare and Medicaid programs.</a:t>
            </a:r>
          </a:p>
          <a:p>
            <a:pPr lvl="1" eaLnBrk="1" hangingPunct="1"/>
            <a:r>
              <a:rPr lang="en-US" sz="2400" dirty="0" smtClean="0"/>
              <a:t>It gives support for providers to acquire technology.</a:t>
            </a:r>
          </a:p>
          <a:p>
            <a:pPr lvl="1" eaLnBrk="1" hangingPunct="1"/>
            <a:r>
              <a:rPr lang="en-US" sz="2400" dirty="0" smtClean="0"/>
              <a:t>Established technology centers.</a:t>
            </a:r>
          </a:p>
          <a:p>
            <a:pPr lvl="1" eaLnBrk="1" hangingPunct="1"/>
            <a:r>
              <a:rPr lang="en-US" sz="2400" dirty="0" smtClean="0"/>
              <a:t>There is workforce retraining to improve the technological skill set in the industry</a:t>
            </a:r>
            <a:r>
              <a:rPr lang="en-US" dirty="0" smtClean="0"/>
              <a:t>.</a:t>
            </a:r>
          </a:p>
        </p:txBody>
      </p:sp>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nchorCtr="1"/>
          <a:lstStyle/>
          <a:p>
            <a:pPr algn="ctr">
              <a:defRPr/>
            </a:pPr>
            <a:r>
              <a:rPr lang="en-US" b="1" dirty="0">
                <a:solidFill>
                  <a:schemeClr val="tx2"/>
                </a:solidFill>
                <a:latin typeface="+mj-lt"/>
              </a:rPr>
              <a:t>Electronic Health Records: </a:t>
            </a:r>
            <a:br>
              <a:rPr lang="en-US" b="1" dirty="0">
                <a:solidFill>
                  <a:schemeClr val="tx2"/>
                </a:solidFill>
                <a:latin typeface="+mj-lt"/>
              </a:rPr>
            </a:br>
            <a:r>
              <a:rPr lang="en-US" b="1" dirty="0">
                <a:solidFill>
                  <a:schemeClr val="tx2"/>
                </a:solidFill>
                <a:latin typeface="+mj-lt"/>
              </a:rPr>
              <a:t>The Case for Quality and Change </a:t>
            </a:r>
            <a:br>
              <a:rPr lang="en-US" b="1" dirty="0">
                <a:solidFill>
                  <a:schemeClr val="tx2"/>
                </a:solidFill>
                <a:latin typeface="+mj-lt"/>
              </a:rPr>
            </a:br>
            <a:r>
              <a:rPr lang="en-US" b="1" dirty="0">
                <a:solidFill>
                  <a:schemeClr val="tx2"/>
                </a:solidFill>
                <a:latin typeface="+mj-lt"/>
              </a:rPr>
              <a:t>National Focus on Improving Health Information and Technology</a:t>
            </a:r>
            <a:endParaRPr lang="en-US" b="1" dirty="0">
              <a:latin typeface="+mj-lt"/>
            </a:endParaRPr>
          </a:p>
        </p:txBody>
      </p:sp>
    </p:spTree>
    <p:extLst>
      <p:ext uri="{BB962C8B-B14F-4D97-AF65-F5344CB8AC3E}">
        <p14:creationId xmlns:p14="http://schemas.microsoft.com/office/powerpoint/2010/main" val="3738578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4294967295"/>
          </p:nvPr>
        </p:nvSpPr>
        <p:spPr>
          <a:xfrm>
            <a:off x="685800" y="1828800"/>
            <a:ext cx="7772400" cy="4454525"/>
          </a:xfrm>
        </p:spPr>
        <p:txBody>
          <a:bodyPr/>
          <a:lstStyle/>
          <a:p>
            <a:pPr eaLnBrk="1" hangingPunct="1">
              <a:lnSpc>
                <a:spcPct val="80000"/>
              </a:lnSpc>
            </a:pPr>
            <a:r>
              <a:rPr lang="en-US" dirty="0" smtClean="0"/>
              <a:t>EHR systems will save costs and add efficiency:</a:t>
            </a:r>
          </a:p>
          <a:p>
            <a:pPr lvl="1" eaLnBrk="1" hangingPunct="1">
              <a:lnSpc>
                <a:spcPct val="80000"/>
              </a:lnSpc>
            </a:pPr>
            <a:r>
              <a:rPr lang="en-US" sz="2400" dirty="0" smtClean="0"/>
              <a:t>Eliminating paper supplies</a:t>
            </a:r>
          </a:p>
          <a:p>
            <a:pPr lvl="1" eaLnBrk="1" hangingPunct="1">
              <a:lnSpc>
                <a:spcPct val="80000"/>
              </a:lnSpc>
            </a:pPr>
            <a:r>
              <a:rPr lang="en-US" sz="2400" dirty="0" smtClean="0"/>
              <a:t>Eliminating clerical staff to process paper records</a:t>
            </a:r>
          </a:p>
          <a:p>
            <a:pPr lvl="1" eaLnBrk="1" hangingPunct="1">
              <a:lnSpc>
                <a:spcPct val="80000"/>
              </a:lnSpc>
            </a:pPr>
            <a:r>
              <a:rPr lang="en-US" sz="2400" dirty="0" smtClean="0"/>
              <a:t>Reducing transcription costs</a:t>
            </a:r>
          </a:p>
          <a:p>
            <a:pPr lvl="1" eaLnBrk="1" hangingPunct="1">
              <a:lnSpc>
                <a:spcPct val="80000"/>
              </a:lnSpc>
            </a:pPr>
            <a:r>
              <a:rPr lang="en-US" sz="2400" dirty="0" smtClean="0"/>
              <a:t>Improved staff productivity</a:t>
            </a:r>
          </a:p>
          <a:p>
            <a:pPr lvl="1" eaLnBrk="1" hangingPunct="1">
              <a:lnSpc>
                <a:spcPct val="80000"/>
              </a:lnSpc>
            </a:pPr>
            <a:r>
              <a:rPr lang="en-US" sz="2400" dirty="0" smtClean="0"/>
              <a:t>Clinical quality improvement/medical outcome improvement</a:t>
            </a:r>
          </a:p>
          <a:p>
            <a:pPr lvl="1" eaLnBrk="1" hangingPunct="1">
              <a:lnSpc>
                <a:spcPct val="80000"/>
              </a:lnSpc>
            </a:pPr>
            <a:r>
              <a:rPr lang="en-US" sz="2400" dirty="0" smtClean="0"/>
              <a:t>Reduced cycle time</a:t>
            </a:r>
          </a:p>
          <a:p>
            <a:pPr lvl="1" eaLnBrk="1" hangingPunct="1">
              <a:lnSpc>
                <a:spcPct val="80000"/>
              </a:lnSpc>
            </a:pPr>
            <a:r>
              <a:rPr lang="en-US" sz="2400" dirty="0" smtClean="0"/>
              <a:t>Improved process accuracy</a:t>
            </a:r>
          </a:p>
          <a:p>
            <a:pPr lvl="1" eaLnBrk="1" hangingPunct="1">
              <a:lnSpc>
                <a:spcPct val="80000"/>
              </a:lnSpc>
            </a:pPr>
            <a:r>
              <a:rPr lang="en-US" sz="2400" dirty="0" smtClean="0"/>
              <a:t>Improved customer (physician/patient) satisfaction</a:t>
            </a:r>
          </a:p>
          <a:p>
            <a:pPr lvl="1" eaLnBrk="1" hangingPunct="1">
              <a:lnSpc>
                <a:spcPct val="80000"/>
              </a:lnSpc>
            </a:pPr>
            <a:r>
              <a:rPr lang="en-US" sz="2400" dirty="0" smtClean="0"/>
              <a:t>Improved employee satisfaction</a:t>
            </a:r>
          </a:p>
        </p:txBody>
      </p:sp>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nchorCtr="1"/>
          <a:lstStyle/>
          <a:p>
            <a:pPr algn="ctr">
              <a:defRPr/>
            </a:pPr>
            <a:r>
              <a:rPr lang="en-US" sz="3100" b="1" dirty="0">
                <a:solidFill>
                  <a:schemeClr val="tx2"/>
                </a:solidFill>
                <a:latin typeface="+mj-lt"/>
              </a:rPr>
              <a:t>Electronic Health Records: </a:t>
            </a:r>
            <a:br>
              <a:rPr lang="en-US" sz="3100" b="1" dirty="0">
                <a:solidFill>
                  <a:schemeClr val="tx2"/>
                </a:solidFill>
                <a:latin typeface="+mj-lt"/>
              </a:rPr>
            </a:br>
            <a:r>
              <a:rPr lang="en-US" sz="3100" b="1" dirty="0">
                <a:solidFill>
                  <a:schemeClr val="tx2"/>
                </a:solidFill>
                <a:latin typeface="+mj-lt"/>
              </a:rPr>
              <a:t>The Case for Quality and Change </a:t>
            </a:r>
            <a:br>
              <a:rPr lang="en-US" sz="3100" b="1" dirty="0">
                <a:solidFill>
                  <a:schemeClr val="tx2"/>
                </a:solidFill>
                <a:latin typeface="+mj-lt"/>
              </a:rPr>
            </a:br>
            <a:r>
              <a:rPr lang="en-US" sz="3100" b="1" dirty="0">
                <a:solidFill>
                  <a:schemeClr val="tx2"/>
                </a:solidFill>
                <a:latin typeface="+mj-lt"/>
              </a:rPr>
              <a:t>Cost-Containment and Return on Investment</a:t>
            </a:r>
            <a:endParaRPr lang="en-US" sz="3100" b="1" dirty="0">
              <a:latin typeface="+mj-lt"/>
            </a:endParaRPr>
          </a:p>
        </p:txBody>
      </p:sp>
    </p:spTree>
    <p:extLst>
      <p:ext uri="{BB962C8B-B14F-4D97-AF65-F5344CB8AC3E}">
        <p14:creationId xmlns:p14="http://schemas.microsoft.com/office/powerpoint/2010/main" val="999660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4294967295"/>
          </p:nvPr>
        </p:nvSpPr>
        <p:spPr>
          <a:xfrm>
            <a:off x="685800" y="1752600"/>
            <a:ext cx="7772400" cy="4454525"/>
          </a:xfrm>
        </p:spPr>
        <p:txBody>
          <a:bodyPr/>
          <a:lstStyle/>
          <a:p>
            <a:pPr eaLnBrk="1" hangingPunct="1">
              <a:lnSpc>
                <a:spcPct val="80000"/>
              </a:lnSpc>
            </a:pPr>
            <a:r>
              <a:rPr lang="en-US" sz="2400" smtClean="0"/>
              <a:t>Broadest interpretation: a record of all types of care to prevent and treat illness</a:t>
            </a:r>
          </a:p>
          <a:p>
            <a:pPr marL="547688" lvl="2" indent="-411163" eaLnBrk="1" hangingPunct="1">
              <a:lnSpc>
                <a:spcPct val="80000"/>
              </a:lnSpc>
              <a:buSzPct val="80000"/>
              <a:buFont typeface="Wingdings" pitchFamily="2" charset="2"/>
              <a:buChar char="Ø"/>
            </a:pPr>
            <a:r>
              <a:rPr lang="en-US" sz="2200" smtClean="0"/>
              <a:t>Ideally maintained:</a:t>
            </a:r>
          </a:p>
          <a:p>
            <a:pPr marL="766763" lvl="3" indent="-411163" eaLnBrk="1" hangingPunct="1">
              <a:lnSpc>
                <a:spcPct val="80000"/>
              </a:lnSpc>
              <a:buSzPct val="80000"/>
              <a:buFont typeface="Wingdings" pitchFamily="2" charset="2"/>
              <a:buChar char="Ø"/>
            </a:pPr>
            <a:r>
              <a:rPr lang="en-US" sz="1600" smtClean="0"/>
              <a:t>Over a long period</a:t>
            </a:r>
          </a:p>
          <a:p>
            <a:pPr marL="766763" lvl="3" indent="-411163" eaLnBrk="1" hangingPunct="1">
              <a:lnSpc>
                <a:spcPct val="80000"/>
              </a:lnSpc>
              <a:buSzPct val="80000"/>
              <a:buFont typeface="Wingdings" pitchFamily="2" charset="2"/>
              <a:buChar char="Ø"/>
            </a:pPr>
            <a:r>
              <a:rPr lang="en-US" sz="1600" smtClean="0"/>
              <a:t>In a manner that is accessible to those who need access to specific information</a:t>
            </a:r>
          </a:p>
          <a:p>
            <a:pPr marL="766763" lvl="3" indent="-411163" eaLnBrk="1" hangingPunct="1">
              <a:lnSpc>
                <a:spcPct val="80000"/>
              </a:lnSpc>
              <a:buSzPct val="80000"/>
              <a:buFont typeface="Wingdings" pitchFamily="2" charset="2"/>
              <a:buChar char="Ø"/>
            </a:pPr>
            <a:r>
              <a:rPr lang="en-US" sz="1600" smtClean="0"/>
              <a:t>In a manner that is accessible to those who need aggregate information to prevent illness and improve future treatment</a:t>
            </a:r>
          </a:p>
          <a:p>
            <a:pPr eaLnBrk="1" hangingPunct="1">
              <a:lnSpc>
                <a:spcPct val="80000"/>
              </a:lnSpc>
            </a:pPr>
            <a:r>
              <a:rPr lang="en-US" sz="2400" smtClean="0"/>
              <a:t>Today, EHRs designed for:</a:t>
            </a:r>
          </a:p>
          <a:p>
            <a:pPr lvl="1" eaLnBrk="1" hangingPunct="1">
              <a:lnSpc>
                <a:spcPct val="80000"/>
              </a:lnSpc>
            </a:pPr>
            <a:r>
              <a:rPr lang="en-US" sz="2000" smtClean="0"/>
              <a:t>Large hospitals</a:t>
            </a:r>
          </a:p>
          <a:p>
            <a:pPr lvl="1" eaLnBrk="1" hangingPunct="1">
              <a:lnSpc>
                <a:spcPct val="80000"/>
              </a:lnSpc>
            </a:pPr>
            <a:r>
              <a:rPr lang="en-US" sz="2000" smtClean="0"/>
              <a:t>Group and single practices in ambulatory care</a:t>
            </a:r>
          </a:p>
          <a:p>
            <a:pPr lvl="1" eaLnBrk="1" hangingPunct="1">
              <a:lnSpc>
                <a:spcPct val="80000"/>
              </a:lnSpc>
            </a:pPr>
            <a:r>
              <a:rPr lang="en-US" sz="2000" smtClean="0"/>
              <a:t>Long-term care</a:t>
            </a:r>
          </a:p>
          <a:p>
            <a:pPr lvl="1" eaLnBrk="1" hangingPunct="1">
              <a:lnSpc>
                <a:spcPct val="80000"/>
              </a:lnSpc>
            </a:pPr>
            <a:r>
              <a:rPr lang="en-US" sz="2000" smtClean="0"/>
              <a:t>Behavioral health</a:t>
            </a:r>
          </a:p>
          <a:p>
            <a:pPr lvl="1" eaLnBrk="1" hangingPunct="1">
              <a:lnSpc>
                <a:spcPct val="80000"/>
              </a:lnSpc>
            </a:pPr>
            <a:r>
              <a:rPr lang="en-US" sz="2000" smtClean="0"/>
              <a:t>Home health</a:t>
            </a:r>
          </a:p>
          <a:p>
            <a:pPr lvl="1" eaLnBrk="1" hangingPunct="1">
              <a:lnSpc>
                <a:spcPct val="80000"/>
              </a:lnSpc>
            </a:pPr>
            <a:r>
              <a:rPr lang="en-US" sz="2000" smtClean="0"/>
              <a:t>Hospice </a:t>
            </a:r>
          </a:p>
          <a:p>
            <a:pPr eaLnBrk="1" hangingPunct="1">
              <a:lnSpc>
                <a:spcPct val="80000"/>
              </a:lnSpc>
            </a:pPr>
            <a:endParaRPr lang="en-US" sz="2400" smtClean="0"/>
          </a:p>
        </p:txBody>
      </p:sp>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nchorCtr="1"/>
          <a:lstStyle/>
          <a:p>
            <a:pPr algn="ctr">
              <a:defRPr/>
            </a:pPr>
            <a:r>
              <a:rPr lang="en-US" sz="3100" b="1" dirty="0">
                <a:solidFill>
                  <a:schemeClr val="tx2"/>
                </a:solidFill>
                <a:latin typeface="+mj-lt"/>
              </a:rPr>
              <a:t>What Are Electronic Health Record Systems </a:t>
            </a:r>
            <a:br>
              <a:rPr lang="en-US" sz="3100" b="1" dirty="0">
                <a:solidFill>
                  <a:schemeClr val="tx2"/>
                </a:solidFill>
                <a:latin typeface="+mj-lt"/>
              </a:rPr>
            </a:br>
            <a:r>
              <a:rPr lang="en-US" sz="3100" b="1" dirty="0">
                <a:solidFill>
                  <a:schemeClr val="tx2"/>
                </a:solidFill>
                <a:latin typeface="+mj-lt"/>
              </a:rPr>
              <a:t>and How Do They Work? </a:t>
            </a:r>
            <a:br>
              <a:rPr lang="en-US" sz="3100" b="1" dirty="0">
                <a:solidFill>
                  <a:schemeClr val="tx2"/>
                </a:solidFill>
                <a:latin typeface="+mj-lt"/>
              </a:rPr>
            </a:br>
            <a:r>
              <a:rPr lang="en-US" sz="3100" b="1" dirty="0">
                <a:solidFill>
                  <a:schemeClr val="tx2"/>
                </a:solidFill>
                <a:latin typeface="+mj-lt"/>
              </a:rPr>
              <a:t>Electronic Health Records</a:t>
            </a:r>
            <a:endParaRPr lang="en-US" sz="3100" b="1" dirty="0">
              <a:latin typeface="+mj-lt"/>
            </a:endParaRPr>
          </a:p>
        </p:txBody>
      </p:sp>
    </p:spTree>
    <p:extLst>
      <p:ext uri="{BB962C8B-B14F-4D97-AF65-F5344CB8AC3E}">
        <p14:creationId xmlns:p14="http://schemas.microsoft.com/office/powerpoint/2010/main" val="2493955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828800"/>
            <a:ext cx="7772400" cy="4454525"/>
          </a:xfrm>
        </p:spPr>
        <p:txBody>
          <a:bodyPr>
            <a:normAutofit fontScale="77500" lnSpcReduction="20000"/>
          </a:bodyPr>
          <a:lstStyle/>
          <a:p>
            <a:pPr eaLnBrk="1" hangingPunct="1">
              <a:lnSpc>
                <a:spcPct val="120000"/>
              </a:lnSpc>
              <a:spcBef>
                <a:spcPts val="0"/>
              </a:spcBef>
              <a:defRPr/>
            </a:pPr>
            <a:r>
              <a:rPr lang="en-US" dirty="0" smtClean="0"/>
              <a:t>2003 IOM issued “Key Capabilities of an EHR System” called for basic functions or applications that should be included and linked in EHR systems:</a:t>
            </a:r>
          </a:p>
          <a:p>
            <a:pPr lvl="1" eaLnBrk="1" hangingPunct="1">
              <a:lnSpc>
                <a:spcPct val="120000"/>
              </a:lnSpc>
              <a:spcBef>
                <a:spcPts val="0"/>
              </a:spcBef>
              <a:defRPr/>
            </a:pPr>
            <a:r>
              <a:rPr lang="en-US" sz="2000" dirty="0" smtClean="0"/>
              <a:t>Health information and data – central repository for patients’ data from a variety of sources</a:t>
            </a:r>
          </a:p>
          <a:p>
            <a:pPr lvl="1" eaLnBrk="1" hangingPunct="1">
              <a:lnSpc>
                <a:spcPct val="120000"/>
              </a:lnSpc>
              <a:spcBef>
                <a:spcPts val="0"/>
              </a:spcBef>
              <a:defRPr/>
            </a:pPr>
            <a:r>
              <a:rPr lang="en-US" sz="2000" dirty="0" smtClean="0"/>
              <a:t>Results management – from diagnostic tests</a:t>
            </a:r>
          </a:p>
          <a:p>
            <a:pPr lvl="1" eaLnBrk="1" hangingPunct="1">
              <a:lnSpc>
                <a:spcPct val="120000"/>
              </a:lnSpc>
              <a:spcBef>
                <a:spcPts val="0"/>
              </a:spcBef>
              <a:defRPr/>
            </a:pPr>
            <a:r>
              <a:rPr lang="en-US" sz="2000" dirty="0" smtClean="0"/>
              <a:t>Order entry/management – order tests and prescribe medications and treatments</a:t>
            </a:r>
          </a:p>
          <a:p>
            <a:pPr lvl="1" eaLnBrk="1" hangingPunct="1">
              <a:lnSpc>
                <a:spcPct val="120000"/>
              </a:lnSpc>
              <a:spcBef>
                <a:spcPts val="0"/>
              </a:spcBef>
              <a:defRPr/>
            </a:pPr>
            <a:r>
              <a:rPr lang="en-US" sz="2000" dirty="0" smtClean="0"/>
              <a:t>Decision support – help clinicians manage care through evidence-based guidelines</a:t>
            </a:r>
          </a:p>
          <a:p>
            <a:pPr lvl="1" eaLnBrk="1" hangingPunct="1">
              <a:lnSpc>
                <a:spcPct val="120000"/>
              </a:lnSpc>
              <a:spcBef>
                <a:spcPts val="0"/>
              </a:spcBef>
              <a:defRPr/>
            </a:pPr>
            <a:r>
              <a:rPr lang="en-US" sz="2000" dirty="0" smtClean="0"/>
              <a:t>Electronic communication and connectivity – communicate among providers and resources to coordinate care</a:t>
            </a:r>
          </a:p>
          <a:p>
            <a:pPr lvl="1" eaLnBrk="1" hangingPunct="1">
              <a:lnSpc>
                <a:spcPct val="120000"/>
              </a:lnSpc>
              <a:spcBef>
                <a:spcPts val="0"/>
              </a:spcBef>
              <a:defRPr/>
            </a:pPr>
            <a:r>
              <a:rPr lang="en-US" sz="2000" dirty="0" smtClean="0"/>
              <a:t>Patient support – offer education for the patients</a:t>
            </a:r>
          </a:p>
          <a:p>
            <a:pPr lvl="1" eaLnBrk="1" hangingPunct="1">
              <a:lnSpc>
                <a:spcPct val="120000"/>
              </a:lnSpc>
              <a:spcBef>
                <a:spcPts val="0"/>
              </a:spcBef>
              <a:defRPr/>
            </a:pPr>
            <a:r>
              <a:rPr lang="en-US" sz="2000" dirty="0" smtClean="0"/>
              <a:t>Administrative processes – better scheduling and billing</a:t>
            </a:r>
          </a:p>
          <a:p>
            <a:pPr lvl="1" eaLnBrk="1" hangingPunct="1">
              <a:lnSpc>
                <a:spcPct val="120000"/>
              </a:lnSpc>
              <a:spcBef>
                <a:spcPts val="0"/>
              </a:spcBef>
              <a:defRPr/>
            </a:pPr>
            <a:r>
              <a:rPr lang="en-US" sz="2000" dirty="0" smtClean="0"/>
              <a:t>Reporting and population health management – report infectious disease, support epidemiology research</a:t>
            </a:r>
          </a:p>
          <a:p>
            <a:pPr eaLnBrk="1" hangingPunct="1">
              <a:lnSpc>
                <a:spcPct val="80000"/>
              </a:lnSpc>
              <a:defRPr/>
            </a:pPr>
            <a:endParaRPr lang="en-US" sz="2400" dirty="0" smtClean="0"/>
          </a:p>
        </p:txBody>
      </p:sp>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nchorCtr="1"/>
          <a:lstStyle/>
          <a:p>
            <a:pPr algn="ctr">
              <a:defRPr/>
            </a:pPr>
            <a:r>
              <a:rPr lang="en-US" sz="2800" b="1" dirty="0">
                <a:solidFill>
                  <a:schemeClr val="tx2"/>
                </a:solidFill>
                <a:latin typeface="+mj-lt"/>
              </a:rPr>
              <a:t>What Are Electronic Health Record Systems </a:t>
            </a:r>
            <a:br>
              <a:rPr lang="en-US" sz="2800" b="1" dirty="0">
                <a:solidFill>
                  <a:schemeClr val="tx2"/>
                </a:solidFill>
                <a:latin typeface="+mj-lt"/>
              </a:rPr>
            </a:br>
            <a:r>
              <a:rPr lang="en-US" sz="2800" b="1" dirty="0">
                <a:solidFill>
                  <a:schemeClr val="tx2"/>
                </a:solidFill>
                <a:latin typeface="+mj-lt"/>
              </a:rPr>
              <a:t>and How Do They Work? </a:t>
            </a:r>
            <a:br>
              <a:rPr lang="en-US" sz="2800" b="1" dirty="0">
                <a:solidFill>
                  <a:schemeClr val="tx2"/>
                </a:solidFill>
                <a:latin typeface="+mj-lt"/>
              </a:rPr>
            </a:br>
            <a:r>
              <a:rPr lang="en-US" sz="2800" b="1" dirty="0">
                <a:solidFill>
                  <a:schemeClr val="tx2"/>
                </a:solidFill>
                <a:latin typeface="+mj-lt"/>
              </a:rPr>
              <a:t>Electronic Health Record Systems and Their Functions</a:t>
            </a:r>
            <a:endParaRPr lang="en-US" sz="2800" b="1" dirty="0">
              <a:latin typeface="+mj-lt"/>
            </a:endParaRPr>
          </a:p>
        </p:txBody>
      </p:sp>
    </p:spTree>
    <p:extLst>
      <p:ext uri="{BB962C8B-B14F-4D97-AF65-F5344CB8AC3E}">
        <p14:creationId xmlns:p14="http://schemas.microsoft.com/office/powerpoint/2010/main" val="8524897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nchorCtr="1"/>
          <a:lstStyle/>
          <a:p>
            <a:pPr>
              <a:defRPr/>
            </a:pPr>
            <a:endParaRPr lang="en-US" sz="3100" b="1" dirty="0"/>
          </a:p>
        </p:txBody>
      </p:sp>
      <p:pic>
        <p:nvPicPr>
          <p:cNvPr id="5" name="Picture 4"/>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28600"/>
            <a:ext cx="8001000" cy="617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86393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381000"/>
            <a:ext cx="6858000" cy="579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05017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f05-02-978143770887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5200" y="346075"/>
            <a:ext cx="7215188" cy="6167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66263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t>3/4/2002</a:t>
            </a:r>
          </a:p>
        </p:txBody>
      </p:sp>
      <p:sp>
        <p:nvSpPr>
          <p:cNvPr id="5" name="Footer Placeholder 2"/>
          <p:cNvSpPr>
            <a:spLocks noGrp="1"/>
          </p:cNvSpPr>
          <p:nvPr>
            <p:ph type="ftr" sz="quarter" idx="11"/>
          </p:nvPr>
        </p:nvSpPr>
        <p:spPr/>
        <p:txBody>
          <a:bodyPr/>
          <a:lstStyle/>
          <a:p>
            <a:r>
              <a:rPr lang="en-US"/>
              <a:t>Isabelle Bichindaritz</a:t>
            </a:r>
          </a:p>
        </p:txBody>
      </p:sp>
      <p:sp>
        <p:nvSpPr>
          <p:cNvPr id="6" name="Slide Number Placeholder 3"/>
          <p:cNvSpPr>
            <a:spLocks noGrp="1"/>
          </p:cNvSpPr>
          <p:nvPr>
            <p:ph type="sldNum" sz="quarter" idx="12"/>
          </p:nvPr>
        </p:nvSpPr>
        <p:spPr/>
        <p:txBody>
          <a:bodyPr/>
          <a:lstStyle/>
          <a:p>
            <a:fld id="{4261DC7F-AD6F-42EA-A0D8-0F1A2428724D}" type="slidenum">
              <a:rPr lang="en-US"/>
              <a:pPr/>
              <a:t>17</a:t>
            </a:fld>
            <a:endParaRPr lang="en-US"/>
          </a:p>
        </p:txBody>
      </p:sp>
      <p:pic>
        <p:nvPicPr>
          <p:cNvPr id="296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838200"/>
            <a:ext cx="7543800" cy="5138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700" name="Rectangle 4"/>
          <p:cNvSpPr>
            <a:spLocks noChangeArrowheads="1"/>
          </p:cNvSpPr>
          <p:nvPr/>
        </p:nvSpPr>
        <p:spPr bwMode="auto">
          <a:xfrm>
            <a:off x="1828800" y="0"/>
            <a:ext cx="5486400" cy="72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b"/>
          <a:lstStyle/>
          <a:p>
            <a:r>
              <a:rPr lang="en-US" sz="3600">
                <a:solidFill>
                  <a:schemeClr val="tx2"/>
                </a:solidFill>
                <a:effectLst>
                  <a:outerShdw blurRad="38100" dist="38100" dir="2700000" algn="tl">
                    <a:srgbClr val="000000"/>
                  </a:outerShdw>
                </a:effectLst>
              </a:rPr>
              <a:t>Electronic Patient Record</a:t>
            </a:r>
          </a:p>
        </p:txBody>
      </p:sp>
    </p:spTree>
    <p:extLst>
      <p:ext uri="{BB962C8B-B14F-4D97-AF65-F5344CB8AC3E}">
        <p14:creationId xmlns:p14="http://schemas.microsoft.com/office/powerpoint/2010/main" val="17467509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t>3/4/2002</a:t>
            </a:r>
          </a:p>
        </p:txBody>
      </p:sp>
      <p:sp>
        <p:nvSpPr>
          <p:cNvPr id="5" name="Footer Placeholder 2"/>
          <p:cNvSpPr>
            <a:spLocks noGrp="1"/>
          </p:cNvSpPr>
          <p:nvPr>
            <p:ph type="ftr" sz="quarter" idx="11"/>
          </p:nvPr>
        </p:nvSpPr>
        <p:spPr/>
        <p:txBody>
          <a:bodyPr/>
          <a:lstStyle/>
          <a:p>
            <a:r>
              <a:rPr lang="en-US"/>
              <a:t>Isabelle Bichindaritz</a:t>
            </a:r>
          </a:p>
        </p:txBody>
      </p:sp>
      <p:sp>
        <p:nvSpPr>
          <p:cNvPr id="6" name="Slide Number Placeholder 3"/>
          <p:cNvSpPr>
            <a:spLocks noGrp="1"/>
          </p:cNvSpPr>
          <p:nvPr>
            <p:ph type="sldNum" sz="quarter" idx="12"/>
          </p:nvPr>
        </p:nvSpPr>
        <p:spPr/>
        <p:txBody>
          <a:bodyPr/>
          <a:lstStyle/>
          <a:p>
            <a:fld id="{636F7958-873C-4C17-8E3E-DD3EFB76ED28}" type="slidenum">
              <a:rPr lang="en-US"/>
              <a:pPr/>
              <a:t>18</a:t>
            </a:fld>
            <a:endParaRPr lang="en-US"/>
          </a:p>
        </p:txBody>
      </p:sp>
      <p:sp>
        <p:nvSpPr>
          <p:cNvPr id="30724" name="Rectangle 4"/>
          <p:cNvSpPr>
            <a:spLocks noChangeArrowheads="1"/>
          </p:cNvSpPr>
          <p:nvPr/>
        </p:nvSpPr>
        <p:spPr bwMode="auto">
          <a:xfrm>
            <a:off x="1828800" y="0"/>
            <a:ext cx="5486400" cy="72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b"/>
          <a:lstStyle/>
          <a:p>
            <a:r>
              <a:rPr lang="en-US" sz="3600">
                <a:solidFill>
                  <a:schemeClr val="tx2"/>
                </a:solidFill>
                <a:effectLst>
                  <a:outerShdw blurRad="38100" dist="38100" dir="2700000" algn="tl">
                    <a:srgbClr val="000000"/>
                  </a:outerShdw>
                </a:effectLst>
              </a:rPr>
              <a:t>Electronic Patient Record</a:t>
            </a:r>
          </a:p>
        </p:txBody>
      </p:sp>
      <p:pic>
        <p:nvPicPr>
          <p:cNvPr id="3072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838200"/>
            <a:ext cx="7772400" cy="536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06564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t>3/4/2002</a:t>
            </a:r>
          </a:p>
        </p:txBody>
      </p:sp>
      <p:sp>
        <p:nvSpPr>
          <p:cNvPr id="5" name="Footer Placeholder 2"/>
          <p:cNvSpPr>
            <a:spLocks noGrp="1"/>
          </p:cNvSpPr>
          <p:nvPr>
            <p:ph type="ftr" sz="quarter" idx="11"/>
          </p:nvPr>
        </p:nvSpPr>
        <p:spPr/>
        <p:txBody>
          <a:bodyPr/>
          <a:lstStyle/>
          <a:p>
            <a:r>
              <a:rPr lang="en-US"/>
              <a:t>Isabelle Bichindaritz</a:t>
            </a:r>
          </a:p>
        </p:txBody>
      </p:sp>
      <p:sp>
        <p:nvSpPr>
          <p:cNvPr id="6" name="Slide Number Placeholder 3"/>
          <p:cNvSpPr>
            <a:spLocks noGrp="1"/>
          </p:cNvSpPr>
          <p:nvPr>
            <p:ph type="sldNum" sz="quarter" idx="12"/>
          </p:nvPr>
        </p:nvSpPr>
        <p:spPr/>
        <p:txBody>
          <a:bodyPr/>
          <a:lstStyle/>
          <a:p>
            <a:fld id="{E7CCE0D0-EE3E-49B1-8BC8-4A13B667A3A4}" type="slidenum">
              <a:rPr lang="en-US"/>
              <a:pPr/>
              <a:t>19</a:t>
            </a:fld>
            <a:endParaRPr lang="en-US"/>
          </a:p>
        </p:txBody>
      </p:sp>
      <p:sp>
        <p:nvSpPr>
          <p:cNvPr id="27651" name="Rectangle 3"/>
          <p:cNvSpPr>
            <a:spLocks noChangeArrowheads="1"/>
          </p:cNvSpPr>
          <p:nvPr/>
        </p:nvSpPr>
        <p:spPr bwMode="auto">
          <a:xfrm>
            <a:off x="1828800" y="0"/>
            <a:ext cx="5486400" cy="72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b"/>
          <a:lstStyle/>
          <a:p>
            <a:r>
              <a:rPr lang="en-US" sz="3600">
                <a:solidFill>
                  <a:schemeClr val="tx2"/>
                </a:solidFill>
                <a:effectLst>
                  <a:outerShdw blurRad="38100" dist="38100" dir="2700000" algn="tl">
                    <a:srgbClr val="000000"/>
                  </a:outerShdw>
                </a:effectLst>
              </a:rPr>
              <a:t>Electronic Patient Record</a:t>
            </a:r>
          </a:p>
        </p:txBody>
      </p:sp>
      <p:pic>
        <p:nvPicPr>
          <p:cNvPr id="276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762000"/>
            <a:ext cx="8229600" cy="549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4113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4294967295"/>
          </p:nvPr>
        </p:nvSpPr>
        <p:spPr>
          <a:xfrm>
            <a:off x="419100" y="1066800"/>
            <a:ext cx="8305800" cy="5181600"/>
          </a:xfrm>
        </p:spPr>
        <p:txBody>
          <a:bodyPr/>
          <a:lstStyle/>
          <a:p>
            <a:pPr eaLnBrk="1" hangingPunct="1">
              <a:lnSpc>
                <a:spcPct val="90000"/>
              </a:lnSpc>
              <a:defRPr/>
            </a:pPr>
            <a:r>
              <a:rPr lang="en-GB" sz="2800" dirty="0"/>
              <a:t>Deﬁne key words.</a:t>
            </a:r>
          </a:p>
          <a:p>
            <a:pPr eaLnBrk="1" hangingPunct="1">
              <a:lnSpc>
                <a:spcPct val="90000"/>
              </a:lnSpc>
              <a:defRPr/>
            </a:pPr>
            <a:r>
              <a:rPr lang="en-GB" sz="2800" dirty="0"/>
              <a:t>Describe electronic health records in various care settings.</a:t>
            </a:r>
          </a:p>
          <a:p>
            <a:pPr eaLnBrk="1" hangingPunct="1">
              <a:lnSpc>
                <a:spcPct val="90000"/>
              </a:lnSpc>
              <a:defRPr/>
            </a:pPr>
            <a:r>
              <a:rPr lang="en-GB" sz="2800" dirty="0"/>
              <a:t>Explain how improving the quality of patient care links to electronic health records.</a:t>
            </a:r>
          </a:p>
          <a:p>
            <a:pPr eaLnBrk="1" hangingPunct="1">
              <a:lnSpc>
                <a:spcPct val="90000"/>
              </a:lnSpc>
              <a:defRPr/>
            </a:pPr>
            <a:r>
              <a:rPr lang="en-GB" sz="2800" dirty="0"/>
              <a:t>Build a case for electronic health records as central components in integrated and networked systems.</a:t>
            </a:r>
          </a:p>
          <a:p>
            <a:pPr eaLnBrk="1" hangingPunct="1">
              <a:lnSpc>
                <a:spcPct val="90000"/>
              </a:lnSpc>
              <a:defRPr/>
            </a:pPr>
            <a:r>
              <a:rPr lang="en-GB" sz="2800" dirty="0"/>
              <a:t>Discuss how personal health records can be linked to Electronic Health Record Systems.</a:t>
            </a:r>
          </a:p>
          <a:p>
            <a:pPr eaLnBrk="1" hangingPunct="1">
              <a:lnSpc>
                <a:spcPct val="90000"/>
              </a:lnSpc>
              <a:defRPr/>
            </a:pPr>
            <a:r>
              <a:rPr lang="en-GB" sz="2800" dirty="0"/>
              <a:t>Review the progress in electronic health record development.</a:t>
            </a:r>
            <a:endParaRPr lang="en-US" sz="2800" dirty="0"/>
          </a:p>
          <a:p>
            <a:pPr eaLnBrk="1" hangingPunct="1"/>
            <a:r>
              <a:rPr lang="en-GB" dirty="0" smtClean="0"/>
              <a:t>.</a:t>
            </a:r>
          </a:p>
        </p:txBody>
      </p:sp>
      <p:sp>
        <p:nvSpPr>
          <p:cNvPr id="2" name="Rectangle 1026"/>
          <p:cNvSpPr>
            <a:spLocks noChangeArrowheads="1"/>
          </p:cNvSpPr>
          <p:nvPr/>
        </p:nvSpPr>
        <p:spPr bwMode="auto">
          <a:xfrm>
            <a:off x="0" y="76200"/>
            <a:ext cx="9144000" cy="1219200"/>
          </a:xfrm>
          <a:prstGeom prst="rect">
            <a:avLst/>
          </a:prstGeom>
          <a:noFill/>
          <a:ln w="9525">
            <a:noFill/>
            <a:miter lim="800000"/>
            <a:headEnd/>
            <a:tailEnd/>
          </a:ln>
        </p:spPr>
        <p:txBody>
          <a:bodyPr anchor="ctr"/>
          <a:lstStyle/>
          <a:p>
            <a:pPr eaLnBrk="1" hangingPunct="1">
              <a:defRPr/>
            </a:pPr>
            <a:r>
              <a:rPr lang="en-US" sz="4000" b="1" dirty="0">
                <a:solidFill>
                  <a:schemeClr val="tx2"/>
                </a:solidFill>
              </a:rPr>
              <a:t>Learning Objectives</a:t>
            </a:r>
            <a:endParaRPr lang="en-US" sz="4000" b="1" dirty="0">
              <a:solidFill>
                <a:schemeClr val="tx2"/>
              </a:solidFill>
              <a:effectLst>
                <a:outerShdw blurRad="38100" dist="38100" dir="2700000" algn="tl">
                  <a:srgbClr val="000000"/>
                </a:outerShdw>
              </a:effectLst>
              <a:latin typeface="Arial" charset="0"/>
            </a:endParaRPr>
          </a:p>
        </p:txBody>
      </p:sp>
      <p:sp>
        <p:nvSpPr>
          <p:cNvPr id="3" name="Date Placeholder 2"/>
          <p:cNvSpPr>
            <a:spLocks noGrp="1"/>
          </p:cNvSpPr>
          <p:nvPr>
            <p:ph type="dt" sz="half" idx="10"/>
          </p:nvPr>
        </p:nvSpPr>
        <p:spPr/>
        <p:txBody>
          <a:bodyPr/>
          <a:lstStyle/>
          <a:p>
            <a:pPr>
              <a:defRPr/>
            </a:pPr>
            <a:r>
              <a:rPr lang="en-US" smtClean="0"/>
              <a:t>10/3/2012</a:t>
            </a:r>
            <a:endParaRPr lang="en-US"/>
          </a:p>
        </p:txBody>
      </p:sp>
      <p:sp>
        <p:nvSpPr>
          <p:cNvPr id="4" name="Footer Placeholder 3"/>
          <p:cNvSpPr>
            <a:spLocks noGrp="1"/>
          </p:cNvSpPr>
          <p:nvPr>
            <p:ph type="ftr" sz="quarter" idx="11"/>
          </p:nvPr>
        </p:nvSpPr>
        <p:spPr/>
        <p:txBody>
          <a:bodyPr/>
          <a:lstStyle/>
          <a:p>
            <a:pPr>
              <a:defRPr/>
            </a:pPr>
            <a:r>
              <a:rPr lang="en-US" smtClean="0"/>
              <a:t>HCI571   Isabelle Bichindaritz  </a:t>
            </a:r>
            <a:endParaRPr lang="en-US"/>
          </a:p>
        </p:txBody>
      </p:sp>
      <p:sp>
        <p:nvSpPr>
          <p:cNvPr id="5" name="Slide Number Placeholder 4"/>
          <p:cNvSpPr>
            <a:spLocks noGrp="1"/>
          </p:cNvSpPr>
          <p:nvPr>
            <p:ph type="sldNum" sz="quarter" idx="12"/>
          </p:nvPr>
        </p:nvSpPr>
        <p:spPr/>
        <p:txBody>
          <a:bodyPr/>
          <a:lstStyle/>
          <a:p>
            <a:pPr>
              <a:defRPr/>
            </a:pPr>
            <a:fld id="{8EBC7272-72CB-483A-AAF1-2A2E0CA63D60}" type="slidenum">
              <a:rPr lang="en-US" smtClean="0"/>
              <a:pPr>
                <a:defRPr/>
              </a:pPr>
              <a:t>2</a:t>
            </a:fld>
            <a:endParaRPr lang="en-US"/>
          </a:p>
        </p:txBody>
      </p:sp>
    </p:spTree>
    <p:extLst>
      <p:ext uri="{BB962C8B-B14F-4D97-AF65-F5344CB8AC3E}">
        <p14:creationId xmlns:p14="http://schemas.microsoft.com/office/powerpoint/2010/main" val="31389097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t>3/4/2002</a:t>
            </a:r>
          </a:p>
        </p:txBody>
      </p:sp>
      <p:sp>
        <p:nvSpPr>
          <p:cNvPr id="5" name="Footer Placeholder 2"/>
          <p:cNvSpPr>
            <a:spLocks noGrp="1"/>
          </p:cNvSpPr>
          <p:nvPr>
            <p:ph type="ftr" sz="quarter" idx="11"/>
          </p:nvPr>
        </p:nvSpPr>
        <p:spPr/>
        <p:txBody>
          <a:bodyPr/>
          <a:lstStyle/>
          <a:p>
            <a:r>
              <a:rPr lang="en-US"/>
              <a:t>Isabelle Bichindaritz</a:t>
            </a:r>
          </a:p>
        </p:txBody>
      </p:sp>
      <p:sp>
        <p:nvSpPr>
          <p:cNvPr id="6" name="Slide Number Placeholder 3"/>
          <p:cNvSpPr>
            <a:spLocks noGrp="1"/>
          </p:cNvSpPr>
          <p:nvPr>
            <p:ph type="sldNum" sz="quarter" idx="12"/>
          </p:nvPr>
        </p:nvSpPr>
        <p:spPr/>
        <p:txBody>
          <a:bodyPr/>
          <a:lstStyle/>
          <a:p>
            <a:fld id="{880FBAE2-6C34-4523-BCF7-6B37A179069B}" type="slidenum">
              <a:rPr lang="en-US"/>
              <a:pPr/>
              <a:t>20</a:t>
            </a:fld>
            <a:endParaRPr lang="en-US"/>
          </a:p>
        </p:txBody>
      </p:sp>
      <p:pic>
        <p:nvPicPr>
          <p:cNvPr id="317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838200"/>
            <a:ext cx="8077200" cy="5389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748" name="Rectangle 4"/>
          <p:cNvSpPr>
            <a:spLocks noChangeArrowheads="1"/>
          </p:cNvSpPr>
          <p:nvPr/>
        </p:nvSpPr>
        <p:spPr bwMode="auto">
          <a:xfrm>
            <a:off x="1828800" y="0"/>
            <a:ext cx="5486400" cy="72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b"/>
          <a:lstStyle/>
          <a:p>
            <a:r>
              <a:rPr lang="en-US" sz="3600">
                <a:solidFill>
                  <a:schemeClr val="tx2"/>
                </a:solidFill>
                <a:effectLst>
                  <a:outerShdw blurRad="38100" dist="38100" dir="2700000" algn="tl">
                    <a:srgbClr val="000000"/>
                  </a:outerShdw>
                </a:effectLst>
              </a:rPr>
              <a:t>Electronic Patient Record</a:t>
            </a:r>
          </a:p>
        </p:txBody>
      </p:sp>
    </p:spTree>
    <p:extLst>
      <p:ext uri="{BB962C8B-B14F-4D97-AF65-F5344CB8AC3E}">
        <p14:creationId xmlns:p14="http://schemas.microsoft.com/office/powerpoint/2010/main" val="34156837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4294967295"/>
          </p:nvPr>
        </p:nvSpPr>
        <p:spPr>
          <a:xfrm>
            <a:off x="685800" y="1524000"/>
            <a:ext cx="7772400" cy="4454525"/>
          </a:xfrm>
        </p:spPr>
        <p:txBody>
          <a:bodyPr/>
          <a:lstStyle/>
          <a:p>
            <a:pPr eaLnBrk="1" hangingPunct="1">
              <a:lnSpc>
                <a:spcPct val="80000"/>
              </a:lnSpc>
            </a:pPr>
            <a:r>
              <a:rPr lang="en-US" sz="2600" dirty="0" smtClean="0"/>
              <a:t>More specific capabilities of EHR systems may include:</a:t>
            </a:r>
          </a:p>
          <a:p>
            <a:pPr lvl="1" eaLnBrk="1" hangingPunct="1">
              <a:lnSpc>
                <a:spcPct val="80000"/>
              </a:lnSpc>
            </a:pPr>
            <a:r>
              <a:rPr lang="en-US" sz="2200" dirty="0" smtClean="0"/>
              <a:t>Registration-Admission, Discharge Transfer administrative applications</a:t>
            </a:r>
          </a:p>
          <a:p>
            <a:pPr lvl="1" eaLnBrk="1" hangingPunct="1">
              <a:lnSpc>
                <a:spcPct val="80000"/>
              </a:lnSpc>
            </a:pPr>
            <a:r>
              <a:rPr lang="en-US" sz="2200" dirty="0" smtClean="0"/>
              <a:t>Patient financial services</a:t>
            </a:r>
          </a:p>
          <a:p>
            <a:pPr lvl="1" eaLnBrk="1" hangingPunct="1">
              <a:lnSpc>
                <a:spcPct val="80000"/>
              </a:lnSpc>
            </a:pPr>
            <a:r>
              <a:rPr lang="en-US" sz="2200" dirty="0" smtClean="0"/>
              <a:t>Order communications/results retrieval systems that allow staff to enter orders from paper records and view the status of the orders and the ancillary diagnostic results</a:t>
            </a:r>
          </a:p>
          <a:p>
            <a:pPr lvl="1" eaLnBrk="1" hangingPunct="1">
              <a:lnSpc>
                <a:spcPct val="80000"/>
              </a:lnSpc>
            </a:pPr>
            <a:r>
              <a:rPr lang="en-US" sz="2200" dirty="0" smtClean="0"/>
              <a:t>Departmental clinical applications – lab, radiology, pharmacy, dietary, radiology</a:t>
            </a:r>
          </a:p>
          <a:p>
            <a:pPr lvl="1" eaLnBrk="1" hangingPunct="1">
              <a:lnSpc>
                <a:spcPct val="80000"/>
              </a:lnSpc>
            </a:pPr>
            <a:r>
              <a:rPr lang="en-US" sz="2200" dirty="0" smtClean="0"/>
              <a:t>Specialty clinical applications (intensive care, emergency department, </a:t>
            </a:r>
            <a:r>
              <a:rPr lang="en-US" sz="2200" dirty="0" err="1" smtClean="0"/>
              <a:t>peri</a:t>
            </a:r>
            <a:r>
              <a:rPr lang="en-US" sz="2200" dirty="0" smtClean="0"/>
              <a:t>-operative/surgical, oncology)</a:t>
            </a:r>
          </a:p>
          <a:p>
            <a:pPr lvl="1" eaLnBrk="1" hangingPunct="1">
              <a:lnSpc>
                <a:spcPct val="80000"/>
              </a:lnSpc>
            </a:pPr>
            <a:r>
              <a:rPr lang="en-US" sz="2200" dirty="0" smtClean="0"/>
              <a:t>Smart Peripherals (medicine dispensing devices, robotics, monitoring equipment, etc.)</a:t>
            </a:r>
          </a:p>
        </p:txBody>
      </p:sp>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nchorCtr="1"/>
          <a:lstStyle/>
          <a:p>
            <a:pPr algn="ctr">
              <a:defRPr/>
            </a:pPr>
            <a:r>
              <a:rPr lang="en-US" sz="2800" b="1" dirty="0">
                <a:solidFill>
                  <a:schemeClr val="tx2"/>
                </a:solidFill>
                <a:latin typeface="+mj-lt"/>
              </a:rPr>
              <a:t>What Are Electronic Health Record Systems </a:t>
            </a:r>
            <a:br>
              <a:rPr lang="en-US" sz="2800" b="1" dirty="0">
                <a:solidFill>
                  <a:schemeClr val="tx2"/>
                </a:solidFill>
                <a:latin typeface="+mj-lt"/>
              </a:rPr>
            </a:br>
            <a:r>
              <a:rPr lang="en-US" sz="2800" b="1" dirty="0">
                <a:solidFill>
                  <a:schemeClr val="tx2"/>
                </a:solidFill>
                <a:latin typeface="+mj-lt"/>
              </a:rPr>
              <a:t>and How Do They Work? </a:t>
            </a:r>
            <a:br>
              <a:rPr lang="en-US" sz="2800" b="1" dirty="0">
                <a:solidFill>
                  <a:schemeClr val="tx2"/>
                </a:solidFill>
                <a:latin typeface="+mj-lt"/>
              </a:rPr>
            </a:br>
            <a:r>
              <a:rPr lang="en-US" sz="2800" b="1" dirty="0">
                <a:solidFill>
                  <a:schemeClr val="tx2"/>
                </a:solidFill>
                <a:latin typeface="+mj-lt"/>
              </a:rPr>
              <a:t>Electronic Health Record Systems and Their Functions</a:t>
            </a:r>
            <a:endParaRPr lang="en-US" sz="2800" b="1" dirty="0">
              <a:latin typeface="+mj-lt"/>
            </a:endParaRPr>
          </a:p>
        </p:txBody>
      </p:sp>
    </p:spTree>
    <p:extLst>
      <p:ext uri="{BB962C8B-B14F-4D97-AF65-F5344CB8AC3E}">
        <p14:creationId xmlns:p14="http://schemas.microsoft.com/office/powerpoint/2010/main" val="78964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4294967295"/>
          </p:nvPr>
        </p:nvSpPr>
        <p:spPr>
          <a:xfrm>
            <a:off x="685800" y="1524000"/>
            <a:ext cx="7848600" cy="4454525"/>
          </a:xfrm>
        </p:spPr>
        <p:txBody>
          <a:bodyPr/>
          <a:lstStyle/>
          <a:p>
            <a:pPr lvl="1" eaLnBrk="1" hangingPunct="1">
              <a:lnSpc>
                <a:spcPct val="90000"/>
              </a:lnSpc>
            </a:pPr>
            <a:r>
              <a:rPr lang="en-US" sz="2200" smtClean="0"/>
              <a:t>Computerized physician order entry (CPOE) systems designed for providers to enter orders online with capability to link to advice that can be used in the care process</a:t>
            </a:r>
          </a:p>
          <a:p>
            <a:pPr lvl="1" eaLnBrk="1" hangingPunct="1">
              <a:lnSpc>
                <a:spcPct val="90000"/>
              </a:lnSpc>
            </a:pPr>
            <a:r>
              <a:rPr lang="en-US" sz="2200" smtClean="0"/>
              <a:t>Results Management (diagnostic test results/feedback)</a:t>
            </a:r>
          </a:p>
          <a:p>
            <a:pPr lvl="1" eaLnBrk="1" hangingPunct="1">
              <a:lnSpc>
                <a:spcPct val="90000"/>
              </a:lnSpc>
            </a:pPr>
            <a:r>
              <a:rPr lang="en-US" sz="2200" smtClean="0"/>
              <a:t>Data repositories that collect and store data from feeder systems and deliver patient record information to users through workstations</a:t>
            </a:r>
          </a:p>
          <a:p>
            <a:pPr lvl="1" eaLnBrk="1" hangingPunct="1">
              <a:lnSpc>
                <a:spcPct val="90000"/>
              </a:lnSpc>
            </a:pPr>
            <a:r>
              <a:rPr lang="en-US" sz="2200" smtClean="0"/>
              <a:t>Patient care charting to capture continuing documentation that replaces traditional paper-based progress notes and, depending on the scope of the documentation capture, transcribed documents</a:t>
            </a:r>
          </a:p>
          <a:p>
            <a:pPr lvl="1" eaLnBrk="1" hangingPunct="1">
              <a:lnSpc>
                <a:spcPct val="90000"/>
              </a:lnSpc>
            </a:pPr>
            <a:r>
              <a:rPr lang="en-US" sz="2200" smtClean="0"/>
              <a:t>Document scanning/imaging systems that capture paper documents and capture and store  diagnostic images (EDMS)</a:t>
            </a:r>
          </a:p>
        </p:txBody>
      </p:sp>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nchorCtr="1"/>
          <a:lstStyle/>
          <a:p>
            <a:pPr algn="ctr">
              <a:defRPr/>
            </a:pPr>
            <a:r>
              <a:rPr lang="en-US" sz="2800" b="1" dirty="0">
                <a:solidFill>
                  <a:schemeClr val="tx2"/>
                </a:solidFill>
                <a:latin typeface="+mj-lt"/>
              </a:rPr>
              <a:t>What Are Electronic Health Record Systems </a:t>
            </a:r>
            <a:br>
              <a:rPr lang="en-US" sz="2800" b="1" dirty="0">
                <a:solidFill>
                  <a:schemeClr val="tx2"/>
                </a:solidFill>
                <a:latin typeface="+mj-lt"/>
              </a:rPr>
            </a:br>
            <a:r>
              <a:rPr lang="en-US" sz="2800" b="1" dirty="0">
                <a:solidFill>
                  <a:schemeClr val="tx2"/>
                </a:solidFill>
                <a:latin typeface="+mj-lt"/>
              </a:rPr>
              <a:t>and How Do They Work? </a:t>
            </a:r>
            <a:br>
              <a:rPr lang="en-US" sz="2800" b="1" dirty="0">
                <a:solidFill>
                  <a:schemeClr val="tx2"/>
                </a:solidFill>
                <a:latin typeface="+mj-lt"/>
              </a:rPr>
            </a:br>
            <a:r>
              <a:rPr lang="en-US" sz="2800" b="1" dirty="0">
                <a:solidFill>
                  <a:schemeClr val="tx2"/>
                </a:solidFill>
                <a:latin typeface="+mj-lt"/>
              </a:rPr>
              <a:t>Electronic Health Record Systems and Their Functions</a:t>
            </a:r>
            <a:endParaRPr lang="en-US" sz="2800" b="1" dirty="0">
              <a:latin typeface="+mj-lt"/>
            </a:endParaRPr>
          </a:p>
        </p:txBody>
      </p:sp>
    </p:spTree>
    <p:extLst>
      <p:ext uri="{BB962C8B-B14F-4D97-AF65-F5344CB8AC3E}">
        <p14:creationId xmlns:p14="http://schemas.microsoft.com/office/powerpoint/2010/main" val="28328324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idx="4294967295"/>
          </p:nvPr>
        </p:nvSpPr>
        <p:spPr>
          <a:xfrm>
            <a:off x="685800" y="1641475"/>
            <a:ext cx="7772400" cy="4454525"/>
          </a:xfrm>
        </p:spPr>
        <p:txBody>
          <a:bodyPr/>
          <a:lstStyle/>
          <a:p>
            <a:pPr lvl="1" eaLnBrk="1" hangingPunct="1">
              <a:lnSpc>
                <a:spcPct val="90000"/>
              </a:lnSpc>
            </a:pPr>
            <a:r>
              <a:rPr lang="en-US" sz="2400" dirty="0" smtClean="0"/>
              <a:t>Clinical messaging systems that streamline communication between providers, providers and systems, and patients and providers often through Web browser-style user workstations</a:t>
            </a:r>
          </a:p>
          <a:p>
            <a:pPr lvl="1" eaLnBrk="1" hangingPunct="1">
              <a:lnSpc>
                <a:spcPct val="90000"/>
              </a:lnSpc>
            </a:pPr>
            <a:r>
              <a:rPr lang="en-US" sz="2400" dirty="0" smtClean="0"/>
              <a:t>Provider-patient portals that use the Internet to enable patients to access their health information, communicate with their providers, and arrange for health services such as appointments and prescription renewals</a:t>
            </a:r>
          </a:p>
          <a:p>
            <a:pPr lvl="1" eaLnBrk="1" hangingPunct="1">
              <a:lnSpc>
                <a:spcPct val="90000"/>
              </a:lnSpc>
            </a:pPr>
            <a:r>
              <a:rPr lang="en-US" sz="2400" dirty="0" smtClean="0"/>
              <a:t>Clinical decision support systems that link patient data to medical knowledge resources and offer feedback directly to clinicians responsible for patient care</a:t>
            </a:r>
          </a:p>
          <a:p>
            <a:pPr lvl="1" eaLnBrk="1" hangingPunct="1">
              <a:lnSpc>
                <a:spcPct val="90000"/>
              </a:lnSpc>
              <a:buFont typeface="Wingdings" pitchFamily="2" charset="2"/>
              <a:buNone/>
            </a:pPr>
            <a:endParaRPr lang="en-US" dirty="0" smtClean="0"/>
          </a:p>
        </p:txBody>
      </p:sp>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nchorCtr="1"/>
          <a:lstStyle/>
          <a:p>
            <a:pPr algn="ctr">
              <a:defRPr/>
            </a:pPr>
            <a:r>
              <a:rPr lang="en-US" sz="2800" b="1" dirty="0">
                <a:solidFill>
                  <a:schemeClr val="tx2"/>
                </a:solidFill>
                <a:latin typeface="+mn-lt"/>
              </a:rPr>
              <a:t>What Are Electronic Health Record Systems </a:t>
            </a:r>
            <a:br>
              <a:rPr lang="en-US" sz="2800" b="1" dirty="0">
                <a:solidFill>
                  <a:schemeClr val="tx2"/>
                </a:solidFill>
                <a:latin typeface="+mn-lt"/>
              </a:rPr>
            </a:br>
            <a:r>
              <a:rPr lang="en-US" sz="2800" b="1" dirty="0">
                <a:solidFill>
                  <a:schemeClr val="tx2"/>
                </a:solidFill>
                <a:latin typeface="+mn-lt"/>
              </a:rPr>
              <a:t>and How Do They Work? </a:t>
            </a:r>
            <a:br>
              <a:rPr lang="en-US" sz="2800" b="1" dirty="0">
                <a:solidFill>
                  <a:schemeClr val="tx2"/>
                </a:solidFill>
                <a:latin typeface="+mn-lt"/>
              </a:rPr>
            </a:br>
            <a:r>
              <a:rPr lang="en-US" sz="2800" b="1" dirty="0">
                <a:solidFill>
                  <a:schemeClr val="tx2"/>
                </a:solidFill>
                <a:latin typeface="+mn-lt"/>
              </a:rPr>
              <a:t>Electronic Health Record Systems and Their Functions</a:t>
            </a:r>
            <a:endParaRPr lang="en-US" sz="2800" b="1" dirty="0">
              <a:latin typeface="+mn-lt"/>
            </a:endParaRPr>
          </a:p>
        </p:txBody>
      </p:sp>
    </p:spTree>
    <p:extLst>
      <p:ext uri="{BB962C8B-B14F-4D97-AF65-F5344CB8AC3E}">
        <p14:creationId xmlns:p14="http://schemas.microsoft.com/office/powerpoint/2010/main" val="13035867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4294967295"/>
          </p:nvPr>
        </p:nvSpPr>
        <p:spPr>
          <a:xfrm>
            <a:off x="685800" y="1905000"/>
            <a:ext cx="7772400" cy="4114800"/>
          </a:xfrm>
        </p:spPr>
        <p:txBody>
          <a:bodyPr/>
          <a:lstStyle/>
          <a:p>
            <a:pPr lvl="1" eaLnBrk="1" hangingPunct="1">
              <a:lnSpc>
                <a:spcPct val="90000"/>
              </a:lnSpc>
            </a:pPr>
            <a:r>
              <a:rPr lang="en-US" sz="2400" dirty="0" smtClean="0"/>
              <a:t>Personal health records (PHRs) that are maintained by the patients in electronic form that can be authorized for access by the patient’s provider and to which data can be electronically sent by the provider</a:t>
            </a:r>
          </a:p>
          <a:p>
            <a:pPr lvl="1" eaLnBrk="1" hangingPunct="1">
              <a:lnSpc>
                <a:spcPct val="90000"/>
              </a:lnSpc>
            </a:pPr>
            <a:r>
              <a:rPr lang="en-US" sz="2400" dirty="0" smtClean="0"/>
              <a:t>Population health reporting that serves epidemiology and research</a:t>
            </a:r>
          </a:p>
          <a:p>
            <a:pPr lvl="1" eaLnBrk="1" hangingPunct="1">
              <a:lnSpc>
                <a:spcPct val="90000"/>
              </a:lnSpc>
            </a:pPr>
            <a:r>
              <a:rPr lang="en-US" sz="2400" dirty="0" smtClean="0"/>
              <a:t>Electronic Medication Administration Record (EMAR) and bar code identification -  automates processes of hospital medication administration</a:t>
            </a:r>
          </a:p>
          <a:p>
            <a:pPr lvl="1" eaLnBrk="1" hangingPunct="1">
              <a:lnSpc>
                <a:spcPct val="90000"/>
              </a:lnSpc>
            </a:pPr>
            <a:r>
              <a:rPr lang="en-US" sz="2400" dirty="0" smtClean="0"/>
              <a:t>Clinical data warehouse</a:t>
            </a:r>
          </a:p>
          <a:p>
            <a:pPr lvl="1" eaLnBrk="1" hangingPunct="1">
              <a:lnSpc>
                <a:spcPct val="90000"/>
              </a:lnSpc>
            </a:pPr>
            <a:r>
              <a:rPr lang="en-US" sz="2400" dirty="0" smtClean="0"/>
              <a:t>Health Information Exchange provisions</a:t>
            </a:r>
          </a:p>
        </p:txBody>
      </p:sp>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nchorCtr="1"/>
          <a:lstStyle/>
          <a:p>
            <a:pPr algn="ctr">
              <a:defRPr/>
            </a:pPr>
            <a:r>
              <a:rPr lang="en-US" sz="2800" b="1" dirty="0">
                <a:solidFill>
                  <a:schemeClr val="tx2"/>
                </a:solidFill>
                <a:latin typeface="+mj-lt"/>
              </a:rPr>
              <a:t>What Are Electronic Health Record Systems </a:t>
            </a:r>
            <a:br>
              <a:rPr lang="en-US" sz="2800" b="1" dirty="0">
                <a:solidFill>
                  <a:schemeClr val="tx2"/>
                </a:solidFill>
                <a:latin typeface="+mj-lt"/>
              </a:rPr>
            </a:br>
            <a:r>
              <a:rPr lang="en-US" sz="2800" b="1" dirty="0">
                <a:solidFill>
                  <a:schemeClr val="tx2"/>
                </a:solidFill>
                <a:latin typeface="+mj-lt"/>
              </a:rPr>
              <a:t>and How Do They Work? </a:t>
            </a:r>
            <a:br>
              <a:rPr lang="en-US" sz="2800" b="1" dirty="0">
                <a:solidFill>
                  <a:schemeClr val="tx2"/>
                </a:solidFill>
                <a:latin typeface="+mj-lt"/>
              </a:rPr>
            </a:br>
            <a:r>
              <a:rPr lang="en-US" sz="2800" b="1" dirty="0">
                <a:solidFill>
                  <a:schemeClr val="tx2"/>
                </a:solidFill>
                <a:latin typeface="+mj-lt"/>
              </a:rPr>
              <a:t>Electronic Health Record Systems and Their Functions</a:t>
            </a:r>
            <a:endParaRPr lang="en-US" sz="2800" b="1" dirty="0">
              <a:latin typeface="+mj-lt"/>
            </a:endParaRPr>
          </a:p>
        </p:txBody>
      </p:sp>
    </p:spTree>
    <p:extLst>
      <p:ext uri="{BB962C8B-B14F-4D97-AF65-F5344CB8AC3E}">
        <p14:creationId xmlns:p14="http://schemas.microsoft.com/office/powerpoint/2010/main" val="5153495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4294967295"/>
          </p:nvPr>
        </p:nvSpPr>
        <p:spPr>
          <a:xfrm>
            <a:off x="685800" y="1717675"/>
            <a:ext cx="7772400" cy="4454525"/>
          </a:xfrm>
        </p:spPr>
        <p:txBody>
          <a:bodyPr/>
          <a:lstStyle/>
          <a:p>
            <a:pPr eaLnBrk="1" hangingPunct="1"/>
            <a:r>
              <a:rPr lang="en-US" dirty="0" smtClean="0"/>
              <a:t>Many organizations create or assist in the development and publication of health care standards to progress toward EHR systems.</a:t>
            </a:r>
          </a:p>
          <a:p>
            <a:pPr eaLnBrk="1" hangingPunct="1"/>
            <a:r>
              <a:rPr lang="en-US" dirty="0" smtClean="0"/>
              <a:t>Examples:</a:t>
            </a:r>
          </a:p>
          <a:p>
            <a:pPr lvl="1" eaLnBrk="1" hangingPunct="1"/>
            <a:r>
              <a:rPr lang="en-US" dirty="0" smtClean="0"/>
              <a:t>ASTM</a:t>
            </a:r>
          </a:p>
          <a:p>
            <a:pPr lvl="1" eaLnBrk="1" hangingPunct="1"/>
            <a:r>
              <a:rPr lang="en-US" dirty="0" smtClean="0"/>
              <a:t>HITSP</a:t>
            </a:r>
          </a:p>
          <a:p>
            <a:pPr lvl="1" eaLnBrk="1" hangingPunct="1"/>
            <a:r>
              <a:rPr lang="en-US" dirty="0" smtClean="0"/>
              <a:t>HL7</a:t>
            </a:r>
          </a:p>
          <a:p>
            <a:pPr lvl="1" eaLnBrk="1" hangingPunct="1"/>
            <a:r>
              <a:rPr lang="en-US" dirty="0" smtClean="0"/>
              <a:t>CCHIT</a:t>
            </a:r>
          </a:p>
          <a:p>
            <a:pPr lvl="1" eaLnBrk="1" hangingPunct="1"/>
            <a:r>
              <a:rPr lang="en-US" dirty="0" smtClean="0"/>
              <a:t>AHIMA</a:t>
            </a:r>
          </a:p>
        </p:txBody>
      </p:sp>
      <p:sp>
        <p:nvSpPr>
          <p:cNvPr id="4099" name="Rectangle 1026"/>
          <p:cNvSpPr>
            <a:spLocks noChangeArrowheads="1"/>
          </p:cNvSpPr>
          <p:nvPr/>
        </p:nvSpPr>
        <p:spPr bwMode="auto">
          <a:xfrm>
            <a:off x="0" y="152400"/>
            <a:ext cx="9144000" cy="1371600"/>
          </a:xfrm>
          <a:prstGeom prst="rect">
            <a:avLst/>
          </a:prstGeom>
          <a:noFill/>
          <a:ln w="9525">
            <a:noFill/>
            <a:miter lim="800000"/>
            <a:headEnd/>
            <a:tailEnd/>
          </a:ln>
        </p:spPr>
        <p:txBody>
          <a:bodyPr anchor="ctr" anchorCtr="1"/>
          <a:lstStyle/>
          <a:p>
            <a:pPr algn="ctr">
              <a:defRPr/>
            </a:pPr>
            <a:r>
              <a:rPr lang="en-US" sz="3100" b="1" dirty="0">
                <a:solidFill>
                  <a:schemeClr val="tx2"/>
                </a:solidFill>
                <a:latin typeface="+mj-lt"/>
              </a:rPr>
              <a:t>What Are Electronic Health Record Systems </a:t>
            </a:r>
            <a:br>
              <a:rPr lang="en-US" sz="3100" b="1" dirty="0">
                <a:solidFill>
                  <a:schemeClr val="tx2"/>
                </a:solidFill>
                <a:latin typeface="+mj-lt"/>
              </a:rPr>
            </a:br>
            <a:r>
              <a:rPr lang="en-US" sz="3100" b="1" dirty="0">
                <a:solidFill>
                  <a:schemeClr val="tx2"/>
                </a:solidFill>
                <a:latin typeface="+mj-lt"/>
              </a:rPr>
              <a:t>and How Do They Work? </a:t>
            </a:r>
            <a:br>
              <a:rPr lang="en-US" sz="3100" b="1" dirty="0">
                <a:solidFill>
                  <a:schemeClr val="tx2"/>
                </a:solidFill>
                <a:latin typeface="+mj-lt"/>
              </a:rPr>
            </a:br>
            <a:r>
              <a:rPr lang="en-US" sz="3100" b="1" dirty="0">
                <a:solidFill>
                  <a:schemeClr val="tx2"/>
                </a:solidFill>
                <a:latin typeface="+mj-lt"/>
              </a:rPr>
              <a:t>Standards Development and the EHR</a:t>
            </a:r>
            <a:endParaRPr lang="en-US" sz="3100" b="1" dirty="0">
              <a:latin typeface="+mj-lt"/>
            </a:endParaRPr>
          </a:p>
        </p:txBody>
      </p:sp>
    </p:spTree>
    <p:extLst>
      <p:ext uri="{BB962C8B-B14F-4D97-AF65-F5344CB8AC3E}">
        <p14:creationId xmlns:p14="http://schemas.microsoft.com/office/powerpoint/2010/main" val="33618237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p:cNvSpPr>
            <a:spLocks noGrp="1"/>
          </p:cNvSpPr>
          <p:nvPr>
            <p:ph idx="4294967295"/>
          </p:nvPr>
        </p:nvSpPr>
        <p:spPr>
          <a:xfrm>
            <a:off x="685800" y="1717675"/>
            <a:ext cx="7772400" cy="4454525"/>
          </a:xfrm>
        </p:spPr>
        <p:txBody>
          <a:bodyPr/>
          <a:lstStyle/>
          <a:p>
            <a:pPr eaLnBrk="1" hangingPunct="1"/>
            <a:r>
              <a:rPr lang="en-US" smtClean="0"/>
              <a:t>National standards development body formed more than 90 years ago.</a:t>
            </a:r>
          </a:p>
          <a:p>
            <a:pPr eaLnBrk="1" hangingPunct="1"/>
            <a:r>
              <a:rPr lang="en-US" smtClean="0"/>
              <a:t>Recently formed a section to deal with health care informatics.</a:t>
            </a:r>
          </a:p>
          <a:p>
            <a:pPr eaLnBrk="1" hangingPunct="1"/>
            <a:r>
              <a:rPr lang="en-US" smtClean="0"/>
              <a:t>Standards are voluntary.</a:t>
            </a:r>
          </a:p>
          <a:p>
            <a:pPr eaLnBrk="1" hangingPunct="1"/>
            <a:r>
              <a:rPr lang="en-US" smtClean="0"/>
              <a:t>Developed through consensus process.</a:t>
            </a:r>
          </a:p>
          <a:p>
            <a:pPr eaLnBrk="1" hangingPunct="1"/>
            <a:r>
              <a:rPr lang="en-US" smtClean="0"/>
              <a:t>Improved through feedback from users.</a:t>
            </a:r>
          </a:p>
        </p:txBody>
      </p:sp>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nchorCtr="1"/>
          <a:lstStyle/>
          <a:p>
            <a:pPr algn="ctr">
              <a:defRPr/>
            </a:pPr>
            <a:r>
              <a:rPr lang="en-US" sz="3100" b="1" dirty="0">
                <a:solidFill>
                  <a:schemeClr val="tx2"/>
                </a:solidFill>
                <a:latin typeface="+mj-lt"/>
              </a:rPr>
              <a:t>What Are Electronic Health Record Systems </a:t>
            </a:r>
            <a:br>
              <a:rPr lang="en-US" sz="3100" b="1" dirty="0">
                <a:solidFill>
                  <a:schemeClr val="tx2"/>
                </a:solidFill>
                <a:latin typeface="+mj-lt"/>
              </a:rPr>
            </a:br>
            <a:r>
              <a:rPr lang="en-US" sz="3100" b="1" dirty="0">
                <a:solidFill>
                  <a:schemeClr val="tx2"/>
                </a:solidFill>
                <a:latin typeface="+mj-lt"/>
              </a:rPr>
              <a:t>and How Do They Work? </a:t>
            </a:r>
            <a:br>
              <a:rPr lang="en-US" sz="3100" b="1" dirty="0">
                <a:solidFill>
                  <a:schemeClr val="tx2"/>
                </a:solidFill>
                <a:latin typeface="+mj-lt"/>
              </a:rPr>
            </a:br>
            <a:r>
              <a:rPr lang="en-US" sz="3100" b="1" dirty="0">
                <a:solidFill>
                  <a:schemeClr val="tx2"/>
                </a:solidFill>
                <a:latin typeface="+mj-lt"/>
              </a:rPr>
              <a:t>ASTM Standards Development</a:t>
            </a:r>
            <a:endParaRPr lang="en-US" sz="3100" b="1" dirty="0">
              <a:latin typeface="+mj-lt"/>
            </a:endParaRPr>
          </a:p>
        </p:txBody>
      </p:sp>
    </p:spTree>
    <p:extLst>
      <p:ext uri="{BB962C8B-B14F-4D97-AF65-F5344CB8AC3E}">
        <p14:creationId xmlns:p14="http://schemas.microsoft.com/office/powerpoint/2010/main" val="15287599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p:cNvSpPr>
            <a:spLocks noGrp="1"/>
          </p:cNvSpPr>
          <p:nvPr>
            <p:ph idx="4294967295"/>
          </p:nvPr>
        </p:nvSpPr>
        <p:spPr/>
        <p:txBody>
          <a:bodyPr/>
          <a:lstStyle/>
          <a:p>
            <a:pPr eaLnBrk="1" hangingPunct="1"/>
            <a:r>
              <a:rPr lang="en-US" dirty="0" smtClean="0"/>
              <a:t>ASTM (American Society for Testing and Materials) standard – published guide that defines and describes consistent management of business processes or data</a:t>
            </a:r>
          </a:p>
          <a:p>
            <a:pPr lvl="1" eaLnBrk="1" hangingPunct="1"/>
            <a:r>
              <a:rPr lang="en-US" dirty="0" smtClean="0"/>
              <a:t>May specify design of a computer application </a:t>
            </a:r>
          </a:p>
          <a:p>
            <a:pPr lvl="1" eaLnBrk="1" hangingPunct="1"/>
            <a:r>
              <a:rPr lang="en-US" dirty="0" smtClean="0"/>
              <a:t>May specify how to define data elements</a:t>
            </a:r>
          </a:p>
          <a:p>
            <a:pPr lvl="1" eaLnBrk="1" hangingPunct="1"/>
            <a:r>
              <a:rPr lang="en-US" dirty="0" smtClean="0"/>
              <a:t>May be written as guides</a:t>
            </a:r>
          </a:p>
          <a:p>
            <a:pPr lvl="1" eaLnBrk="1" hangingPunct="1"/>
            <a:r>
              <a:rPr lang="en-US" dirty="0" smtClean="0"/>
              <a:t>Offer models for adoption</a:t>
            </a:r>
          </a:p>
          <a:p>
            <a:pPr lvl="1" eaLnBrk="1" hangingPunct="1"/>
            <a:r>
              <a:rPr lang="en-US" dirty="0" smtClean="0"/>
              <a:t>May offer a blueprint</a:t>
            </a:r>
          </a:p>
        </p:txBody>
      </p:sp>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nchorCtr="1"/>
          <a:lstStyle/>
          <a:p>
            <a:pPr algn="ctr">
              <a:defRPr/>
            </a:pPr>
            <a:r>
              <a:rPr lang="en-US" sz="3100" b="1" dirty="0">
                <a:solidFill>
                  <a:schemeClr val="tx2"/>
                </a:solidFill>
                <a:latin typeface="+mj-lt"/>
              </a:rPr>
              <a:t>What Are Electronic Health Record Systems </a:t>
            </a:r>
            <a:br>
              <a:rPr lang="en-US" sz="3100" b="1" dirty="0">
                <a:solidFill>
                  <a:schemeClr val="tx2"/>
                </a:solidFill>
                <a:latin typeface="+mj-lt"/>
              </a:rPr>
            </a:br>
            <a:r>
              <a:rPr lang="en-US" sz="3100" b="1" dirty="0">
                <a:solidFill>
                  <a:schemeClr val="tx2"/>
                </a:solidFill>
                <a:latin typeface="+mj-lt"/>
              </a:rPr>
              <a:t>and How Do They Work? </a:t>
            </a:r>
            <a:br>
              <a:rPr lang="en-US" sz="3100" b="1" dirty="0">
                <a:solidFill>
                  <a:schemeClr val="tx2"/>
                </a:solidFill>
                <a:latin typeface="+mj-lt"/>
              </a:rPr>
            </a:br>
            <a:r>
              <a:rPr lang="en-US" sz="3100" b="1" dirty="0">
                <a:solidFill>
                  <a:schemeClr val="tx2"/>
                </a:solidFill>
                <a:latin typeface="+mj-lt"/>
              </a:rPr>
              <a:t>ASTM Standards Development</a:t>
            </a:r>
            <a:endParaRPr lang="en-US" sz="3100" b="1" dirty="0">
              <a:latin typeface="+mj-lt"/>
            </a:endParaRPr>
          </a:p>
        </p:txBody>
      </p:sp>
    </p:spTree>
    <p:extLst>
      <p:ext uri="{BB962C8B-B14F-4D97-AF65-F5344CB8AC3E}">
        <p14:creationId xmlns:p14="http://schemas.microsoft.com/office/powerpoint/2010/main" val="33615379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a:spLocks noGrp="1"/>
          </p:cNvSpPr>
          <p:nvPr>
            <p:ph idx="4294967295"/>
          </p:nvPr>
        </p:nvSpPr>
        <p:spPr>
          <a:xfrm>
            <a:off x="685800" y="1641475"/>
            <a:ext cx="7772400" cy="4454525"/>
          </a:xfrm>
        </p:spPr>
        <p:txBody>
          <a:bodyPr/>
          <a:lstStyle/>
          <a:p>
            <a:pPr eaLnBrk="1" hangingPunct="1">
              <a:lnSpc>
                <a:spcPct val="90000"/>
              </a:lnSpc>
            </a:pPr>
            <a:r>
              <a:rPr lang="en-US" sz="2400" smtClean="0"/>
              <a:t>Most recently reapproved in 2007</a:t>
            </a:r>
          </a:p>
          <a:p>
            <a:pPr eaLnBrk="1" hangingPunct="1">
              <a:lnSpc>
                <a:spcPct val="90000"/>
              </a:lnSpc>
            </a:pPr>
            <a:r>
              <a:rPr lang="en-US" sz="2400" smtClean="0"/>
              <a:t>Applies to short-term and long-term contacts</a:t>
            </a:r>
          </a:p>
          <a:p>
            <a:pPr eaLnBrk="1" hangingPunct="1">
              <a:lnSpc>
                <a:spcPct val="90000"/>
              </a:lnSpc>
            </a:pPr>
            <a:r>
              <a:rPr lang="en-US" sz="2400" smtClean="0"/>
              <a:t>Delineates the components and content of the patient record</a:t>
            </a:r>
          </a:p>
          <a:p>
            <a:pPr eaLnBrk="1" hangingPunct="1">
              <a:lnSpc>
                <a:spcPct val="90000"/>
              </a:lnSpc>
            </a:pPr>
            <a:r>
              <a:rPr lang="en-US" sz="2400" smtClean="0"/>
              <a:t>Includes definitions that conform to standard nomenclature</a:t>
            </a:r>
          </a:p>
          <a:p>
            <a:pPr eaLnBrk="1" hangingPunct="1">
              <a:lnSpc>
                <a:spcPct val="90000"/>
              </a:lnSpc>
            </a:pPr>
            <a:r>
              <a:rPr lang="en-US" sz="2400" smtClean="0"/>
              <a:t>Applies to all types of healthcare services including:</a:t>
            </a:r>
          </a:p>
          <a:p>
            <a:pPr lvl="1" eaLnBrk="1" hangingPunct="1">
              <a:lnSpc>
                <a:spcPct val="90000"/>
              </a:lnSpc>
            </a:pPr>
            <a:r>
              <a:rPr lang="en-US" sz="2000" smtClean="0"/>
              <a:t>Acute care hospitals</a:t>
            </a:r>
          </a:p>
          <a:p>
            <a:pPr lvl="1" eaLnBrk="1" hangingPunct="1">
              <a:lnSpc>
                <a:spcPct val="90000"/>
              </a:lnSpc>
            </a:pPr>
            <a:r>
              <a:rPr lang="en-US" sz="2000" smtClean="0"/>
              <a:t>Nursing homes</a:t>
            </a:r>
          </a:p>
          <a:p>
            <a:pPr lvl="1" eaLnBrk="1" hangingPunct="1">
              <a:lnSpc>
                <a:spcPct val="90000"/>
              </a:lnSpc>
            </a:pPr>
            <a:r>
              <a:rPr lang="en-US" sz="2000" smtClean="0"/>
              <a:t>Skilled nursing facilities</a:t>
            </a:r>
          </a:p>
          <a:p>
            <a:pPr lvl="1" eaLnBrk="1" hangingPunct="1">
              <a:lnSpc>
                <a:spcPct val="90000"/>
              </a:lnSpc>
            </a:pPr>
            <a:r>
              <a:rPr lang="en-US" sz="2000" smtClean="0"/>
              <a:t>Home health care</a:t>
            </a:r>
          </a:p>
          <a:p>
            <a:pPr lvl="1" eaLnBrk="1" hangingPunct="1">
              <a:lnSpc>
                <a:spcPct val="90000"/>
              </a:lnSpc>
            </a:pPr>
            <a:r>
              <a:rPr lang="en-US" sz="2000" smtClean="0"/>
              <a:t>Specialty care environments</a:t>
            </a:r>
          </a:p>
          <a:p>
            <a:pPr lvl="1" eaLnBrk="1" hangingPunct="1">
              <a:lnSpc>
                <a:spcPct val="90000"/>
              </a:lnSpc>
            </a:pPr>
            <a:r>
              <a:rPr lang="en-US" sz="2000" smtClean="0"/>
              <a:t>Ambulatory care</a:t>
            </a:r>
          </a:p>
        </p:txBody>
      </p:sp>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nchorCtr="1"/>
          <a:lstStyle/>
          <a:p>
            <a:pPr>
              <a:defRPr/>
            </a:pPr>
            <a:r>
              <a:rPr lang="en-US" sz="3100" b="1" dirty="0">
                <a:solidFill>
                  <a:schemeClr val="tx2"/>
                </a:solidFill>
              </a:rPr>
              <a:t>What Are Electronic Health Record Systems </a:t>
            </a:r>
            <a:br>
              <a:rPr lang="en-US" sz="3100" b="1" dirty="0">
                <a:solidFill>
                  <a:schemeClr val="tx2"/>
                </a:solidFill>
              </a:rPr>
            </a:br>
            <a:r>
              <a:rPr lang="en-US" sz="3100" b="1" dirty="0">
                <a:solidFill>
                  <a:schemeClr val="tx2"/>
                </a:solidFill>
              </a:rPr>
              <a:t>and How Do They Work? </a:t>
            </a:r>
            <a:br>
              <a:rPr lang="en-US" sz="3100" b="1" dirty="0">
                <a:solidFill>
                  <a:schemeClr val="tx2"/>
                </a:solidFill>
              </a:rPr>
            </a:br>
            <a:r>
              <a:rPr lang="en-US" sz="3100" b="1" dirty="0">
                <a:solidFill>
                  <a:schemeClr val="tx2"/>
                </a:solidFill>
              </a:rPr>
              <a:t>ASTM Standards Development</a:t>
            </a:r>
            <a:endParaRPr lang="en-US" sz="3100" b="1" dirty="0"/>
          </a:p>
        </p:txBody>
      </p:sp>
    </p:spTree>
    <p:extLst>
      <p:ext uri="{BB962C8B-B14F-4D97-AF65-F5344CB8AC3E}">
        <p14:creationId xmlns:p14="http://schemas.microsoft.com/office/powerpoint/2010/main" val="2463109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4294967295"/>
          </p:nvPr>
        </p:nvSpPr>
        <p:spPr>
          <a:xfrm>
            <a:off x="685800" y="1641475"/>
            <a:ext cx="7772400" cy="4454525"/>
          </a:xfrm>
        </p:spPr>
        <p:txBody>
          <a:bodyPr/>
          <a:lstStyle/>
          <a:p>
            <a:pPr eaLnBrk="1" hangingPunct="1">
              <a:lnSpc>
                <a:spcPct val="90000"/>
              </a:lnSpc>
            </a:pPr>
            <a:r>
              <a:rPr lang="en-US" sz="2600" smtClean="0"/>
              <a:t>Paper-based record </a:t>
            </a:r>
            <a:r>
              <a:rPr lang="en-US" sz="2600" smtClean="0">
                <a:sym typeface="Wingdings" pitchFamily="2" charset="2"/>
              </a:rPr>
              <a:t></a:t>
            </a:r>
            <a:r>
              <a:rPr lang="en-US" sz="2600" smtClean="0"/>
              <a:t> forms created to allow documentation of similar activities in one form or a series of related forms.</a:t>
            </a:r>
          </a:p>
          <a:p>
            <a:pPr eaLnBrk="1" hangingPunct="1">
              <a:lnSpc>
                <a:spcPct val="90000"/>
              </a:lnSpc>
            </a:pPr>
            <a:r>
              <a:rPr lang="en-US" sz="2600" smtClean="0"/>
              <a:t>Computerized record </a:t>
            </a:r>
            <a:r>
              <a:rPr lang="en-US" sz="2600" smtClean="0">
                <a:sym typeface="Wingdings" pitchFamily="2" charset="2"/>
              </a:rPr>
              <a:t></a:t>
            </a:r>
            <a:r>
              <a:rPr lang="en-US" sz="2600" smtClean="0"/>
              <a:t> data can be manipulated and reorganized with other data.</a:t>
            </a:r>
          </a:p>
          <a:p>
            <a:pPr eaLnBrk="1" hangingPunct="1">
              <a:lnSpc>
                <a:spcPct val="90000"/>
              </a:lnSpc>
            </a:pPr>
            <a:r>
              <a:rPr lang="en-US" sz="2600" smtClean="0"/>
              <a:t>Patient data operates as a database (when in a computerized format). </a:t>
            </a:r>
          </a:p>
          <a:p>
            <a:pPr lvl="1" eaLnBrk="1" hangingPunct="1">
              <a:lnSpc>
                <a:spcPct val="90000"/>
              </a:lnSpc>
            </a:pPr>
            <a:r>
              <a:rPr lang="en-US" sz="2200" smtClean="0"/>
              <a:t>Must be well organized</a:t>
            </a:r>
          </a:p>
          <a:p>
            <a:pPr lvl="1" eaLnBrk="1" hangingPunct="1">
              <a:lnSpc>
                <a:spcPct val="90000"/>
              </a:lnSpc>
            </a:pPr>
            <a:r>
              <a:rPr lang="en-US" sz="2200" smtClean="0"/>
              <a:t>Must contain all the data elements necessary to describe the health care process</a:t>
            </a:r>
          </a:p>
          <a:p>
            <a:pPr lvl="1" eaLnBrk="1" hangingPunct="1">
              <a:lnSpc>
                <a:spcPct val="90000"/>
              </a:lnSpc>
            </a:pPr>
            <a:r>
              <a:rPr lang="en-US" sz="2200" smtClean="0"/>
              <a:t>More flexible in the ways data can be organized, reorganized, and retrieved</a:t>
            </a:r>
          </a:p>
          <a:p>
            <a:pPr eaLnBrk="1" hangingPunct="1">
              <a:lnSpc>
                <a:spcPct val="90000"/>
              </a:lnSpc>
            </a:pPr>
            <a:endParaRPr lang="en-US" sz="2600" smtClean="0"/>
          </a:p>
        </p:txBody>
      </p:sp>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nchorCtr="1"/>
          <a:lstStyle/>
          <a:p>
            <a:pPr>
              <a:defRPr/>
            </a:pPr>
            <a:r>
              <a:rPr lang="en-US" sz="3100" b="1" dirty="0">
                <a:solidFill>
                  <a:schemeClr val="tx2"/>
                </a:solidFill>
              </a:rPr>
              <a:t>What Are Electronic Health Record Systems </a:t>
            </a:r>
            <a:br>
              <a:rPr lang="en-US" sz="3100" b="1" dirty="0">
                <a:solidFill>
                  <a:schemeClr val="tx2"/>
                </a:solidFill>
              </a:rPr>
            </a:br>
            <a:r>
              <a:rPr lang="en-US" sz="3100" b="1" dirty="0">
                <a:solidFill>
                  <a:schemeClr val="tx2"/>
                </a:solidFill>
              </a:rPr>
              <a:t>and How Do They Work? </a:t>
            </a:r>
            <a:br>
              <a:rPr lang="en-US" sz="3100" b="1" dirty="0">
                <a:solidFill>
                  <a:schemeClr val="tx2"/>
                </a:solidFill>
              </a:rPr>
            </a:br>
            <a:r>
              <a:rPr lang="en-US" sz="3100" b="1" dirty="0">
                <a:solidFill>
                  <a:schemeClr val="tx2"/>
                </a:solidFill>
              </a:rPr>
              <a:t>ASTM Standards Development</a:t>
            </a:r>
            <a:endParaRPr lang="en-US" sz="3100" b="1" dirty="0"/>
          </a:p>
        </p:txBody>
      </p:sp>
    </p:spTree>
    <p:extLst>
      <p:ext uri="{BB962C8B-B14F-4D97-AF65-F5344CB8AC3E}">
        <p14:creationId xmlns:p14="http://schemas.microsoft.com/office/powerpoint/2010/main" val="2812846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4294967295"/>
          </p:nvPr>
        </p:nvSpPr>
        <p:spPr>
          <a:xfrm>
            <a:off x="685800" y="1447800"/>
            <a:ext cx="7772400" cy="4114800"/>
          </a:xfrm>
        </p:spPr>
        <p:txBody>
          <a:bodyPr/>
          <a:lstStyle/>
          <a:p>
            <a:pPr eaLnBrk="1" hangingPunct="1">
              <a:lnSpc>
                <a:spcPct val="80000"/>
              </a:lnSpc>
            </a:pPr>
            <a:r>
              <a:rPr lang="en-GB" sz="2600" dirty="0" smtClean="0"/>
              <a:t>Describe key functions, requirements and expectations for electronic health records.</a:t>
            </a:r>
          </a:p>
          <a:p>
            <a:pPr eaLnBrk="1" hangingPunct="1">
              <a:lnSpc>
                <a:spcPct val="80000"/>
              </a:lnSpc>
            </a:pPr>
            <a:r>
              <a:rPr lang="en-GB" sz="2600" dirty="0" smtClean="0"/>
              <a:t>Relate accreditation and regulatory requirements to EHR  systems.</a:t>
            </a:r>
          </a:p>
          <a:p>
            <a:pPr eaLnBrk="1" hangingPunct="1">
              <a:lnSpc>
                <a:spcPct val="80000"/>
              </a:lnSpc>
            </a:pPr>
            <a:r>
              <a:rPr lang="en-GB" sz="2600" dirty="0" smtClean="0"/>
              <a:t>Describe health informatics standards and their general impact on health information technology and electronic health record systems.</a:t>
            </a:r>
          </a:p>
          <a:p>
            <a:pPr eaLnBrk="1" hangingPunct="1"/>
            <a:r>
              <a:rPr lang="en-GB" sz="2800" dirty="0"/>
              <a:t>Describe the obstacles encountered in progressing toward electronic health records.</a:t>
            </a:r>
          </a:p>
          <a:p>
            <a:pPr eaLnBrk="1" hangingPunct="1"/>
            <a:r>
              <a:rPr lang="en-GB" sz="2800" dirty="0"/>
              <a:t>Define and characterize interoperability for health information technology and EHRs.</a:t>
            </a:r>
          </a:p>
          <a:p>
            <a:pPr eaLnBrk="1" hangingPunct="1">
              <a:lnSpc>
                <a:spcPct val="80000"/>
              </a:lnSpc>
            </a:pPr>
            <a:endParaRPr lang="en-GB" sz="2600" dirty="0" smtClean="0"/>
          </a:p>
        </p:txBody>
      </p:sp>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nchorCtr="1"/>
          <a:lstStyle/>
          <a:p>
            <a:pPr eaLnBrk="1" hangingPunct="1">
              <a:defRPr/>
            </a:pPr>
            <a:r>
              <a:rPr lang="en-US" sz="4000" b="1" dirty="0">
                <a:solidFill>
                  <a:schemeClr val="tx2"/>
                </a:solidFill>
              </a:rPr>
              <a:t>Learning Objectives</a:t>
            </a:r>
            <a:endParaRPr lang="en-US" sz="4000" b="1" dirty="0">
              <a:solidFill>
                <a:schemeClr val="tx2"/>
              </a:solidFill>
              <a:effectLst>
                <a:outerShdw blurRad="38100" dist="38100" dir="2700000" algn="tl">
                  <a:srgbClr val="000000"/>
                </a:outerShdw>
              </a:effectLst>
              <a:latin typeface="Arial" charset="0"/>
            </a:endParaRPr>
          </a:p>
        </p:txBody>
      </p:sp>
    </p:spTree>
    <p:extLst>
      <p:ext uri="{BB962C8B-B14F-4D97-AF65-F5344CB8AC3E}">
        <p14:creationId xmlns:p14="http://schemas.microsoft.com/office/powerpoint/2010/main" val="18135097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nchorCtr="1"/>
          <a:lstStyle/>
          <a:p>
            <a:pPr>
              <a:defRPr/>
            </a:pPr>
            <a:endParaRPr lang="en-US" sz="3100" b="1"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28782" y="-15240"/>
            <a:ext cx="4545340" cy="6873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36296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p:cNvSpPr>
            <a:spLocks noGrp="1"/>
          </p:cNvSpPr>
          <p:nvPr>
            <p:ph idx="4294967295"/>
          </p:nvPr>
        </p:nvSpPr>
        <p:spPr>
          <a:xfrm>
            <a:off x="685800" y="1641475"/>
            <a:ext cx="7772400" cy="4454525"/>
          </a:xfrm>
        </p:spPr>
        <p:txBody>
          <a:bodyPr/>
          <a:lstStyle/>
          <a:p>
            <a:pPr eaLnBrk="1" hangingPunct="1"/>
            <a:r>
              <a:rPr lang="en-US" smtClean="0"/>
              <a:t>Segment 1: Demographics</a:t>
            </a:r>
          </a:p>
          <a:p>
            <a:pPr lvl="1" eaLnBrk="1" hangingPunct="1"/>
            <a:r>
              <a:rPr lang="en-US" smtClean="0"/>
              <a:t>The root of the record</a:t>
            </a:r>
          </a:p>
          <a:p>
            <a:pPr lvl="1" eaLnBrk="1" hangingPunct="1"/>
            <a:r>
              <a:rPr lang="en-US" smtClean="0"/>
              <a:t>Personal data elements</a:t>
            </a:r>
          </a:p>
          <a:p>
            <a:pPr lvl="1" eaLnBrk="1" hangingPunct="1"/>
            <a:r>
              <a:rPr lang="en-US" smtClean="0"/>
              <a:t>Sufficient to identify the patient</a:t>
            </a:r>
          </a:p>
          <a:p>
            <a:pPr lvl="1" eaLnBrk="1" hangingPunct="1"/>
            <a:r>
              <a:rPr lang="en-US" smtClean="0"/>
              <a:t>Collected from the patient or patient representative </a:t>
            </a:r>
          </a:p>
          <a:p>
            <a:pPr lvl="1" eaLnBrk="1" hangingPunct="1"/>
            <a:r>
              <a:rPr lang="en-US" smtClean="0"/>
              <a:t>Not related to health status or services provided</a:t>
            </a:r>
          </a:p>
          <a:p>
            <a:pPr lvl="1" eaLnBrk="1" hangingPunct="1"/>
            <a:r>
              <a:rPr lang="en-US" smtClean="0"/>
              <a:t>May require frequent updating to satisfy various national standards and regulations</a:t>
            </a:r>
          </a:p>
        </p:txBody>
      </p:sp>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nchorCtr="1"/>
          <a:lstStyle/>
          <a:p>
            <a:pPr>
              <a:defRPr/>
            </a:pPr>
            <a:endParaRPr lang="en-US" sz="3100" b="1" dirty="0"/>
          </a:p>
        </p:txBody>
      </p:sp>
      <p:sp>
        <p:nvSpPr>
          <p:cNvPr id="4" name="Rectangle 1026"/>
          <p:cNvSpPr>
            <a:spLocks noChangeArrowheads="1"/>
          </p:cNvSpPr>
          <p:nvPr/>
        </p:nvSpPr>
        <p:spPr bwMode="auto">
          <a:xfrm>
            <a:off x="152400" y="228600"/>
            <a:ext cx="9144000" cy="1371600"/>
          </a:xfrm>
          <a:prstGeom prst="rect">
            <a:avLst/>
          </a:prstGeom>
          <a:noFill/>
          <a:ln w="9525">
            <a:noFill/>
            <a:miter lim="800000"/>
            <a:headEnd/>
            <a:tailEnd/>
          </a:ln>
        </p:spPr>
        <p:txBody>
          <a:bodyPr anchor="ctr" anchorCtr="1"/>
          <a:lstStyle/>
          <a:p>
            <a:pPr algn="ctr">
              <a:defRPr/>
            </a:pPr>
            <a:r>
              <a:rPr lang="en-US" sz="3100" b="1" dirty="0">
                <a:solidFill>
                  <a:schemeClr val="tx2"/>
                </a:solidFill>
                <a:latin typeface="+mj-lt"/>
              </a:rPr>
              <a:t>What Are Electronic Health Record Systems </a:t>
            </a:r>
            <a:br>
              <a:rPr lang="en-US" sz="3100" b="1" dirty="0">
                <a:solidFill>
                  <a:schemeClr val="tx2"/>
                </a:solidFill>
                <a:latin typeface="+mj-lt"/>
              </a:rPr>
            </a:br>
            <a:r>
              <a:rPr lang="en-US" sz="3100" b="1" dirty="0">
                <a:solidFill>
                  <a:schemeClr val="tx2"/>
                </a:solidFill>
                <a:latin typeface="+mj-lt"/>
              </a:rPr>
              <a:t>and How Do They Work? </a:t>
            </a:r>
            <a:br>
              <a:rPr lang="en-US" sz="3100" b="1" dirty="0">
                <a:solidFill>
                  <a:schemeClr val="tx2"/>
                </a:solidFill>
                <a:latin typeface="+mj-lt"/>
              </a:rPr>
            </a:br>
            <a:r>
              <a:rPr lang="en-US" sz="3100" b="1" dirty="0">
                <a:solidFill>
                  <a:schemeClr val="tx2"/>
                </a:solidFill>
                <a:latin typeface="+mj-lt"/>
              </a:rPr>
              <a:t>ASTM-E1384 Major Segments</a:t>
            </a:r>
            <a:endParaRPr lang="en-US" sz="3100" b="1" dirty="0">
              <a:latin typeface="+mj-lt"/>
            </a:endParaRPr>
          </a:p>
        </p:txBody>
      </p:sp>
    </p:spTree>
    <p:extLst>
      <p:ext uri="{BB962C8B-B14F-4D97-AF65-F5344CB8AC3E}">
        <p14:creationId xmlns:p14="http://schemas.microsoft.com/office/powerpoint/2010/main" val="18060185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p:cNvSpPr>
          <p:nvPr>
            <p:ph idx="4294967295"/>
          </p:nvPr>
        </p:nvSpPr>
        <p:spPr>
          <a:xfrm>
            <a:off x="685800" y="1641475"/>
            <a:ext cx="7772400" cy="4454525"/>
          </a:xfrm>
        </p:spPr>
        <p:txBody>
          <a:bodyPr/>
          <a:lstStyle/>
          <a:p>
            <a:pPr eaLnBrk="1" hangingPunct="1"/>
            <a:r>
              <a:rPr lang="en-US" smtClean="0"/>
              <a:t>Segment 2: Legal Elements</a:t>
            </a:r>
          </a:p>
          <a:p>
            <a:pPr lvl="1" eaLnBrk="1" hangingPunct="1"/>
            <a:r>
              <a:rPr lang="en-US" smtClean="0"/>
              <a:t>Records legal data that characterize the patient’s agreements to care and any caveats regarding that care</a:t>
            </a:r>
          </a:p>
          <a:p>
            <a:pPr lvl="1" eaLnBrk="1" hangingPunct="1"/>
            <a:r>
              <a:rPr lang="en-US" smtClean="0"/>
              <a:t>Legally binding directions or restraints on patient care</a:t>
            </a:r>
          </a:p>
          <a:p>
            <a:pPr lvl="1" eaLnBrk="1" hangingPunct="1"/>
            <a:r>
              <a:rPr lang="en-US" smtClean="0"/>
              <a:t>Release of information</a:t>
            </a:r>
          </a:p>
          <a:p>
            <a:pPr lvl="1" eaLnBrk="1" hangingPunct="1"/>
            <a:r>
              <a:rPr lang="en-US" smtClean="0"/>
              <a:t>Disposal of body or body parts (or both) after death</a:t>
            </a:r>
          </a:p>
        </p:txBody>
      </p:sp>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nchorCtr="1"/>
          <a:lstStyle/>
          <a:p>
            <a:pPr>
              <a:defRPr/>
            </a:pPr>
            <a:endParaRPr lang="en-US" sz="3100" b="1" dirty="0"/>
          </a:p>
        </p:txBody>
      </p:sp>
      <p:sp>
        <p:nvSpPr>
          <p:cNvPr id="5" name="Rectangle 1026"/>
          <p:cNvSpPr>
            <a:spLocks noChangeArrowheads="1"/>
          </p:cNvSpPr>
          <p:nvPr/>
        </p:nvSpPr>
        <p:spPr bwMode="auto">
          <a:xfrm>
            <a:off x="152400" y="228600"/>
            <a:ext cx="9144000" cy="1371600"/>
          </a:xfrm>
          <a:prstGeom prst="rect">
            <a:avLst/>
          </a:prstGeom>
          <a:noFill/>
          <a:ln w="9525">
            <a:noFill/>
            <a:miter lim="800000"/>
            <a:headEnd/>
            <a:tailEnd/>
          </a:ln>
        </p:spPr>
        <p:txBody>
          <a:bodyPr anchor="ctr" anchorCtr="1"/>
          <a:lstStyle/>
          <a:p>
            <a:pPr algn="ctr">
              <a:defRPr/>
            </a:pPr>
            <a:r>
              <a:rPr lang="en-US" sz="3100" b="1" dirty="0">
                <a:solidFill>
                  <a:schemeClr val="tx2"/>
                </a:solidFill>
                <a:latin typeface="+mj-lt"/>
              </a:rPr>
              <a:t>What Are Electronic Health Record Systems </a:t>
            </a:r>
            <a:br>
              <a:rPr lang="en-US" sz="3100" b="1" dirty="0">
                <a:solidFill>
                  <a:schemeClr val="tx2"/>
                </a:solidFill>
                <a:latin typeface="+mj-lt"/>
              </a:rPr>
            </a:br>
            <a:r>
              <a:rPr lang="en-US" sz="3100" b="1" dirty="0">
                <a:solidFill>
                  <a:schemeClr val="tx2"/>
                </a:solidFill>
                <a:latin typeface="+mj-lt"/>
              </a:rPr>
              <a:t>and How Do They Work? </a:t>
            </a:r>
            <a:br>
              <a:rPr lang="en-US" sz="3100" b="1" dirty="0">
                <a:solidFill>
                  <a:schemeClr val="tx2"/>
                </a:solidFill>
                <a:latin typeface="+mj-lt"/>
              </a:rPr>
            </a:br>
            <a:r>
              <a:rPr lang="en-US" sz="3100" b="1" dirty="0">
                <a:solidFill>
                  <a:schemeClr val="tx2"/>
                </a:solidFill>
                <a:latin typeface="+mj-lt"/>
              </a:rPr>
              <a:t>ASTM-E1384 Major Segments</a:t>
            </a:r>
            <a:endParaRPr lang="en-US" sz="3100" b="1" dirty="0">
              <a:latin typeface="+mj-lt"/>
            </a:endParaRPr>
          </a:p>
        </p:txBody>
      </p:sp>
    </p:spTree>
    <p:extLst>
      <p:ext uri="{BB962C8B-B14F-4D97-AF65-F5344CB8AC3E}">
        <p14:creationId xmlns:p14="http://schemas.microsoft.com/office/powerpoint/2010/main" val="11651934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p:cNvSpPr>
            <a:spLocks noGrp="1"/>
          </p:cNvSpPr>
          <p:nvPr>
            <p:ph idx="4294967295"/>
          </p:nvPr>
        </p:nvSpPr>
        <p:spPr>
          <a:xfrm>
            <a:off x="685800" y="1641475"/>
            <a:ext cx="7772400" cy="4454525"/>
          </a:xfrm>
        </p:spPr>
        <p:txBody>
          <a:bodyPr/>
          <a:lstStyle/>
          <a:p>
            <a:pPr eaLnBrk="1" hangingPunct="1"/>
            <a:r>
              <a:rPr lang="en-US" smtClean="0"/>
              <a:t>Segment 3: Financial Elements</a:t>
            </a:r>
          </a:p>
          <a:p>
            <a:pPr lvl="1" eaLnBrk="1" hangingPunct="1"/>
            <a:r>
              <a:rPr lang="en-US" smtClean="0"/>
              <a:t>Identifying data elements for all parties responsible for payment for patient healthcare services</a:t>
            </a:r>
          </a:p>
          <a:p>
            <a:pPr lvl="1" eaLnBrk="1" hangingPunct="1"/>
            <a:r>
              <a:rPr lang="en-US" smtClean="0"/>
              <a:t>References to financial bodies that will cover the cost of care</a:t>
            </a:r>
          </a:p>
        </p:txBody>
      </p:sp>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nchorCtr="1"/>
          <a:lstStyle/>
          <a:p>
            <a:pPr algn="ctr">
              <a:defRPr/>
            </a:pPr>
            <a:r>
              <a:rPr lang="en-US" sz="3100" b="1" dirty="0">
                <a:solidFill>
                  <a:schemeClr val="tx2"/>
                </a:solidFill>
                <a:latin typeface="+mj-lt"/>
              </a:rPr>
              <a:t>What Are Electronic Health Record Systems </a:t>
            </a:r>
            <a:br>
              <a:rPr lang="en-US" sz="3100" b="1" dirty="0">
                <a:solidFill>
                  <a:schemeClr val="tx2"/>
                </a:solidFill>
                <a:latin typeface="+mj-lt"/>
              </a:rPr>
            </a:br>
            <a:r>
              <a:rPr lang="en-US" sz="3100" b="1" dirty="0">
                <a:solidFill>
                  <a:schemeClr val="tx2"/>
                </a:solidFill>
                <a:latin typeface="+mj-lt"/>
              </a:rPr>
              <a:t>and How Do They Work? </a:t>
            </a:r>
            <a:br>
              <a:rPr lang="en-US" sz="3100" b="1" dirty="0">
                <a:solidFill>
                  <a:schemeClr val="tx2"/>
                </a:solidFill>
                <a:latin typeface="+mj-lt"/>
              </a:rPr>
            </a:br>
            <a:r>
              <a:rPr lang="en-US" sz="3100" b="1" dirty="0">
                <a:solidFill>
                  <a:schemeClr val="tx2"/>
                </a:solidFill>
                <a:latin typeface="+mj-lt"/>
              </a:rPr>
              <a:t>ASTM-E1384 Major Segments</a:t>
            </a:r>
            <a:endParaRPr lang="en-US" sz="3100" b="1" dirty="0">
              <a:latin typeface="+mj-lt"/>
            </a:endParaRPr>
          </a:p>
        </p:txBody>
      </p:sp>
    </p:spTree>
    <p:extLst>
      <p:ext uri="{BB962C8B-B14F-4D97-AF65-F5344CB8AC3E}">
        <p14:creationId xmlns:p14="http://schemas.microsoft.com/office/powerpoint/2010/main" val="38003337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2"/>
          <p:cNvSpPr>
            <a:spLocks noGrp="1"/>
          </p:cNvSpPr>
          <p:nvPr>
            <p:ph idx="4294967295"/>
          </p:nvPr>
        </p:nvSpPr>
        <p:spPr>
          <a:xfrm>
            <a:off x="685800" y="1565275"/>
            <a:ext cx="7772400" cy="4454525"/>
          </a:xfrm>
        </p:spPr>
        <p:txBody>
          <a:bodyPr/>
          <a:lstStyle/>
          <a:p>
            <a:pPr eaLnBrk="1" hangingPunct="1"/>
            <a:r>
              <a:rPr lang="en-US" dirty="0" smtClean="0"/>
              <a:t>Segment 4: Provider/Practitioner Data</a:t>
            </a:r>
          </a:p>
          <a:p>
            <a:pPr lvl="1" eaLnBrk="1" hangingPunct="1"/>
            <a:r>
              <a:rPr lang="en-US" dirty="0" smtClean="0"/>
              <a:t>Identifies the primary organization, establishment, or practitioner responsible for the availability of health care services for this specific episode or encounter</a:t>
            </a:r>
          </a:p>
          <a:p>
            <a:pPr lvl="1" eaLnBrk="1" hangingPunct="1"/>
            <a:r>
              <a:rPr lang="en-US" dirty="0" smtClean="0"/>
              <a:t>Practitioner individuals who are:</a:t>
            </a:r>
          </a:p>
          <a:p>
            <a:pPr lvl="2" eaLnBrk="1" hangingPunct="1"/>
            <a:r>
              <a:rPr lang="en-US" dirty="0" smtClean="0"/>
              <a:t>Licensed or certified to deliver care to patients</a:t>
            </a:r>
          </a:p>
          <a:p>
            <a:pPr lvl="2" eaLnBrk="1" hangingPunct="1"/>
            <a:r>
              <a:rPr lang="en-US" dirty="0" smtClean="0"/>
              <a:t>Who had face-to-face contact with the patient</a:t>
            </a:r>
          </a:p>
          <a:p>
            <a:pPr lvl="2" eaLnBrk="1" hangingPunct="1"/>
            <a:r>
              <a:rPr lang="en-US" dirty="0" smtClean="0"/>
              <a:t>Who provided care on the basis of independent judgment </a:t>
            </a:r>
          </a:p>
          <a:p>
            <a:pPr lvl="1" eaLnBrk="1" hangingPunct="1"/>
            <a:r>
              <a:rPr lang="en-US" dirty="0" smtClean="0"/>
              <a:t>Type of health care setting or practice type</a:t>
            </a:r>
          </a:p>
        </p:txBody>
      </p:sp>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nchorCtr="1"/>
          <a:lstStyle/>
          <a:p>
            <a:pPr algn="ctr">
              <a:defRPr/>
            </a:pPr>
            <a:endParaRPr lang="en-US" sz="3100" dirty="0"/>
          </a:p>
        </p:txBody>
      </p:sp>
      <p:sp>
        <p:nvSpPr>
          <p:cNvPr id="5" name="Rectangle 1026"/>
          <p:cNvSpPr>
            <a:spLocks noChangeArrowheads="1"/>
          </p:cNvSpPr>
          <p:nvPr/>
        </p:nvSpPr>
        <p:spPr bwMode="auto">
          <a:xfrm>
            <a:off x="152400" y="228600"/>
            <a:ext cx="9144000" cy="1371600"/>
          </a:xfrm>
          <a:prstGeom prst="rect">
            <a:avLst/>
          </a:prstGeom>
          <a:noFill/>
          <a:ln w="9525">
            <a:noFill/>
            <a:miter lim="800000"/>
            <a:headEnd/>
            <a:tailEnd/>
          </a:ln>
        </p:spPr>
        <p:txBody>
          <a:bodyPr anchor="ctr" anchorCtr="1"/>
          <a:lstStyle/>
          <a:p>
            <a:pPr algn="ctr">
              <a:defRPr/>
            </a:pPr>
            <a:r>
              <a:rPr lang="en-US" sz="3100" b="1" dirty="0">
                <a:solidFill>
                  <a:schemeClr val="tx2"/>
                </a:solidFill>
                <a:latin typeface="+mj-lt"/>
              </a:rPr>
              <a:t>What Are Electronic Health Record Systems </a:t>
            </a:r>
            <a:br>
              <a:rPr lang="en-US" sz="3100" b="1" dirty="0">
                <a:solidFill>
                  <a:schemeClr val="tx2"/>
                </a:solidFill>
                <a:latin typeface="+mj-lt"/>
              </a:rPr>
            </a:br>
            <a:r>
              <a:rPr lang="en-US" sz="3100" b="1" dirty="0">
                <a:solidFill>
                  <a:schemeClr val="tx2"/>
                </a:solidFill>
                <a:latin typeface="+mj-lt"/>
              </a:rPr>
              <a:t>and How Do They Work? </a:t>
            </a:r>
            <a:br>
              <a:rPr lang="en-US" sz="3100" b="1" dirty="0">
                <a:solidFill>
                  <a:schemeClr val="tx2"/>
                </a:solidFill>
                <a:latin typeface="+mj-lt"/>
              </a:rPr>
            </a:br>
            <a:r>
              <a:rPr lang="en-US" sz="3100" b="1" dirty="0">
                <a:solidFill>
                  <a:schemeClr val="tx2"/>
                </a:solidFill>
                <a:latin typeface="+mj-lt"/>
              </a:rPr>
              <a:t>ASTM-E1384 Major Segments</a:t>
            </a:r>
            <a:endParaRPr lang="en-US" sz="3100" b="1" dirty="0">
              <a:latin typeface="+mj-lt"/>
            </a:endParaRPr>
          </a:p>
        </p:txBody>
      </p:sp>
    </p:spTree>
    <p:extLst>
      <p:ext uri="{BB962C8B-B14F-4D97-AF65-F5344CB8AC3E}">
        <p14:creationId xmlns:p14="http://schemas.microsoft.com/office/powerpoint/2010/main" val="21434100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p:cNvSpPr>
            <a:spLocks noGrp="1"/>
          </p:cNvSpPr>
          <p:nvPr>
            <p:ph idx="4294967295"/>
          </p:nvPr>
        </p:nvSpPr>
        <p:spPr>
          <a:xfrm>
            <a:off x="685800" y="1600200"/>
            <a:ext cx="7772400" cy="4454525"/>
          </a:xfrm>
        </p:spPr>
        <p:txBody>
          <a:bodyPr/>
          <a:lstStyle/>
          <a:p>
            <a:pPr eaLnBrk="1" hangingPunct="1"/>
            <a:r>
              <a:rPr lang="en-US" smtClean="0"/>
              <a:t>Segment 5: Problem List</a:t>
            </a:r>
          </a:p>
          <a:p>
            <a:pPr lvl="1" eaLnBrk="1" hangingPunct="1"/>
            <a:r>
              <a:rPr lang="en-US" smtClean="0"/>
              <a:t>Master list of all of a patient’s problems or diagnoses</a:t>
            </a:r>
          </a:p>
          <a:p>
            <a:pPr lvl="1" eaLnBrk="1" hangingPunct="1"/>
            <a:r>
              <a:rPr lang="en-US" smtClean="0"/>
              <a:t>Specified clinical problems</a:t>
            </a:r>
          </a:p>
          <a:p>
            <a:pPr lvl="1" eaLnBrk="1" hangingPunct="1"/>
            <a:r>
              <a:rPr lang="en-US" smtClean="0"/>
              <a:t>Diagnosis</a:t>
            </a:r>
          </a:p>
          <a:p>
            <a:pPr lvl="1" eaLnBrk="1" hangingPunct="1"/>
            <a:r>
              <a:rPr lang="en-US" smtClean="0"/>
              <a:t>Ongoing list of clinically significant health status events and factors</a:t>
            </a:r>
          </a:p>
          <a:p>
            <a:pPr lvl="1" eaLnBrk="1" hangingPunct="1"/>
            <a:r>
              <a:rPr lang="en-US" smtClean="0"/>
              <a:t>Should be amended as more precise definitions of problems become available</a:t>
            </a:r>
          </a:p>
          <a:p>
            <a:pPr lvl="1" eaLnBrk="1" hangingPunct="1"/>
            <a:endParaRPr lang="en-US" smtClean="0"/>
          </a:p>
        </p:txBody>
      </p:sp>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nchorCtr="1"/>
          <a:lstStyle/>
          <a:p>
            <a:pPr algn="ctr">
              <a:defRPr/>
            </a:pPr>
            <a:endParaRPr lang="en-US" sz="3100" dirty="0"/>
          </a:p>
        </p:txBody>
      </p:sp>
      <p:sp>
        <p:nvSpPr>
          <p:cNvPr id="5" name="Rectangle 1026"/>
          <p:cNvSpPr>
            <a:spLocks noChangeArrowheads="1"/>
          </p:cNvSpPr>
          <p:nvPr/>
        </p:nvSpPr>
        <p:spPr bwMode="auto">
          <a:xfrm>
            <a:off x="152400" y="228600"/>
            <a:ext cx="9144000" cy="1371600"/>
          </a:xfrm>
          <a:prstGeom prst="rect">
            <a:avLst/>
          </a:prstGeom>
          <a:noFill/>
          <a:ln w="9525">
            <a:noFill/>
            <a:miter lim="800000"/>
            <a:headEnd/>
            <a:tailEnd/>
          </a:ln>
        </p:spPr>
        <p:txBody>
          <a:bodyPr anchor="ctr" anchorCtr="1"/>
          <a:lstStyle/>
          <a:p>
            <a:pPr algn="ctr">
              <a:defRPr/>
            </a:pPr>
            <a:r>
              <a:rPr lang="en-US" sz="3100" b="1" dirty="0">
                <a:solidFill>
                  <a:schemeClr val="tx2"/>
                </a:solidFill>
                <a:latin typeface="+mj-lt"/>
              </a:rPr>
              <a:t>What Are Electronic Health Record Systems </a:t>
            </a:r>
            <a:br>
              <a:rPr lang="en-US" sz="3100" b="1" dirty="0">
                <a:solidFill>
                  <a:schemeClr val="tx2"/>
                </a:solidFill>
                <a:latin typeface="+mj-lt"/>
              </a:rPr>
            </a:br>
            <a:r>
              <a:rPr lang="en-US" sz="3100" b="1" dirty="0">
                <a:solidFill>
                  <a:schemeClr val="tx2"/>
                </a:solidFill>
                <a:latin typeface="+mj-lt"/>
              </a:rPr>
              <a:t>and How Do They Work? </a:t>
            </a:r>
            <a:br>
              <a:rPr lang="en-US" sz="3100" b="1" dirty="0">
                <a:solidFill>
                  <a:schemeClr val="tx2"/>
                </a:solidFill>
                <a:latin typeface="+mj-lt"/>
              </a:rPr>
            </a:br>
            <a:r>
              <a:rPr lang="en-US" sz="3100" b="1" dirty="0">
                <a:solidFill>
                  <a:schemeClr val="tx2"/>
                </a:solidFill>
                <a:latin typeface="+mj-lt"/>
              </a:rPr>
              <a:t>ASTM-E1384 Major Segments</a:t>
            </a:r>
            <a:endParaRPr lang="en-US" sz="3100" b="1" dirty="0">
              <a:latin typeface="+mj-lt"/>
            </a:endParaRPr>
          </a:p>
        </p:txBody>
      </p:sp>
    </p:spTree>
    <p:extLst>
      <p:ext uri="{BB962C8B-B14F-4D97-AF65-F5344CB8AC3E}">
        <p14:creationId xmlns:p14="http://schemas.microsoft.com/office/powerpoint/2010/main" val="13693835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p:cNvSpPr>
            <a:spLocks noGrp="1"/>
          </p:cNvSpPr>
          <p:nvPr>
            <p:ph idx="4294967295"/>
          </p:nvPr>
        </p:nvSpPr>
        <p:spPr>
          <a:xfrm>
            <a:off x="685800" y="1565275"/>
            <a:ext cx="7772400" cy="4454525"/>
          </a:xfrm>
        </p:spPr>
        <p:txBody>
          <a:bodyPr/>
          <a:lstStyle/>
          <a:p>
            <a:pPr eaLnBrk="1" hangingPunct="1"/>
            <a:r>
              <a:rPr lang="en-US" smtClean="0"/>
              <a:t>Segment 5: Problem List</a:t>
            </a:r>
          </a:p>
          <a:p>
            <a:pPr lvl="1" eaLnBrk="1" hangingPunct="1"/>
            <a:r>
              <a:rPr lang="en-US" smtClean="0"/>
              <a:t>Should contain:</a:t>
            </a:r>
          </a:p>
          <a:p>
            <a:pPr lvl="2" eaLnBrk="1" hangingPunct="1"/>
            <a:r>
              <a:rPr lang="en-US" smtClean="0"/>
              <a:t>all past and existing diagnoses</a:t>
            </a:r>
          </a:p>
          <a:p>
            <a:pPr lvl="2" eaLnBrk="1" hangingPunct="1"/>
            <a:r>
              <a:rPr lang="en-US" smtClean="0"/>
              <a:t>pathophysiological states</a:t>
            </a:r>
          </a:p>
          <a:p>
            <a:pPr lvl="2" eaLnBrk="1" hangingPunct="1"/>
            <a:r>
              <a:rPr lang="en-US" smtClean="0"/>
              <a:t>potentially significant abnormal physical signs and laboratory findings</a:t>
            </a:r>
          </a:p>
          <a:p>
            <a:pPr lvl="2" eaLnBrk="1" hangingPunct="1"/>
            <a:r>
              <a:rPr lang="en-US" smtClean="0"/>
              <a:t>disabilities and unusual conditions</a:t>
            </a:r>
          </a:p>
          <a:p>
            <a:pPr lvl="1" eaLnBrk="1" hangingPunct="1"/>
            <a:r>
              <a:rPr lang="en-US" smtClean="0"/>
              <a:t>Includes health alerts (if any):</a:t>
            </a:r>
          </a:p>
          <a:p>
            <a:pPr lvl="2" eaLnBrk="1" hangingPunct="1"/>
            <a:r>
              <a:rPr lang="en-US" smtClean="0"/>
              <a:t>Allergies</a:t>
            </a:r>
          </a:p>
          <a:p>
            <a:pPr lvl="2" eaLnBrk="1" hangingPunct="1"/>
            <a:r>
              <a:rPr lang="en-US" smtClean="0"/>
              <a:t>Contagious conditions</a:t>
            </a:r>
          </a:p>
          <a:p>
            <a:pPr lvl="2" eaLnBrk="1" hangingPunct="1"/>
            <a:r>
              <a:rPr lang="en-US" smtClean="0"/>
              <a:t>Adverse reactions to specified treatments</a:t>
            </a:r>
          </a:p>
          <a:p>
            <a:pPr lvl="1" eaLnBrk="1" hangingPunct="1"/>
            <a:endParaRPr lang="en-US" smtClean="0"/>
          </a:p>
          <a:p>
            <a:pPr lvl="1" eaLnBrk="1" hangingPunct="1"/>
            <a:endParaRPr lang="en-US" smtClean="0"/>
          </a:p>
        </p:txBody>
      </p:sp>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nchorCtr="1"/>
          <a:lstStyle/>
          <a:p>
            <a:pPr algn="ctr">
              <a:defRPr/>
            </a:pPr>
            <a:endParaRPr lang="en-US" sz="3100" dirty="0"/>
          </a:p>
        </p:txBody>
      </p:sp>
      <p:sp>
        <p:nvSpPr>
          <p:cNvPr id="4" name="Rectangle 1026"/>
          <p:cNvSpPr>
            <a:spLocks noChangeArrowheads="1"/>
          </p:cNvSpPr>
          <p:nvPr/>
        </p:nvSpPr>
        <p:spPr bwMode="auto">
          <a:xfrm>
            <a:off x="152400" y="228600"/>
            <a:ext cx="9144000" cy="1371600"/>
          </a:xfrm>
          <a:prstGeom prst="rect">
            <a:avLst/>
          </a:prstGeom>
          <a:noFill/>
          <a:ln w="9525">
            <a:noFill/>
            <a:miter lim="800000"/>
            <a:headEnd/>
            <a:tailEnd/>
          </a:ln>
        </p:spPr>
        <p:txBody>
          <a:bodyPr anchor="ctr" anchorCtr="1"/>
          <a:lstStyle/>
          <a:p>
            <a:pPr algn="ctr">
              <a:defRPr/>
            </a:pPr>
            <a:r>
              <a:rPr lang="en-US" sz="3100" b="1" dirty="0">
                <a:solidFill>
                  <a:schemeClr val="tx2"/>
                </a:solidFill>
                <a:latin typeface="+mj-lt"/>
              </a:rPr>
              <a:t>What Are Electronic Health Record Systems </a:t>
            </a:r>
            <a:br>
              <a:rPr lang="en-US" sz="3100" b="1" dirty="0">
                <a:solidFill>
                  <a:schemeClr val="tx2"/>
                </a:solidFill>
                <a:latin typeface="+mj-lt"/>
              </a:rPr>
            </a:br>
            <a:r>
              <a:rPr lang="en-US" sz="3100" b="1" dirty="0">
                <a:solidFill>
                  <a:schemeClr val="tx2"/>
                </a:solidFill>
                <a:latin typeface="+mj-lt"/>
              </a:rPr>
              <a:t>and How Do They Work? </a:t>
            </a:r>
            <a:br>
              <a:rPr lang="en-US" sz="3100" b="1" dirty="0">
                <a:solidFill>
                  <a:schemeClr val="tx2"/>
                </a:solidFill>
                <a:latin typeface="+mj-lt"/>
              </a:rPr>
            </a:br>
            <a:r>
              <a:rPr lang="en-US" sz="3100" b="1" dirty="0">
                <a:solidFill>
                  <a:schemeClr val="tx2"/>
                </a:solidFill>
                <a:latin typeface="+mj-lt"/>
              </a:rPr>
              <a:t>ASTM-E1384 Major Segments</a:t>
            </a:r>
            <a:endParaRPr lang="en-US" sz="3100" b="1" dirty="0">
              <a:latin typeface="+mj-lt"/>
            </a:endParaRPr>
          </a:p>
        </p:txBody>
      </p:sp>
    </p:spTree>
    <p:extLst>
      <p:ext uri="{BB962C8B-B14F-4D97-AF65-F5344CB8AC3E}">
        <p14:creationId xmlns:p14="http://schemas.microsoft.com/office/powerpoint/2010/main" val="31363999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2"/>
          <p:cNvSpPr>
            <a:spLocks noGrp="1"/>
          </p:cNvSpPr>
          <p:nvPr>
            <p:ph idx="4294967295"/>
          </p:nvPr>
        </p:nvSpPr>
        <p:spPr>
          <a:xfrm>
            <a:off x="685800" y="1641475"/>
            <a:ext cx="7772400" cy="4454525"/>
          </a:xfrm>
        </p:spPr>
        <p:txBody>
          <a:bodyPr/>
          <a:lstStyle/>
          <a:p>
            <a:pPr eaLnBrk="1" hangingPunct="1"/>
            <a:r>
              <a:rPr lang="en-US" smtClean="0"/>
              <a:t>Segment 5: Problem List</a:t>
            </a:r>
          </a:p>
          <a:p>
            <a:pPr lvl="1" eaLnBrk="1" hangingPunct="1"/>
            <a:r>
              <a:rPr lang="en-US" smtClean="0"/>
              <a:t>May include:</a:t>
            </a:r>
          </a:p>
          <a:p>
            <a:pPr lvl="2" eaLnBrk="1" hangingPunct="1"/>
            <a:r>
              <a:rPr lang="en-US" smtClean="0"/>
              <a:t>Social problems</a:t>
            </a:r>
          </a:p>
          <a:p>
            <a:pPr lvl="2" eaLnBrk="1" hangingPunct="1"/>
            <a:r>
              <a:rPr lang="en-US" smtClean="0"/>
              <a:t>Psychiatric problems</a:t>
            </a:r>
          </a:p>
          <a:p>
            <a:pPr lvl="2" eaLnBrk="1" hangingPunct="1"/>
            <a:r>
              <a:rPr lang="en-US" smtClean="0"/>
              <a:t>Risk factors</a:t>
            </a:r>
          </a:p>
          <a:p>
            <a:pPr lvl="2" eaLnBrk="1" hangingPunct="1"/>
            <a:r>
              <a:rPr lang="en-US" smtClean="0"/>
              <a:t>Allergies</a:t>
            </a:r>
          </a:p>
          <a:p>
            <a:pPr lvl="2" eaLnBrk="1" hangingPunct="1"/>
            <a:r>
              <a:rPr lang="en-US" smtClean="0"/>
              <a:t>Reactions to drugs or foods </a:t>
            </a:r>
          </a:p>
          <a:p>
            <a:pPr lvl="2" eaLnBrk="1" hangingPunct="1"/>
            <a:r>
              <a:rPr lang="en-US" smtClean="0"/>
              <a:t>Behavioral problems</a:t>
            </a:r>
          </a:p>
        </p:txBody>
      </p:sp>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nchorCtr="1"/>
          <a:lstStyle/>
          <a:p>
            <a:pPr algn="ctr">
              <a:defRPr/>
            </a:pPr>
            <a:endParaRPr lang="en-US" sz="3100" dirty="0"/>
          </a:p>
        </p:txBody>
      </p:sp>
      <p:sp>
        <p:nvSpPr>
          <p:cNvPr id="4" name="Rectangle 1026"/>
          <p:cNvSpPr>
            <a:spLocks noChangeArrowheads="1"/>
          </p:cNvSpPr>
          <p:nvPr/>
        </p:nvSpPr>
        <p:spPr bwMode="auto">
          <a:xfrm>
            <a:off x="152400" y="228600"/>
            <a:ext cx="9144000" cy="1371600"/>
          </a:xfrm>
          <a:prstGeom prst="rect">
            <a:avLst/>
          </a:prstGeom>
          <a:noFill/>
          <a:ln w="9525">
            <a:noFill/>
            <a:miter lim="800000"/>
            <a:headEnd/>
            <a:tailEnd/>
          </a:ln>
        </p:spPr>
        <p:txBody>
          <a:bodyPr anchor="ctr" anchorCtr="1"/>
          <a:lstStyle/>
          <a:p>
            <a:pPr algn="ctr">
              <a:defRPr/>
            </a:pPr>
            <a:r>
              <a:rPr lang="en-US" sz="3100" b="1" dirty="0">
                <a:solidFill>
                  <a:schemeClr val="tx2"/>
                </a:solidFill>
                <a:latin typeface="+mj-lt"/>
              </a:rPr>
              <a:t>What Are Electronic Health Record Systems </a:t>
            </a:r>
            <a:br>
              <a:rPr lang="en-US" sz="3100" b="1" dirty="0">
                <a:solidFill>
                  <a:schemeClr val="tx2"/>
                </a:solidFill>
                <a:latin typeface="+mj-lt"/>
              </a:rPr>
            </a:br>
            <a:r>
              <a:rPr lang="en-US" sz="3100" b="1" dirty="0">
                <a:solidFill>
                  <a:schemeClr val="tx2"/>
                </a:solidFill>
                <a:latin typeface="+mj-lt"/>
              </a:rPr>
              <a:t>and How Do They Work? </a:t>
            </a:r>
            <a:br>
              <a:rPr lang="en-US" sz="3100" b="1" dirty="0">
                <a:solidFill>
                  <a:schemeClr val="tx2"/>
                </a:solidFill>
                <a:latin typeface="+mj-lt"/>
              </a:rPr>
            </a:br>
            <a:r>
              <a:rPr lang="en-US" sz="3100" b="1" dirty="0">
                <a:solidFill>
                  <a:schemeClr val="tx2"/>
                </a:solidFill>
                <a:latin typeface="+mj-lt"/>
              </a:rPr>
              <a:t>ASTM-E1384 Major Segments</a:t>
            </a:r>
            <a:endParaRPr lang="en-US" sz="3100" b="1" dirty="0">
              <a:latin typeface="+mj-lt"/>
            </a:endParaRPr>
          </a:p>
        </p:txBody>
      </p:sp>
    </p:spTree>
    <p:extLst>
      <p:ext uri="{BB962C8B-B14F-4D97-AF65-F5344CB8AC3E}">
        <p14:creationId xmlns:p14="http://schemas.microsoft.com/office/powerpoint/2010/main" val="14109392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2"/>
          <p:cNvSpPr>
            <a:spLocks noGrp="1"/>
          </p:cNvSpPr>
          <p:nvPr>
            <p:ph idx="4294967295"/>
          </p:nvPr>
        </p:nvSpPr>
        <p:spPr>
          <a:xfrm>
            <a:off x="685800" y="1641475"/>
            <a:ext cx="7772400" cy="4454525"/>
          </a:xfrm>
        </p:spPr>
        <p:txBody>
          <a:bodyPr/>
          <a:lstStyle/>
          <a:p>
            <a:pPr eaLnBrk="1" hangingPunct="1"/>
            <a:r>
              <a:rPr lang="en-US" smtClean="0"/>
              <a:t>Segment 6: Immunization Record</a:t>
            </a:r>
          </a:p>
          <a:p>
            <a:pPr lvl="1" eaLnBrk="1" hangingPunct="1"/>
            <a:r>
              <a:rPr lang="en-US" smtClean="0"/>
              <a:t>Chronological list of all immunizations administered to the patient and their current status</a:t>
            </a:r>
          </a:p>
          <a:p>
            <a:pPr lvl="1" eaLnBrk="1" hangingPunct="1"/>
            <a:r>
              <a:rPr lang="en-US" smtClean="0"/>
              <a:t>Also includes acquired or induced immunity or resistence to particular pathogens</a:t>
            </a:r>
          </a:p>
        </p:txBody>
      </p:sp>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nchorCtr="1"/>
          <a:lstStyle/>
          <a:p>
            <a:pPr algn="ctr">
              <a:defRPr/>
            </a:pPr>
            <a:endParaRPr lang="en-US" sz="3100" dirty="0"/>
          </a:p>
        </p:txBody>
      </p:sp>
      <p:sp>
        <p:nvSpPr>
          <p:cNvPr id="4" name="Rectangle 1026"/>
          <p:cNvSpPr>
            <a:spLocks noChangeArrowheads="1"/>
          </p:cNvSpPr>
          <p:nvPr/>
        </p:nvSpPr>
        <p:spPr bwMode="auto">
          <a:xfrm>
            <a:off x="152400" y="228600"/>
            <a:ext cx="9144000" cy="1371600"/>
          </a:xfrm>
          <a:prstGeom prst="rect">
            <a:avLst/>
          </a:prstGeom>
          <a:noFill/>
          <a:ln w="9525">
            <a:noFill/>
            <a:miter lim="800000"/>
            <a:headEnd/>
            <a:tailEnd/>
          </a:ln>
        </p:spPr>
        <p:txBody>
          <a:bodyPr anchor="ctr" anchorCtr="1"/>
          <a:lstStyle/>
          <a:p>
            <a:pPr algn="ctr">
              <a:defRPr/>
            </a:pPr>
            <a:r>
              <a:rPr lang="en-US" sz="3100" b="1" dirty="0">
                <a:solidFill>
                  <a:schemeClr val="tx2"/>
                </a:solidFill>
                <a:latin typeface="+mj-lt"/>
              </a:rPr>
              <a:t>What Are Electronic Health Record Systems </a:t>
            </a:r>
            <a:br>
              <a:rPr lang="en-US" sz="3100" b="1" dirty="0">
                <a:solidFill>
                  <a:schemeClr val="tx2"/>
                </a:solidFill>
                <a:latin typeface="+mj-lt"/>
              </a:rPr>
            </a:br>
            <a:r>
              <a:rPr lang="en-US" sz="3100" b="1" dirty="0">
                <a:solidFill>
                  <a:schemeClr val="tx2"/>
                </a:solidFill>
                <a:latin typeface="+mj-lt"/>
              </a:rPr>
              <a:t>and How Do They Work? </a:t>
            </a:r>
            <a:br>
              <a:rPr lang="en-US" sz="3100" b="1" dirty="0">
                <a:solidFill>
                  <a:schemeClr val="tx2"/>
                </a:solidFill>
                <a:latin typeface="+mj-lt"/>
              </a:rPr>
            </a:br>
            <a:r>
              <a:rPr lang="en-US" sz="3100" b="1" dirty="0">
                <a:solidFill>
                  <a:schemeClr val="tx2"/>
                </a:solidFill>
                <a:latin typeface="+mj-lt"/>
              </a:rPr>
              <a:t>ASTM-E1384 Major Segments</a:t>
            </a:r>
            <a:endParaRPr lang="en-US" sz="3100" b="1" dirty="0">
              <a:latin typeface="+mj-lt"/>
            </a:endParaRPr>
          </a:p>
        </p:txBody>
      </p:sp>
    </p:spTree>
    <p:extLst>
      <p:ext uri="{BB962C8B-B14F-4D97-AF65-F5344CB8AC3E}">
        <p14:creationId xmlns:p14="http://schemas.microsoft.com/office/powerpoint/2010/main" val="37094944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2"/>
          <p:cNvSpPr>
            <a:spLocks noGrp="1"/>
          </p:cNvSpPr>
          <p:nvPr>
            <p:ph idx="4294967295"/>
          </p:nvPr>
        </p:nvSpPr>
        <p:spPr>
          <a:xfrm>
            <a:off x="685800" y="1641475"/>
            <a:ext cx="7772400" cy="4454525"/>
          </a:xfrm>
        </p:spPr>
        <p:txBody>
          <a:bodyPr/>
          <a:lstStyle/>
          <a:p>
            <a:pPr eaLnBrk="1" hangingPunct="1"/>
            <a:r>
              <a:rPr lang="en-US" dirty="0" smtClean="0"/>
              <a:t>Segment 7: Exposure to Hazardous Substances</a:t>
            </a:r>
          </a:p>
          <a:p>
            <a:pPr lvl="1" eaLnBrk="1" hangingPunct="1"/>
            <a:r>
              <a:rPr lang="en-US" sz="2400" dirty="0" smtClean="0"/>
              <a:t>What, when, where, and how data on actual or potential exposure to all biological, physical, or chemical agents that might be associated with adverse health effects</a:t>
            </a:r>
          </a:p>
          <a:p>
            <a:pPr lvl="1" eaLnBrk="1" hangingPunct="1"/>
            <a:r>
              <a:rPr lang="en-US" sz="2400" dirty="0" smtClean="0"/>
              <a:t>Data for epidemiological studies to determine correlations of disease with exposure to environmental stressors</a:t>
            </a:r>
          </a:p>
          <a:p>
            <a:pPr lvl="1" eaLnBrk="1" hangingPunct="1"/>
            <a:r>
              <a:rPr lang="en-US" sz="2400" dirty="0" smtClean="0"/>
              <a:t>Chronological record of exposure to hazardous chemical, physical, biological or radiological stressors to the body</a:t>
            </a:r>
          </a:p>
        </p:txBody>
      </p:sp>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nchorCtr="1"/>
          <a:lstStyle/>
          <a:p>
            <a:pPr algn="ctr">
              <a:defRPr/>
            </a:pPr>
            <a:endParaRPr lang="en-US" sz="3100" dirty="0"/>
          </a:p>
        </p:txBody>
      </p:sp>
      <p:sp>
        <p:nvSpPr>
          <p:cNvPr id="4" name="Rectangle 1026"/>
          <p:cNvSpPr>
            <a:spLocks noChangeArrowheads="1"/>
          </p:cNvSpPr>
          <p:nvPr/>
        </p:nvSpPr>
        <p:spPr bwMode="auto">
          <a:xfrm>
            <a:off x="152400" y="228600"/>
            <a:ext cx="9144000" cy="1371600"/>
          </a:xfrm>
          <a:prstGeom prst="rect">
            <a:avLst/>
          </a:prstGeom>
          <a:noFill/>
          <a:ln w="9525">
            <a:noFill/>
            <a:miter lim="800000"/>
            <a:headEnd/>
            <a:tailEnd/>
          </a:ln>
        </p:spPr>
        <p:txBody>
          <a:bodyPr anchor="ctr" anchorCtr="1"/>
          <a:lstStyle/>
          <a:p>
            <a:pPr algn="ctr">
              <a:defRPr/>
            </a:pPr>
            <a:r>
              <a:rPr lang="en-US" sz="3100" b="1" dirty="0">
                <a:solidFill>
                  <a:schemeClr val="tx2"/>
                </a:solidFill>
                <a:latin typeface="+mj-lt"/>
              </a:rPr>
              <a:t>What Are Electronic Health Record Systems </a:t>
            </a:r>
            <a:br>
              <a:rPr lang="en-US" sz="3100" b="1" dirty="0">
                <a:solidFill>
                  <a:schemeClr val="tx2"/>
                </a:solidFill>
                <a:latin typeface="+mj-lt"/>
              </a:rPr>
            </a:br>
            <a:r>
              <a:rPr lang="en-US" sz="3100" b="1" dirty="0">
                <a:solidFill>
                  <a:schemeClr val="tx2"/>
                </a:solidFill>
                <a:latin typeface="+mj-lt"/>
              </a:rPr>
              <a:t>and How Do They Work? </a:t>
            </a:r>
            <a:br>
              <a:rPr lang="en-US" sz="3100" b="1" dirty="0">
                <a:solidFill>
                  <a:schemeClr val="tx2"/>
                </a:solidFill>
                <a:latin typeface="+mj-lt"/>
              </a:rPr>
            </a:br>
            <a:r>
              <a:rPr lang="en-US" sz="3100" b="1" dirty="0">
                <a:solidFill>
                  <a:schemeClr val="tx2"/>
                </a:solidFill>
                <a:latin typeface="+mj-lt"/>
              </a:rPr>
              <a:t>ASTM-E1384 Major Segments</a:t>
            </a:r>
            <a:endParaRPr lang="en-US" sz="3100" b="1" dirty="0">
              <a:latin typeface="+mj-lt"/>
            </a:endParaRPr>
          </a:p>
        </p:txBody>
      </p:sp>
    </p:spTree>
    <p:extLst>
      <p:ext uri="{BB962C8B-B14F-4D97-AF65-F5344CB8AC3E}">
        <p14:creationId xmlns:p14="http://schemas.microsoft.com/office/powerpoint/2010/main" val="3950306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4294967295"/>
          </p:nvPr>
        </p:nvSpPr>
        <p:spPr/>
        <p:txBody>
          <a:bodyPr/>
          <a:lstStyle/>
          <a:p>
            <a:pPr eaLnBrk="1" hangingPunct="1"/>
            <a:r>
              <a:rPr lang="en-US" sz="2600" dirty="0" smtClean="0"/>
              <a:t>Principal repository for information concerning a patient’s health care</a:t>
            </a:r>
          </a:p>
          <a:p>
            <a:pPr eaLnBrk="1" hangingPunct="1"/>
            <a:r>
              <a:rPr lang="en-US" sz="2600" dirty="0" smtClean="0"/>
              <a:t>Rapidly changing to a hybrid paper-electronic format or a fully electronic format</a:t>
            </a:r>
          </a:p>
          <a:p>
            <a:pPr eaLnBrk="1" hangingPunct="1"/>
            <a:r>
              <a:rPr lang="en-US" sz="2600" dirty="0" smtClean="0"/>
              <a:t>Patient record systems may:</a:t>
            </a:r>
          </a:p>
          <a:p>
            <a:pPr lvl="1" eaLnBrk="1" hangingPunct="1"/>
            <a:r>
              <a:rPr lang="en-US" sz="2200" dirty="0" smtClean="0"/>
              <a:t>Store data electronically through online systems</a:t>
            </a:r>
          </a:p>
          <a:p>
            <a:pPr lvl="1" eaLnBrk="1" hangingPunct="1"/>
            <a:r>
              <a:rPr lang="en-US" sz="2200" dirty="0" smtClean="0"/>
              <a:t>Maintain clinical data repositories</a:t>
            </a:r>
          </a:p>
          <a:p>
            <a:pPr lvl="1" eaLnBrk="1" hangingPunct="1"/>
            <a:r>
              <a:rPr lang="en-US" sz="2200" dirty="0" smtClean="0"/>
              <a:t>Use links to diagnostic applications for ongoing information</a:t>
            </a:r>
          </a:p>
          <a:p>
            <a:pPr lvl="1" eaLnBrk="1" hangingPunct="1"/>
            <a:r>
              <a:rPr lang="en-US" sz="2200" dirty="0" smtClean="0"/>
              <a:t>Combine elements with scanned copies of paper images</a:t>
            </a:r>
          </a:p>
          <a:p>
            <a:pPr eaLnBrk="1" hangingPunct="1"/>
            <a:endParaRPr lang="en-US" sz="2600" dirty="0" smtClean="0"/>
          </a:p>
          <a:p>
            <a:pPr eaLnBrk="1" hangingPunct="1"/>
            <a:endParaRPr lang="en-US" sz="2600" dirty="0" smtClean="0"/>
          </a:p>
        </p:txBody>
      </p:sp>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nchorCtr="1"/>
          <a:lstStyle/>
          <a:p>
            <a:pPr algn="ctr">
              <a:defRPr/>
            </a:pPr>
            <a:r>
              <a:rPr lang="en-US" sz="3100" b="1" dirty="0">
                <a:solidFill>
                  <a:schemeClr val="tx2"/>
                </a:solidFill>
                <a:latin typeface="+mn-lt"/>
              </a:rPr>
              <a:t>Electronic Health Records: </a:t>
            </a:r>
            <a:br>
              <a:rPr lang="en-US" sz="3100" b="1" dirty="0">
                <a:solidFill>
                  <a:schemeClr val="tx2"/>
                </a:solidFill>
                <a:latin typeface="+mn-lt"/>
              </a:rPr>
            </a:br>
            <a:r>
              <a:rPr lang="en-US" sz="3100" b="1" dirty="0">
                <a:solidFill>
                  <a:schemeClr val="tx2"/>
                </a:solidFill>
                <a:latin typeface="+mn-lt"/>
              </a:rPr>
              <a:t>The Case for Quality and Change </a:t>
            </a:r>
            <a:br>
              <a:rPr lang="en-US" sz="3100" b="1" dirty="0">
                <a:solidFill>
                  <a:schemeClr val="tx2"/>
                </a:solidFill>
                <a:latin typeface="+mn-lt"/>
              </a:rPr>
            </a:br>
            <a:r>
              <a:rPr lang="en-US" sz="3100" b="1" dirty="0">
                <a:solidFill>
                  <a:schemeClr val="tx2"/>
                </a:solidFill>
                <a:latin typeface="+mn-lt"/>
              </a:rPr>
              <a:t>The Patient Record</a:t>
            </a:r>
            <a:endParaRPr lang="en-US" sz="3100" b="1" dirty="0">
              <a:latin typeface="+mn-lt"/>
            </a:endParaRPr>
          </a:p>
        </p:txBody>
      </p:sp>
    </p:spTree>
    <p:extLst>
      <p:ext uri="{BB962C8B-B14F-4D97-AF65-F5344CB8AC3E}">
        <p14:creationId xmlns:p14="http://schemas.microsoft.com/office/powerpoint/2010/main" val="9373396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2"/>
          <p:cNvSpPr>
            <a:spLocks noGrp="1"/>
          </p:cNvSpPr>
          <p:nvPr>
            <p:ph idx="4294967295"/>
          </p:nvPr>
        </p:nvSpPr>
        <p:spPr>
          <a:xfrm>
            <a:off x="685800" y="1641475"/>
            <a:ext cx="7772400" cy="4454525"/>
          </a:xfrm>
        </p:spPr>
        <p:txBody>
          <a:bodyPr/>
          <a:lstStyle/>
          <a:p>
            <a:pPr eaLnBrk="1" hangingPunct="1"/>
            <a:r>
              <a:rPr lang="en-US" dirty="0" smtClean="0"/>
              <a:t>Segment 8: </a:t>
            </a:r>
            <a:r>
              <a:rPr lang="en-US" dirty="0" smtClean="0"/>
              <a:t>Family/Prenatal/Cumulative/Health/Medical/Dental/Nursing </a:t>
            </a:r>
            <a:r>
              <a:rPr lang="en-US" dirty="0" smtClean="0"/>
              <a:t>History</a:t>
            </a:r>
          </a:p>
          <a:p>
            <a:pPr lvl="1" eaLnBrk="1" hangingPunct="1"/>
            <a:r>
              <a:rPr lang="en-US" dirty="0" smtClean="0"/>
              <a:t>Long-term relevant natural family and patient history and signs which would aid practitioners in: </a:t>
            </a:r>
          </a:p>
          <a:p>
            <a:pPr lvl="2" eaLnBrk="1" hangingPunct="1"/>
            <a:r>
              <a:rPr lang="en-US" dirty="0" smtClean="0"/>
              <a:t>predicting or diagnosing illness</a:t>
            </a:r>
          </a:p>
          <a:p>
            <a:pPr lvl="2" eaLnBrk="1" hangingPunct="1"/>
            <a:r>
              <a:rPr lang="en-US" dirty="0" smtClean="0"/>
              <a:t>actual or potential alterations in health</a:t>
            </a:r>
          </a:p>
          <a:p>
            <a:pPr lvl="2" eaLnBrk="1" hangingPunct="1"/>
            <a:r>
              <a:rPr lang="en-US" dirty="0" smtClean="0"/>
              <a:t>predicting the outcome of the patient’s care</a:t>
            </a:r>
          </a:p>
        </p:txBody>
      </p:sp>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nchorCtr="1"/>
          <a:lstStyle/>
          <a:p>
            <a:pPr algn="ctr">
              <a:defRPr/>
            </a:pPr>
            <a:endParaRPr lang="en-US" sz="3100" dirty="0"/>
          </a:p>
        </p:txBody>
      </p:sp>
      <p:sp>
        <p:nvSpPr>
          <p:cNvPr id="4" name="Rectangle 1026"/>
          <p:cNvSpPr>
            <a:spLocks noChangeArrowheads="1"/>
          </p:cNvSpPr>
          <p:nvPr/>
        </p:nvSpPr>
        <p:spPr bwMode="auto">
          <a:xfrm>
            <a:off x="152400" y="228600"/>
            <a:ext cx="9144000" cy="1371600"/>
          </a:xfrm>
          <a:prstGeom prst="rect">
            <a:avLst/>
          </a:prstGeom>
          <a:noFill/>
          <a:ln w="9525">
            <a:noFill/>
            <a:miter lim="800000"/>
            <a:headEnd/>
            <a:tailEnd/>
          </a:ln>
        </p:spPr>
        <p:txBody>
          <a:bodyPr anchor="ctr" anchorCtr="1"/>
          <a:lstStyle/>
          <a:p>
            <a:pPr algn="ctr">
              <a:defRPr/>
            </a:pPr>
            <a:r>
              <a:rPr lang="en-US" sz="3100" b="1" dirty="0">
                <a:solidFill>
                  <a:schemeClr val="tx2"/>
                </a:solidFill>
                <a:latin typeface="+mj-lt"/>
              </a:rPr>
              <a:t>What Are Electronic Health Record Systems </a:t>
            </a:r>
            <a:br>
              <a:rPr lang="en-US" sz="3100" b="1" dirty="0">
                <a:solidFill>
                  <a:schemeClr val="tx2"/>
                </a:solidFill>
                <a:latin typeface="+mj-lt"/>
              </a:rPr>
            </a:br>
            <a:r>
              <a:rPr lang="en-US" sz="3100" b="1" dirty="0">
                <a:solidFill>
                  <a:schemeClr val="tx2"/>
                </a:solidFill>
                <a:latin typeface="+mj-lt"/>
              </a:rPr>
              <a:t>and How Do They Work? </a:t>
            </a:r>
            <a:br>
              <a:rPr lang="en-US" sz="3100" b="1" dirty="0">
                <a:solidFill>
                  <a:schemeClr val="tx2"/>
                </a:solidFill>
                <a:latin typeface="+mj-lt"/>
              </a:rPr>
            </a:br>
            <a:r>
              <a:rPr lang="en-US" sz="3100" b="1" dirty="0">
                <a:solidFill>
                  <a:schemeClr val="tx2"/>
                </a:solidFill>
                <a:latin typeface="+mj-lt"/>
              </a:rPr>
              <a:t>ASTM-E1384 Major Segments</a:t>
            </a:r>
            <a:endParaRPr lang="en-US" sz="3100" b="1" dirty="0">
              <a:latin typeface="+mj-lt"/>
            </a:endParaRPr>
          </a:p>
        </p:txBody>
      </p:sp>
    </p:spTree>
    <p:extLst>
      <p:ext uri="{BB962C8B-B14F-4D97-AF65-F5344CB8AC3E}">
        <p14:creationId xmlns:p14="http://schemas.microsoft.com/office/powerpoint/2010/main" val="15155905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2"/>
          <p:cNvSpPr>
            <a:spLocks noGrp="1"/>
          </p:cNvSpPr>
          <p:nvPr>
            <p:ph idx="4294967295"/>
          </p:nvPr>
        </p:nvSpPr>
        <p:spPr>
          <a:xfrm>
            <a:off x="685800" y="1641475"/>
            <a:ext cx="7772400" cy="4454525"/>
          </a:xfrm>
        </p:spPr>
        <p:txBody>
          <a:bodyPr/>
          <a:lstStyle/>
          <a:p>
            <a:pPr eaLnBrk="1" hangingPunct="1"/>
            <a:r>
              <a:rPr lang="en-US" smtClean="0"/>
              <a:t>Segment 9: Physical Examination and Assessment</a:t>
            </a:r>
          </a:p>
          <a:p>
            <a:pPr lvl="1" eaLnBrk="1" hangingPunct="1"/>
            <a:r>
              <a:rPr lang="en-US" smtClean="0"/>
              <a:t>Characterize patient’s health status in tandem with the patient history</a:t>
            </a:r>
          </a:p>
          <a:p>
            <a:pPr lvl="1" eaLnBrk="1" hangingPunct="1"/>
            <a:r>
              <a:rPr lang="en-US" smtClean="0"/>
              <a:t>May include:</a:t>
            </a:r>
          </a:p>
          <a:p>
            <a:pPr lvl="2" eaLnBrk="1" hangingPunct="1"/>
            <a:r>
              <a:rPr lang="en-US" smtClean="0"/>
              <a:t>a general or specialty medical or dental exam</a:t>
            </a:r>
          </a:p>
          <a:p>
            <a:pPr lvl="2" eaLnBrk="1" hangingPunct="1"/>
            <a:r>
              <a:rPr lang="en-US" smtClean="0"/>
              <a:t>assessments by nursing, dietary, social service, therapy specialists, or dental hygienists</a:t>
            </a:r>
          </a:p>
          <a:p>
            <a:pPr lvl="1" eaLnBrk="1" hangingPunct="1"/>
            <a:r>
              <a:rPr lang="en-US" smtClean="0"/>
              <a:t>Assessments may be all-inclusive or related only to specific problems</a:t>
            </a:r>
          </a:p>
          <a:p>
            <a:pPr lvl="1" eaLnBrk="1" hangingPunct="1"/>
            <a:endParaRPr lang="en-US" smtClean="0"/>
          </a:p>
        </p:txBody>
      </p:sp>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nchorCtr="1"/>
          <a:lstStyle/>
          <a:p>
            <a:pPr algn="ctr">
              <a:defRPr/>
            </a:pPr>
            <a:endParaRPr lang="en-US" sz="3100" dirty="0"/>
          </a:p>
        </p:txBody>
      </p:sp>
      <p:sp>
        <p:nvSpPr>
          <p:cNvPr id="4" name="Rectangle 1026"/>
          <p:cNvSpPr>
            <a:spLocks noChangeArrowheads="1"/>
          </p:cNvSpPr>
          <p:nvPr/>
        </p:nvSpPr>
        <p:spPr bwMode="auto">
          <a:xfrm>
            <a:off x="152400" y="228600"/>
            <a:ext cx="9144000" cy="1371600"/>
          </a:xfrm>
          <a:prstGeom prst="rect">
            <a:avLst/>
          </a:prstGeom>
          <a:noFill/>
          <a:ln w="9525">
            <a:noFill/>
            <a:miter lim="800000"/>
            <a:headEnd/>
            <a:tailEnd/>
          </a:ln>
        </p:spPr>
        <p:txBody>
          <a:bodyPr anchor="ctr" anchorCtr="1"/>
          <a:lstStyle/>
          <a:p>
            <a:pPr algn="ctr">
              <a:defRPr/>
            </a:pPr>
            <a:r>
              <a:rPr lang="en-US" sz="3100" b="1" dirty="0">
                <a:solidFill>
                  <a:schemeClr val="tx2"/>
                </a:solidFill>
                <a:latin typeface="+mj-lt"/>
              </a:rPr>
              <a:t>What Are Electronic Health Record Systems </a:t>
            </a:r>
            <a:br>
              <a:rPr lang="en-US" sz="3100" b="1" dirty="0">
                <a:solidFill>
                  <a:schemeClr val="tx2"/>
                </a:solidFill>
                <a:latin typeface="+mj-lt"/>
              </a:rPr>
            </a:br>
            <a:r>
              <a:rPr lang="en-US" sz="3100" b="1" dirty="0">
                <a:solidFill>
                  <a:schemeClr val="tx2"/>
                </a:solidFill>
                <a:latin typeface="+mj-lt"/>
              </a:rPr>
              <a:t>and How Do They Work? </a:t>
            </a:r>
            <a:br>
              <a:rPr lang="en-US" sz="3100" b="1" dirty="0">
                <a:solidFill>
                  <a:schemeClr val="tx2"/>
                </a:solidFill>
                <a:latin typeface="+mj-lt"/>
              </a:rPr>
            </a:br>
            <a:r>
              <a:rPr lang="en-US" sz="3100" b="1" dirty="0">
                <a:solidFill>
                  <a:schemeClr val="tx2"/>
                </a:solidFill>
                <a:latin typeface="+mj-lt"/>
              </a:rPr>
              <a:t>ASTM-E1384 Major Segments</a:t>
            </a:r>
            <a:endParaRPr lang="en-US" sz="3100" b="1" dirty="0">
              <a:latin typeface="+mj-lt"/>
            </a:endParaRPr>
          </a:p>
        </p:txBody>
      </p:sp>
    </p:spTree>
    <p:extLst>
      <p:ext uri="{BB962C8B-B14F-4D97-AF65-F5344CB8AC3E}">
        <p14:creationId xmlns:p14="http://schemas.microsoft.com/office/powerpoint/2010/main" val="11605932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676400"/>
            <a:ext cx="7772400" cy="4454525"/>
          </a:xfrm>
        </p:spPr>
        <p:txBody>
          <a:bodyPr>
            <a:normAutofit fontScale="92500" lnSpcReduction="10000"/>
          </a:bodyPr>
          <a:lstStyle/>
          <a:p>
            <a:pPr eaLnBrk="1" hangingPunct="1">
              <a:lnSpc>
                <a:spcPct val="90000"/>
              </a:lnSpc>
              <a:defRPr/>
            </a:pPr>
            <a:r>
              <a:rPr lang="en-US" dirty="0" smtClean="0"/>
              <a:t>Segment 9: Physical Examination and Assessment</a:t>
            </a:r>
          </a:p>
          <a:p>
            <a:pPr lvl="1" eaLnBrk="1" hangingPunct="1">
              <a:lnSpc>
                <a:spcPct val="90000"/>
              </a:lnSpc>
              <a:defRPr/>
            </a:pPr>
            <a:r>
              <a:rPr lang="en-US" dirty="0" smtClean="0"/>
              <a:t>Records observations of practitioners during structured and systematic examinations </a:t>
            </a:r>
          </a:p>
          <a:p>
            <a:pPr lvl="1" eaLnBrk="1" hangingPunct="1">
              <a:lnSpc>
                <a:spcPct val="90000"/>
              </a:lnSpc>
              <a:defRPr/>
            </a:pPr>
            <a:r>
              <a:rPr lang="en-US" dirty="0" smtClean="0"/>
              <a:t>Records assessments of the patient during encounters or episodes</a:t>
            </a:r>
          </a:p>
          <a:p>
            <a:pPr lvl="1" eaLnBrk="1" hangingPunct="1">
              <a:lnSpc>
                <a:spcPct val="90000"/>
              </a:lnSpc>
              <a:defRPr/>
            </a:pPr>
            <a:r>
              <a:rPr lang="en-US" dirty="0" smtClean="0"/>
              <a:t>Includes objective observations</a:t>
            </a:r>
          </a:p>
          <a:p>
            <a:pPr lvl="1" eaLnBrk="1" hangingPunct="1">
              <a:lnSpc>
                <a:spcPct val="90000"/>
              </a:lnSpc>
              <a:defRPr/>
            </a:pPr>
            <a:r>
              <a:rPr lang="en-US" dirty="0" smtClean="0"/>
              <a:t>Includes measurements that quantify attributes of each body system</a:t>
            </a:r>
          </a:p>
          <a:p>
            <a:pPr lvl="1" eaLnBrk="1" hangingPunct="1">
              <a:lnSpc>
                <a:spcPct val="90000"/>
              </a:lnSpc>
              <a:defRPr/>
            </a:pPr>
            <a:r>
              <a:rPr lang="en-US" dirty="0" smtClean="0"/>
              <a:t>Categories allow characterization of expressed problems with observational evidence in explicit common terms</a:t>
            </a:r>
          </a:p>
        </p:txBody>
      </p:sp>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nchorCtr="1"/>
          <a:lstStyle/>
          <a:p>
            <a:pPr algn="ctr">
              <a:defRPr/>
            </a:pPr>
            <a:endParaRPr lang="en-US" sz="3100" dirty="0"/>
          </a:p>
        </p:txBody>
      </p:sp>
      <p:sp>
        <p:nvSpPr>
          <p:cNvPr id="4" name="Rectangle 1026"/>
          <p:cNvSpPr>
            <a:spLocks noChangeArrowheads="1"/>
          </p:cNvSpPr>
          <p:nvPr/>
        </p:nvSpPr>
        <p:spPr bwMode="auto">
          <a:xfrm>
            <a:off x="152400" y="228600"/>
            <a:ext cx="9144000" cy="1371600"/>
          </a:xfrm>
          <a:prstGeom prst="rect">
            <a:avLst/>
          </a:prstGeom>
          <a:noFill/>
          <a:ln w="9525">
            <a:noFill/>
            <a:miter lim="800000"/>
            <a:headEnd/>
            <a:tailEnd/>
          </a:ln>
        </p:spPr>
        <p:txBody>
          <a:bodyPr anchor="ctr" anchorCtr="1"/>
          <a:lstStyle/>
          <a:p>
            <a:pPr algn="ctr">
              <a:defRPr/>
            </a:pPr>
            <a:r>
              <a:rPr lang="en-US" sz="3100" b="1" dirty="0">
                <a:solidFill>
                  <a:schemeClr val="tx2"/>
                </a:solidFill>
                <a:latin typeface="+mj-lt"/>
              </a:rPr>
              <a:t>What Are Electronic Health Record Systems </a:t>
            </a:r>
            <a:br>
              <a:rPr lang="en-US" sz="3100" b="1" dirty="0">
                <a:solidFill>
                  <a:schemeClr val="tx2"/>
                </a:solidFill>
                <a:latin typeface="+mj-lt"/>
              </a:rPr>
            </a:br>
            <a:r>
              <a:rPr lang="en-US" sz="3100" b="1" dirty="0">
                <a:solidFill>
                  <a:schemeClr val="tx2"/>
                </a:solidFill>
                <a:latin typeface="+mj-lt"/>
              </a:rPr>
              <a:t>and How Do They Work? </a:t>
            </a:r>
            <a:br>
              <a:rPr lang="en-US" sz="3100" b="1" dirty="0">
                <a:solidFill>
                  <a:schemeClr val="tx2"/>
                </a:solidFill>
                <a:latin typeface="+mj-lt"/>
              </a:rPr>
            </a:br>
            <a:r>
              <a:rPr lang="en-US" sz="3100" b="1" dirty="0">
                <a:solidFill>
                  <a:schemeClr val="tx2"/>
                </a:solidFill>
                <a:latin typeface="+mj-lt"/>
              </a:rPr>
              <a:t>ASTM-E1384 Major Segments</a:t>
            </a:r>
            <a:endParaRPr lang="en-US" sz="3100" b="1" dirty="0">
              <a:latin typeface="+mj-lt"/>
            </a:endParaRPr>
          </a:p>
        </p:txBody>
      </p:sp>
    </p:spTree>
    <p:extLst>
      <p:ext uri="{BB962C8B-B14F-4D97-AF65-F5344CB8AC3E}">
        <p14:creationId xmlns:p14="http://schemas.microsoft.com/office/powerpoint/2010/main" val="26562107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ontent Placeholder 2"/>
          <p:cNvSpPr>
            <a:spLocks noGrp="1"/>
          </p:cNvSpPr>
          <p:nvPr>
            <p:ph idx="4294967295"/>
          </p:nvPr>
        </p:nvSpPr>
        <p:spPr>
          <a:xfrm>
            <a:off x="685800" y="1717675"/>
            <a:ext cx="7772400" cy="4454525"/>
          </a:xfrm>
        </p:spPr>
        <p:txBody>
          <a:bodyPr/>
          <a:lstStyle/>
          <a:p>
            <a:pPr eaLnBrk="1" hangingPunct="1">
              <a:lnSpc>
                <a:spcPct val="80000"/>
              </a:lnSpc>
            </a:pPr>
            <a:r>
              <a:rPr lang="en-US" sz="2600" smtClean="0"/>
              <a:t>Segment 10: Care/Treatment Plans and Orders</a:t>
            </a:r>
          </a:p>
          <a:p>
            <a:pPr lvl="1" eaLnBrk="1" hangingPunct="1">
              <a:lnSpc>
                <a:spcPct val="80000"/>
              </a:lnSpc>
            </a:pPr>
            <a:r>
              <a:rPr lang="en-US" sz="2200" smtClean="0"/>
              <a:t>Directs a patient’s treatment</a:t>
            </a:r>
          </a:p>
          <a:p>
            <a:pPr lvl="1" eaLnBrk="1" hangingPunct="1">
              <a:lnSpc>
                <a:spcPct val="80000"/>
              </a:lnSpc>
            </a:pPr>
            <a:r>
              <a:rPr lang="en-US" sz="2200" smtClean="0"/>
              <a:t>Includes detailed data on the orders and treatment plans</a:t>
            </a:r>
          </a:p>
          <a:p>
            <a:pPr lvl="1" eaLnBrk="1" hangingPunct="1">
              <a:lnSpc>
                <a:spcPct val="80000"/>
              </a:lnSpc>
            </a:pPr>
            <a:r>
              <a:rPr lang="en-US" sz="2200" smtClean="0"/>
              <a:t>Includes compliance with any diagnostic or therapeutic treatment plans</a:t>
            </a:r>
          </a:p>
          <a:p>
            <a:pPr lvl="1" eaLnBrk="1" hangingPunct="1">
              <a:lnSpc>
                <a:spcPct val="80000"/>
              </a:lnSpc>
            </a:pPr>
            <a:r>
              <a:rPr lang="en-US" sz="2200" smtClean="0"/>
              <a:t>May be a short-term tool applied in acute care or other setting where interdisciplinary roles carry out the plan activities</a:t>
            </a:r>
          </a:p>
          <a:p>
            <a:pPr lvl="1" eaLnBrk="1" hangingPunct="1">
              <a:lnSpc>
                <a:spcPct val="80000"/>
              </a:lnSpc>
            </a:pPr>
            <a:r>
              <a:rPr lang="en-US" sz="2200" smtClean="0"/>
              <a:t>Typically based on protocols and guidelines</a:t>
            </a:r>
          </a:p>
          <a:p>
            <a:pPr lvl="1" eaLnBrk="1" hangingPunct="1">
              <a:lnSpc>
                <a:spcPct val="80000"/>
              </a:lnSpc>
            </a:pPr>
            <a:r>
              <a:rPr lang="en-US" sz="2200" smtClean="0"/>
              <a:t>May be a broad perspective program that identifies:</a:t>
            </a:r>
          </a:p>
          <a:p>
            <a:pPr lvl="2" eaLnBrk="1" hangingPunct="1">
              <a:lnSpc>
                <a:spcPct val="80000"/>
              </a:lnSpc>
            </a:pPr>
            <a:r>
              <a:rPr lang="en-US" sz="1800" smtClean="0"/>
              <a:t>Planned clinical encounters</a:t>
            </a:r>
          </a:p>
          <a:p>
            <a:pPr lvl="2" eaLnBrk="1" hangingPunct="1">
              <a:lnSpc>
                <a:spcPct val="80000"/>
              </a:lnSpc>
            </a:pPr>
            <a:r>
              <a:rPr lang="en-US" sz="1800" smtClean="0"/>
              <a:t>Education</a:t>
            </a:r>
          </a:p>
          <a:p>
            <a:pPr lvl="2" eaLnBrk="1" hangingPunct="1">
              <a:lnSpc>
                <a:spcPct val="80000"/>
              </a:lnSpc>
            </a:pPr>
            <a:r>
              <a:rPr lang="en-US" sz="1800" smtClean="0"/>
              <a:t>Scheduled events related to a specific diagnosis or set of problems</a:t>
            </a:r>
          </a:p>
        </p:txBody>
      </p:sp>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nchorCtr="1"/>
          <a:lstStyle/>
          <a:p>
            <a:pPr algn="ctr">
              <a:defRPr/>
            </a:pPr>
            <a:endParaRPr lang="en-US" sz="3100" dirty="0"/>
          </a:p>
        </p:txBody>
      </p:sp>
      <p:sp>
        <p:nvSpPr>
          <p:cNvPr id="4" name="Rectangle 1026"/>
          <p:cNvSpPr>
            <a:spLocks noChangeArrowheads="1"/>
          </p:cNvSpPr>
          <p:nvPr/>
        </p:nvSpPr>
        <p:spPr bwMode="auto">
          <a:xfrm>
            <a:off x="152400" y="228600"/>
            <a:ext cx="9144000" cy="1371600"/>
          </a:xfrm>
          <a:prstGeom prst="rect">
            <a:avLst/>
          </a:prstGeom>
          <a:noFill/>
          <a:ln w="9525">
            <a:noFill/>
            <a:miter lim="800000"/>
            <a:headEnd/>
            <a:tailEnd/>
          </a:ln>
        </p:spPr>
        <p:txBody>
          <a:bodyPr anchor="ctr" anchorCtr="1"/>
          <a:lstStyle/>
          <a:p>
            <a:pPr algn="ctr">
              <a:defRPr/>
            </a:pPr>
            <a:r>
              <a:rPr lang="en-US" sz="3100" b="1" dirty="0">
                <a:solidFill>
                  <a:schemeClr val="tx2"/>
                </a:solidFill>
                <a:latin typeface="+mj-lt"/>
              </a:rPr>
              <a:t>What Are Electronic Health Record Systems </a:t>
            </a:r>
            <a:br>
              <a:rPr lang="en-US" sz="3100" b="1" dirty="0">
                <a:solidFill>
                  <a:schemeClr val="tx2"/>
                </a:solidFill>
                <a:latin typeface="+mj-lt"/>
              </a:rPr>
            </a:br>
            <a:r>
              <a:rPr lang="en-US" sz="3100" b="1" dirty="0">
                <a:solidFill>
                  <a:schemeClr val="tx2"/>
                </a:solidFill>
                <a:latin typeface="+mj-lt"/>
              </a:rPr>
              <a:t>and How Do They Work? </a:t>
            </a:r>
            <a:br>
              <a:rPr lang="en-US" sz="3100" b="1" dirty="0">
                <a:solidFill>
                  <a:schemeClr val="tx2"/>
                </a:solidFill>
                <a:latin typeface="+mj-lt"/>
              </a:rPr>
            </a:br>
            <a:r>
              <a:rPr lang="en-US" sz="3100" b="1" dirty="0">
                <a:solidFill>
                  <a:schemeClr val="tx2"/>
                </a:solidFill>
                <a:latin typeface="+mj-lt"/>
              </a:rPr>
              <a:t>ASTM-E1384 Major Segments</a:t>
            </a:r>
            <a:endParaRPr lang="en-US" sz="3100" b="1" dirty="0">
              <a:latin typeface="+mj-lt"/>
            </a:endParaRPr>
          </a:p>
        </p:txBody>
      </p:sp>
    </p:spTree>
    <p:extLst>
      <p:ext uri="{BB962C8B-B14F-4D97-AF65-F5344CB8AC3E}">
        <p14:creationId xmlns:p14="http://schemas.microsoft.com/office/powerpoint/2010/main" val="7193293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Content Placeholder 2"/>
          <p:cNvSpPr>
            <a:spLocks noGrp="1"/>
          </p:cNvSpPr>
          <p:nvPr>
            <p:ph idx="4294967295"/>
          </p:nvPr>
        </p:nvSpPr>
        <p:spPr>
          <a:xfrm>
            <a:off x="0" y="1676400"/>
            <a:ext cx="9144000" cy="4724400"/>
          </a:xfrm>
        </p:spPr>
        <p:txBody>
          <a:bodyPr/>
          <a:lstStyle/>
          <a:p>
            <a:pPr eaLnBrk="1" hangingPunct="1">
              <a:lnSpc>
                <a:spcPct val="90000"/>
              </a:lnSpc>
            </a:pPr>
            <a:r>
              <a:rPr lang="en-US" sz="2600" dirty="0" smtClean="0"/>
              <a:t>Segment 10: Care/Treatment Plans and Orders</a:t>
            </a:r>
          </a:p>
          <a:p>
            <a:pPr lvl="1" eaLnBrk="1" hangingPunct="1">
              <a:lnSpc>
                <a:spcPct val="90000"/>
              </a:lnSpc>
            </a:pPr>
            <a:r>
              <a:rPr lang="en-US" sz="2200" dirty="0" smtClean="0"/>
              <a:t>Clinical order</a:t>
            </a:r>
          </a:p>
          <a:p>
            <a:pPr lvl="2" eaLnBrk="1" hangingPunct="1">
              <a:lnSpc>
                <a:spcPct val="90000"/>
              </a:lnSpc>
            </a:pPr>
            <a:r>
              <a:rPr lang="en-US" dirty="0" smtClean="0"/>
              <a:t>Action-oriented message describing an intervention in the health of a specific patient </a:t>
            </a:r>
          </a:p>
          <a:p>
            <a:pPr lvl="2" eaLnBrk="1" hangingPunct="1">
              <a:lnSpc>
                <a:spcPct val="90000"/>
              </a:lnSpc>
            </a:pPr>
            <a:r>
              <a:rPr lang="en-US" dirty="0" smtClean="0"/>
              <a:t>Originated by or under the supervision of an authorized practitioner</a:t>
            </a:r>
          </a:p>
          <a:p>
            <a:pPr lvl="2" eaLnBrk="1" hangingPunct="1">
              <a:lnSpc>
                <a:spcPct val="90000"/>
              </a:lnSpc>
            </a:pPr>
            <a:r>
              <a:rPr lang="en-US" dirty="0" smtClean="0"/>
              <a:t>Acts as a communication and coordinating mechanism for all the practitioners and ancillary professionals who may participate in the explicit and implicit actions set in motion by the order</a:t>
            </a:r>
          </a:p>
          <a:p>
            <a:pPr lvl="2" eaLnBrk="1" hangingPunct="1">
              <a:lnSpc>
                <a:spcPct val="90000"/>
              </a:lnSpc>
            </a:pPr>
            <a:r>
              <a:rPr lang="en-US" dirty="0" smtClean="0"/>
              <a:t>Legal implications regarding responsibilities for the ordered intervention and quality of care</a:t>
            </a:r>
          </a:p>
          <a:p>
            <a:pPr lvl="2" eaLnBrk="1" hangingPunct="1">
              <a:lnSpc>
                <a:spcPct val="90000"/>
              </a:lnSpc>
            </a:pPr>
            <a:r>
              <a:rPr lang="en-US" dirty="0" smtClean="0"/>
              <a:t>Complex network structure; relationship between specific data elements within the clinical order and other data elem</a:t>
            </a:r>
            <a:r>
              <a:rPr lang="en-US" sz="1800" dirty="0" smtClean="0"/>
              <a:t>ents</a:t>
            </a:r>
          </a:p>
          <a:p>
            <a:pPr lvl="1" eaLnBrk="1" hangingPunct="1">
              <a:lnSpc>
                <a:spcPct val="90000"/>
              </a:lnSpc>
            </a:pPr>
            <a:endParaRPr lang="en-US" sz="2200" dirty="0" smtClean="0"/>
          </a:p>
        </p:txBody>
      </p:sp>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nchorCtr="1"/>
          <a:lstStyle/>
          <a:p>
            <a:pPr algn="ctr">
              <a:defRPr/>
            </a:pPr>
            <a:endParaRPr lang="en-US" sz="3100" dirty="0"/>
          </a:p>
        </p:txBody>
      </p:sp>
      <p:sp>
        <p:nvSpPr>
          <p:cNvPr id="4" name="Rectangle 1026"/>
          <p:cNvSpPr>
            <a:spLocks noChangeArrowheads="1"/>
          </p:cNvSpPr>
          <p:nvPr/>
        </p:nvSpPr>
        <p:spPr bwMode="auto">
          <a:xfrm>
            <a:off x="152400" y="228600"/>
            <a:ext cx="9144000" cy="1371600"/>
          </a:xfrm>
          <a:prstGeom prst="rect">
            <a:avLst/>
          </a:prstGeom>
          <a:noFill/>
          <a:ln w="9525">
            <a:noFill/>
            <a:miter lim="800000"/>
            <a:headEnd/>
            <a:tailEnd/>
          </a:ln>
        </p:spPr>
        <p:txBody>
          <a:bodyPr anchor="ctr" anchorCtr="1"/>
          <a:lstStyle/>
          <a:p>
            <a:pPr algn="ctr">
              <a:defRPr/>
            </a:pPr>
            <a:r>
              <a:rPr lang="en-US" sz="3100" b="1" dirty="0">
                <a:solidFill>
                  <a:schemeClr val="tx2"/>
                </a:solidFill>
                <a:latin typeface="+mj-lt"/>
              </a:rPr>
              <a:t>What Are Electronic Health Record Systems </a:t>
            </a:r>
            <a:br>
              <a:rPr lang="en-US" sz="3100" b="1" dirty="0">
                <a:solidFill>
                  <a:schemeClr val="tx2"/>
                </a:solidFill>
                <a:latin typeface="+mj-lt"/>
              </a:rPr>
            </a:br>
            <a:r>
              <a:rPr lang="en-US" sz="3100" b="1" dirty="0">
                <a:solidFill>
                  <a:schemeClr val="tx2"/>
                </a:solidFill>
                <a:latin typeface="+mj-lt"/>
              </a:rPr>
              <a:t>and How Do They Work? </a:t>
            </a:r>
            <a:br>
              <a:rPr lang="en-US" sz="3100" b="1" dirty="0">
                <a:solidFill>
                  <a:schemeClr val="tx2"/>
                </a:solidFill>
                <a:latin typeface="+mj-lt"/>
              </a:rPr>
            </a:br>
            <a:r>
              <a:rPr lang="en-US" sz="3100" b="1" dirty="0">
                <a:solidFill>
                  <a:schemeClr val="tx2"/>
                </a:solidFill>
                <a:latin typeface="+mj-lt"/>
              </a:rPr>
              <a:t>ASTM-E1384 Major Segments</a:t>
            </a:r>
            <a:endParaRPr lang="en-US" sz="3100" b="1" dirty="0">
              <a:latin typeface="+mj-lt"/>
            </a:endParaRPr>
          </a:p>
        </p:txBody>
      </p:sp>
    </p:spTree>
    <p:extLst>
      <p:ext uri="{BB962C8B-B14F-4D97-AF65-F5344CB8AC3E}">
        <p14:creationId xmlns:p14="http://schemas.microsoft.com/office/powerpoint/2010/main" val="17336823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870075"/>
            <a:ext cx="7772400" cy="4454525"/>
          </a:xfrm>
        </p:spPr>
        <p:txBody>
          <a:bodyPr>
            <a:normAutofit/>
          </a:bodyPr>
          <a:lstStyle/>
          <a:p>
            <a:pPr eaLnBrk="1" hangingPunct="1">
              <a:defRPr/>
            </a:pPr>
            <a:r>
              <a:rPr lang="en-US" sz="2600" dirty="0" smtClean="0"/>
              <a:t>Segment 11: Diagnostic Tests</a:t>
            </a:r>
          </a:p>
          <a:p>
            <a:pPr lvl="1" eaLnBrk="1" hangingPunct="1">
              <a:defRPr/>
            </a:pPr>
            <a:r>
              <a:rPr lang="en-US" sz="2200" dirty="0" smtClean="0"/>
              <a:t>Chronological list of all diagnostic tests ordered and conducted on the patient</a:t>
            </a:r>
          </a:p>
          <a:p>
            <a:pPr lvl="1" eaLnBrk="1" hangingPunct="1">
              <a:defRPr/>
            </a:pPr>
            <a:r>
              <a:rPr lang="en-US" sz="2200" dirty="0" smtClean="0"/>
              <a:t>Includes significant details of tests performed to aid in the diagnosis, management, and treatment of the patient</a:t>
            </a:r>
          </a:p>
          <a:p>
            <a:pPr lvl="1" eaLnBrk="1" hangingPunct="1">
              <a:defRPr/>
            </a:pPr>
            <a:r>
              <a:rPr lang="en-US" sz="2200" dirty="0" smtClean="0"/>
              <a:t>Includes documentation of results from:</a:t>
            </a:r>
          </a:p>
          <a:p>
            <a:pPr lvl="2" eaLnBrk="1" hangingPunct="1">
              <a:defRPr/>
            </a:pPr>
            <a:r>
              <a:rPr lang="en-US" sz="1800" dirty="0" smtClean="0"/>
              <a:t>Pathology</a:t>
            </a:r>
          </a:p>
          <a:p>
            <a:pPr lvl="2" eaLnBrk="1" hangingPunct="1">
              <a:defRPr/>
            </a:pPr>
            <a:r>
              <a:rPr lang="en-US" sz="1800" dirty="0" smtClean="0"/>
              <a:t>Clinical laboratory</a:t>
            </a:r>
          </a:p>
          <a:p>
            <a:pPr lvl="2" eaLnBrk="1" hangingPunct="1">
              <a:defRPr/>
            </a:pPr>
            <a:r>
              <a:rPr lang="en-US" sz="1800" dirty="0" smtClean="0"/>
              <a:t>Radiology</a:t>
            </a:r>
          </a:p>
          <a:p>
            <a:pPr lvl="2" eaLnBrk="1" hangingPunct="1">
              <a:defRPr/>
            </a:pPr>
            <a:r>
              <a:rPr lang="en-US" sz="1800" dirty="0" smtClean="0"/>
              <a:t>Nuclear medicine</a:t>
            </a:r>
          </a:p>
          <a:p>
            <a:pPr lvl="2" eaLnBrk="1" hangingPunct="1">
              <a:defRPr/>
            </a:pPr>
            <a:r>
              <a:rPr lang="en-US" sz="1800" dirty="0" smtClean="0"/>
              <a:t>Respiratory</a:t>
            </a:r>
          </a:p>
          <a:p>
            <a:pPr lvl="2" eaLnBrk="1" hangingPunct="1">
              <a:defRPr/>
            </a:pPr>
            <a:r>
              <a:rPr lang="en-US" sz="1800" dirty="0" smtClean="0"/>
              <a:t>Other diagnostic examinations</a:t>
            </a:r>
          </a:p>
          <a:p>
            <a:pPr lvl="2" eaLnBrk="1" hangingPunct="1">
              <a:defRPr/>
            </a:pPr>
            <a:endParaRPr lang="en-US" sz="1800" dirty="0" smtClean="0"/>
          </a:p>
        </p:txBody>
      </p:sp>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nchorCtr="1"/>
          <a:lstStyle/>
          <a:p>
            <a:pPr algn="ctr">
              <a:defRPr/>
            </a:pPr>
            <a:endParaRPr lang="en-US" sz="3100" dirty="0"/>
          </a:p>
        </p:txBody>
      </p:sp>
      <p:sp>
        <p:nvSpPr>
          <p:cNvPr id="4" name="Rectangle 1026"/>
          <p:cNvSpPr>
            <a:spLocks noChangeArrowheads="1"/>
          </p:cNvSpPr>
          <p:nvPr/>
        </p:nvSpPr>
        <p:spPr bwMode="auto">
          <a:xfrm>
            <a:off x="152400" y="228600"/>
            <a:ext cx="9144000" cy="1371600"/>
          </a:xfrm>
          <a:prstGeom prst="rect">
            <a:avLst/>
          </a:prstGeom>
          <a:noFill/>
          <a:ln w="9525">
            <a:noFill/>
            <a:miter lim="800000"/>
            <a:headEnd/>
            <a:tailEnd/>
          </a:ln>
        </p:spPr>
        <p:txBody>
          <a:bodyPr anchor="ctr" anchorCtr="1"/>
          <a:lstStyle/>
          <a:p>
            <a:pPr algn="ctr">
              <a:defRPr/>
            </a:pPr>
            <a:r>
              <a:rPr lang="en-US" sz="3100" b="1" dirty="0">
                <a:solidFill>
                  <a:schemeClr val="tx2"/>
                </a:solidFill>
                <a:latin typeface="+mj-lt"/>
              </a:rPr>
              <a:t>What Are Electronic Health Record Systems </a:t>
            </a:r>
            <a:br>
              <a:rPr lang="en-US" sz="3100" b="1" dirty="0">
                <a:solidFill>
                  <a:schemeClr val="tx2"/>
                </a:solidFill>
                <a:latin typeface="+mj-lt"/>
              </a:rPr>
            </a:br>
            <a:r>
              <a:rPr lang="en-US" sz="3100" b="1" dirty="0">
                <a:solidFill>
                  <a:schemeClr val="tx2"/>
                </a:solidFill>
                <a:latin typeface="+mj-lt"/>
              </a:rPr>
              <a:t>and How Do They Work? </a:t>
            </a:r>
            <a:br>
              <a:rPr lang="en-US" sz="3100" b="1" dirty="0">
                <a:solidFill>
                  <a:schemeClr val="tx2"/>
                </a:solidFill>
                <a:latin typeface="+mj-lt"/>
              </a:rPr>
            </a:br>
            <a:r>
              <a:rPr lang="en-US" sz="3100" b="1" dirty="0">
                <a:solidFill>
                  <a:schemeClr val="tx2"/>
                </a:solidFill>
                <a:latin typeface="+mj-lt"/>
              </a:rPr>
              <a:t>ASTM-E1384 Major Segments</a:t>
            </a:r>
            <a:endParaRPr lang="en-US" sz="3100" b="1" dirty="0">
              <a:latin typeface="+mj-lt"/>
            </a:endParaRPr>
          </a:p>
        </p:txBody>
      </p:sp>
    </p:spTree>
    <p:extLst>
      <p:ext uri="{BB962C8B-B14F-4D97-AF65-F5344CB8AC3E}">
        <p14:creationId xmlns:p14="http://schemas.microsoft.com/office/powerpoint/2010/main" val="14635286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2"/>
          <p:cNvSpPr>
            <a:spLocks noGrp="1"/>
          </p:cNvSpPr>
          <p:nvPr>
            <p:ph idx="4294967295"/>
          </p:nvPr>
        </p:nvSpPr>
        <p:spPr>
          <a:xfrm>
            <a:off x="685800" y="1641475"/>
            <a:ext cx="7772400" cy="4454525"/>
          </a:xfrm>
        </p:spPr>
        <p:txBody>
          <a:bodyPr/>
          <a:lstStyle/>
          <a:p>
            <a:pPr eaLnBrk="1" hangingPunct="1"/>
            <a:r>
              <a:rPr lang="en-US" dirty="0" smtClean="0"/>
              <a:t>Segment 12: Medications</a:t>
            </a:r>
          </a:p>
          <a:p>
            <a:pPr lvl="1" eaLnBrk="1" hangingPunct="1"/>
            <a:r>
              <a:rPr lang="en-US" sz="2400" dirty="0" smtClean="0"/>
              <a:t>All long-term medications</a:t>
            </a:r>
          </a:p>
          <a:p>
            <a:pPr lvl="1" eaLnBrk="1" hangingPunct="1"/>
            <a:r>
              <a:rPr lang="en-US" sz="2400" dirty="0" smtClean="0"/>
              <a:t>Significant details on all medications prescribed or administered</a:t>
            </a:r>
          </a:p>
          <a:p>
            <a:pPr lvl="1" eaLnBrk="1" hangingPunct="1"/>
            <a:r>
              <a:rPr lang="en-US" sz="2400" dirty="0" smtClean="0"/>
              <a:t>Data about the therapeutic chemical substances and treatments prescribed as interventions in the disease process</a:t>
            </a:r>
          </a:p>
          <a:p>
            <a:pPr lvl="1" eaLnBrk="1" hangingPunct="1"/>
            <a:r>
              <a:rPr lang="en-US" sz="2400" dirty="0" smtClean="0"/>
              <a:t>Linked by reference to the orders segment</a:t>
            </a:r>
          </a:p>
          <a:p>
            <a:pPr lvl="1" eaLnBrk="1" hangingPunct="1"/>
            <a:r>
              <a:rPr lang="en-US" sz="2400" dirty="0" smtClean="0"/>
              <a:t>May also reference the problem list</a:t>
            </a:r>
          </a:p>
          <a:p>
            <a:pPr lvl="1" eaLnBrk="1" hangingPunct="1"/>
            <a:r>
              <a:rPr lang="en-US" sz="2400" dirty="0" smtClean="0"/>
              <a:t>Additional attributes provided by the pharmacist</a:t>
            </a:r>
          </a:p>
        </p:txBody>
      </p:sp>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nchorCtr="1"/>
          <a:lstStyle/>
          <a:p>
            <a:pPr algn="ctr">
              <a:defRPr/>
            </a:pPr>
            <a:endParaRPr lang="en-US" sz="3100" dirty="0"/>
          </a:p>
        </p:txBody>
      </p:sp>
      <p:sp>
        <p:nvSpPr>
          <p:cNvPr id="4" name="Rectangle 1026"/>
          <p:cNvSpPr>
            <a:spLocks noChangeArrowheads="1"/>
          </p:cNvSpPr>
          <p:nvPr/>
        </p:nvSpPr>
        <p:spPr bwMode="auto">
          <a:xfrm>
            <a:off x="152400" y="228600"/>
            <a:ext cx="9144000" cy="1371600"/>
          </a:xfrm>
          <a:prstGeom prst="rect">
            <a:avLst/>
          </a:prstGeom>
          <a:noFill/>
          <a:ln w="9525">
            <a:noFill/>
            <a:miter lim="800000"/>
            <a:headEnd/>
            <a:tailEnd/>
          </a:ln>
        </p:spPr>
        <p:txBody>
          <a:bodyPr anchor="ctr" anchorCtr="1"/>
          <a:lstStyle/>
          <a:p>
            <a:pPr algn="ctr">
              <a:defRPr/>
            </a:pPr>
            <a:r>
              <a:rPr lang="en-US" sz="3100" b="1" dirty="0">
                <a:solidFill>
                  <a:schemeClr val="tx2"/>
                </a:solidFill>
                <a:latin typeface="+mj-lt"/>
              </a:rPr>
              <a:t>What Are Electronic Health Record Systems </a:t>
            </a:r>
            <a:br>
              <a:rPr lang="en-US" sz="3100" b="1" dirty="0">
                <a:solidFill>
                  <a:schemeClr val="tx2"/>
                </a:solidFill>
                <a:latin typeface="+mj-lt"/>
              </a:rPr>
            </a:br>
            <a:r>
              <a:rPr lang="en-US" sz="3100" b="1" dirty="0">
                <a:solidFill>
                  <a:schemeClr val="tx2"/>
                </a:solidFill>
                <a:latin typeface="+mj-lt"/>
              </a:rPr>
              <a:t>and How Do They Work? </a:t>
            </a:r>
            <a:br>
              <a:rPr lang="en-US" sz="3100" b="1" dirty="0">
                <a:solidFill>
                  <a:schemeClr val="tx2"/>
                </a:solidFill>
                <a:latin typeface="+mj-lt"/>
              </a:rPr>
            </a:br>
            <a:r>
              <a:rPr lang="en-US" sz="3100" b="1" dirty="0">
                <a:solidFill>
                  <a:schemeClr val="tx2"/>
                </a:solidFill>
                <a:latin typeface="+mj-lt"/>
              </a:rPr>
              <a:t>ASTM-E1384 Major Segments</a:t>
            </a:r>
            <a:endParaRPr lang="en-US" sz="3100" b="1" dirty="0">
              <a:latin typeface="+mj-lt"/>
            </a:endParaRPr>
          </a:p>
        </p:txBody>
      </p:sp>
    </p:spTree>
    <p:extLst>
      <p:ext uri="{BB962C8B-B14F-4D97-AF65-F5344CB8AC3E}">
        <p14:creationId xmlns:p14="http://schemas.microsoft.com/office/powerpoint/2010/main" val="33322787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Content Placeholder 2"/>
          <p:cNvSpPr>
            <a:spLocks noGrp="1"/>
          </p:cNvSpPr>
          <p:nvPr>
            <p:ph idx="4294967295"/>
          </p:nvPr>
        </p:nvSpPr>
        <p:spPr>
          <a:xfrm>
            <a:off x="685800" y="1641475"/>
            <a:ext cx="7772400" cy="4454525"/>
          </a:xfrm>
        </p:spPr>
        <p:txBody>
          <a:bodyPr/>
          <a:lstStyle/>
          <a:p>
            <a:pPr eaLnBrk="1" hangingPunct="1"/>
            <a:r>
              <a:rPr lang="en-US" smtClean="0"/>
              <a:t>Segment 13: Scheduled Appointments</a:t>
            </a:r>
          </a:p>
          <a:p>
            <a:pPr lvl="1" eaLnBrk="1" hangingPunct="1"/>
            <a:r>
              <a:rPr lang="en-US" smtClean="0"/>
              <a:t>List of planned or scheduled appointments that implement a treatment plan</a:t>
            </a:r>
          </a:p>
          <a:p>
            <a:pPr lvl="1" eaLnBrk="1" hangingPunct="1"/>
            <a:r>
              <a:rPr lang="en-US" smtClean="0"/>
              <a:t>Includes the attributes or data that characterize </a:t>
            </a:r>
          </a:p>
          <a:p>
            <a:pPr lvl="2" eaLnBrk="1" hangingPunct="1"/>
            <a:r>
              <a:rPr lang="en-US" smtClean="0"/>
              <a:t>planned services</a:t>
            </a:r>
          </a:p>
          <a:p>
            <a:pPr lvl="2" eaLnBrk="1" hangingPunct="1"/>
            <a:r>
              <a:rPr lang="en-US" smtClean="0"/>
              <a:t>locations</a:t>
            </a:r>
          </a:p>
          <a:p>
            <a:pPr lvl="2" eaLnBrk="1" hangingPunct="1"/>
            <a:r>
              <a:rPr lang="en-US" smtClean="0"/>
              <a:t>practitioners</a:t>
            </a:r>
          </a:p>
        </p:txBody>
      </p:sp>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nchorCtr="1"/>
          <a:lstStyle/>
          <a:p>
            <a:pPr algn="ctr">
              <a:defRPr/>
            </a:pPr>
            <a:endParaRPr lang="en-US" sz="3100" dirty="0"/>
          </a:p>
        </p:txBody>
      </p:sp>
      <p:sp>
        <p:nvSpPr>
          <p:cNvPr id="4" name="Rectangle 1026"/>
          <p:cNvSpPr>
            <a:spLocks noChangeArrowheads="1"/>
          </p:cNvSpPr>
          <p:nvPr/>
        </p:nvSpPr>
        <p:spPr bwMode="auto">
          <a:xfrm>
            <a:off x="152400" y="228600"/>
            <a:ext cx="9144000" cy="1371600"/>
          </a:xfrm>
          <a:prstGeom prst="rect">
            <a:avLst/>
          </a:prstGeom>
          <a:noFill/>
          <a:ln w="9525">
            <a:noFill/>
            <a:miter lim="800000"/>
            <a:headEnd/>
            <a:tailEnd/>
          </a:ln>
        </p:spPr>
        <p:txBody>
          <a:bodyPr anchor="ctr" anchorCtr="1"/>
          <a:lstStyle/>
          <a:p>
            <a:pPr algn="ctr">
              <a:defRPr/>
            </a:pPr>
            <a:r>
              <a:rPr lang="en-US" sz="3100" b="1" dirty="0">
                <a:solidFill>
                  <a:schemeClr val="tx2"/>
                </a:solidFill>
                <a:latin typeface="+mj-lt"/>
              </a:rPr>
              <a:t>What Are Electronic Health Record Systems </a:t>
            </a:r>
            <a:br>
              <a:rPr lang="en-US" sz="3100" b="1" dirty="0">
                <a:solidFill>
                  <a:schemeClr val="tx2"/>
                </a:solidFill>
                <a:latin typeface="+mj-lt"/>
              </a:rPr>
            </a:br>
            <a:r>
              <a:rPr lang="en-US" sz="3100" b="1" dirty="0">
                <a:solidFill>
                  <a:schemeClr val="tx2"/>
                </a:solidFill>
                <a:latin typeface="+mj-lt"/>
              </a:rPr>
              <a:t>and How Do They Work? </a:t>
            </a:r>
            <a:br>
              <a:rPr lang="en-US" sz="3100" b="1" dirty="0">
                <a:solidFill>
                  <a:schemeClr val="tx2"/>
                </a:solidFill>
                <a:latin typeface="+mj-lt"/>
              </a:rPr>
            </a:br>
            <a:r>
              <a:rPr lang="en-US" sz="3100" b="1" dirty="0">
                <a:solidFill>
                  <a:schemeClr val="tx2"/>
                </a:solidFill>
                <a:latin typeface="+mj-lt"/>
              </a:rPr>
              <a:t>ASTM-E1384 Major Segments</a:t>
            </a:r>
            <a:endParaRPr lang="en-US" sz="3100" b="1" dirty="0">
              <a:latin typeface="+mj-lt"/>
            </a:endParaRPr>
          </a:p>
        </p:txBody>
      </p:sp>
    </p:spTree>
    <p:extLst>
      <p:ext uri="{BB962C8B-B14F-4D97-AF65-F5344CB8AC3E}">
        <p14:creationId xmlns:p14="http://schemas.microsoft.com/office/powerpoint/2010/main" val="10737582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Content Placeholder 2"/>
          <p:cNvSpPr>
            <a:spLocks noGrp="1"/>
          </p:cNvSpPr>
          <p:nvPr>
            <p:ph idx="4294967295"/>
          </p:nvPr>
        </p:nvSpPr>
        <p:spPr>
          <a:xfrm>
            <a:off x="685800" y="1828800"/>
            <a:ext cx="7772400" cy="4114800"/>
          </a:xfrm>
        </p:spPr>
        <p:txBody>
          <a:bodyPr/>
          <a:lstStyle/>
          <a:p>
            <a:pPr eaLnBrk="1" hangingPunct="1"/>
            <a:r>
              <a:rPr lang="en-US" dirty="0" smtClean="0"/>
              <a:t>Health Level 7 – major standards development organization</a:t>
            </a:r>
          </a:p>
          <a:p>
            <a:pPr eaLnBrk="1" hangingPunct="1"/>
            <a:r>
              <a:rPr lang="en-US" dirty="0" smtClean="0"/>
              <a:t>Working closely with AHIMA on the functional capabilities of the EHR</a:t>
            </a:r>
          </a:p>
          <a:p>
            <a:pPr eaLnBrk="1" hangingPunct="1"/>
            <a:r>
              <a:rPr lang="en-US" dirty="0" smtClean="0"/>
              <a:t>Working closely with AHIMA on the functional capabilities of the HER</a:t>
            </a:r>
          </a:p>
          <a:p>
            <a:pPr eaLnBrk="1" hangingPunct="1"/>
            <a:r>
              <a:rPr lang="en-US" dirty="0" smtClean="0"/>
              <a:t>Suitable for multiple care settings</a:t>
            </a:r>
          </a:p>
        </p:txBody>
      </p:sp>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nchorCtr="1"/>
          <a:lstStyle/>
          <a:p>
            <a:pPr algn="ctr">
              <a:defRPr/>
            </a:pPr>
            <a:r>
              <a:rPr lang="en-US" sz="3100" b="1" dirty="0">
                <a:solidFill>
                  <a:schemeClr val="tx2"/>
                </a:solidFill>
                <a:latin typeface="+mj-lt"/>
              </a:rPr>
              <a:t>What Are Electronic Health Record Systems </a:t>
            </a:r>
            <a:br>
              <a:rPr lang="en-US" sz="3100" b="1" dirty="0">
                <a:solidFill>
                  <a:schemeClr val="tx2"/>
                </a:solidFill>
                <a:latin typeface="+mj-lt"/>
              </a:rPr>
            </a:br>
            <a:r>
              <a:rPr lang="en-US" sz="3100" b="1" dirty="0">
                <a:solidFill>
                  <a:schemeClr val="tx2"/>
                </a:solidFill>
                <a:latin typeface="+mj-lt"/>
              </a:rPr>
              <a:t>and How Do They Work? </a:t>
            </a:r>
            <a:br>
              <a:rPr lang="en-US" sz="3100" b="1" dirty="0">
                <a:solidFill>
                  <a:schemeClr val="tx2"/>
                </a:solidFill>
                <a:latin typeface="+mj-lt"/>
              </a:rPr>
            </a:br>
            <a:r>
              <a:rPr lang="en-US" sz="3100" b="1" dirty="0">
                <a:solidFill>
                  <a:schemeClr val="tx2"/>
                </a:solidFill>
                <a:latin typeface="+mj-lt"/>
              </a:rPr>
              <a:t>HL-7 Standard</a:t>
            </a:r>
            <a:endParaRPr lang="en-US" sz="3100" b="1" dirty="0">
              <a:latin typeface="+mj-lt"/>
            </a:endParaRPr>
          </a:p>
        </p:txBody>
      </p:sp>
    </p:spTree>
    <p:extLst>
      <p:ext uri="{BB962C8B-B14F-4D97-AF65-F5344CB8AC3E}">
        <p14:creationId xmlns:p14="http://schemas.microsoft.com/office/powerpoint/2010/main" val="33881565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Content Placeholder 2"/>
          <p:cNvSpPr>
            <a:spLocks noGrp="1"/>
          </p:cNvSpPr>
          <p:nvPr>
            <p:ph idx="4294967295"/>
          </p:nvPr>
        </p:nvSpPr>
        <p:spPr/>
        <p:txBody>
          <a:bodyPr/>
          <a:lstStyle/>
          <a:p>
            <a:pPr eaLnBrk="1" hangingPunct="1"/>
            <a:r>
              <a:rPr lang="en-US" smtClean="0"/>
              <a:t>Proposes 125+ functions</a:t>
            </a:r>
          </a:p>
          <a:p>
            <a:pPr lvl="1" eaLnBrk="1" hangingPunct="1"/>
            <a:r>
              <a:rPr lang="en-US" smtClean="0"/>
              <a:t>Organizes into 3 components:</a:t>
            </a:r>
          </a:p>
          <a:p>
            <a:pPr lvl="2" eaLnBrk="1" hangingPunct="1"/>
            <a:r>
              <a:rPr lang="en-US" smtClean="0"/>
              <a:t>Direct care</a:t>
            </a:r>
          </a:p>
          <a:p>
            <a:pPr lvl="3" eaLnBrk="1" hangingPunct="1"/>
            <a:r>
              <a:rPr lang="en-US" smtClean="0"/>
              <a:t>Care delivery functions</a:t>
            </a:r>
          </a:p>
          <a:p>
            <a:pPr lvl="2" eaLnBrk="1" hangingPunct="1"/>
            <a:r>
              <a:rPr lang="en-US" smtClean="0"/>
              <a:t>Supportive</a:t>
            </a:r>
          </a:p>
          <a:p>
            <a:pPr lvl="3" eaLnBrk="1" hangingPunct="1"/>
            <a:r>
              <a:rPr lang="en-US" smtClean="0"/>
              <a:t>Functionality for administrative and financial requirements related to care delivery</a:t>
            </a:r>
          </a:p>
          <a:p>
            <a:pPr lvl="2" eaLnBrk="1" hangingPunct="1"/>
            <a:r>
              <a:rPr lang="en-US" smtClean="0"/>
              <a:t>Information infrastructure</a:t>
            </a:r>
          </a:p>
          <a:p>
            <a:pPr lvl="3" eaLnBrk="1" hangingPunct="1"/>
            <a:r>
              <a:rPr lang="en-US" smtClean="0"/>
              <a:t>Infrastructure and technical capabilities to support the care process</a:t>
            </a:r>
          </a:p>
          <a:p>
            <a:pPr eaLnBrk="1" hangingPunct="1"/>
            <a:endParaRPr lang="en-US" smtClean="0"/>
          </a:p>
        </p:txBody>
      </p:sp>
      <p:sp>
        <p:nvSpPr>
          <p:cNvPr id="4099" name="Rectangle 1026"/>
          <p:cNvSpPr>
            <a:spLocks noChangeArrowheads="1"/>
          </p:cNvSpPr>
          <p:nvPr/>
        </p:nvSpPr>
        <p:spPr bwMode="auto">
          <a:xfrm>
            <a:off x="0" y="228600"/>
            <a:ext cx="9144000" cy="1371600"/>
          </a:xfrm>
          <a:prstGeom prst="rect">
            <a:avLst/>
          </a:prstGeom>
          <a:noFill/>
          <a:ln w="9525">
            <a:noFill/>
            <a:miter lim="800000"/>
            <a:headEnd/>
            <a:tailEnd/>
          </a:ln>
        </p:spPr>
        <p:txBody>
          <a:bodyPr anchor="ctr" anchorCtr="1"/>
          <a:lstStyle/>
          <a:p>
            <a:pPr>
              <a:defRPr/>
            </a:pPr>
            <a:r>
              <a:rPr lang="en-US" sz="3100" b="1" dirty="0">
                <a:solidFill>
                  <a:schemeClr val="tx2"/>
                </a:solidFill>
              </a:rPr>
              <a:t>What Are Electronic Health Record Systems </a:t>
            </a:r>
            <a:br>
              <a:rPr lang="en-US" sz="3100" b="1" dirty="0">
                <a:solidFill>
                  <a:schemeClr val="tx2"/>
                </a:solidFill>
              </a:rPr>
            </a:br>
            <a:r>
              <a:rPr lang="en-US" sz="3100" b="1" dirty="0">
                <a:solidFill>
                  <a:schemeClr val="tx2"/>
                </a:solidFill>
              </a:rPr>
              <a:t>and How Do They Work? </a:t>
            </a:r>
            <a:br>
              <a:rPr lang="en-US" sz="3100" b="1" dirty="0">
                <a:solidFill>
                  <a:schemeClr val="tx2"/>
                </a:solidFill>
              </a:rPr>
            </a:br>
            <a:r>
              <a:rPr lang="en-US" sz="3100" b="1" dirty="0">
                <a:solidFill>
                  <a:schemeClr val="tx2"/>
                </a:solidFill>
              </a:rPr>
              <a:t>HL-7 Standard</a:t>
            </a:r>
            <a:endParaRPr lang="en-US" sz="3100" b="1" dirty="0"/>
          </a:p>
          <a:p>
            <a:pPr algn="ctr">
              <a:defRPr/>
            </a:pPr>
            <a:endParaRPr lang="en-US" sz="3100" dirty="0"/>
          </a:p>
        </p:txBody>
      </p:sp>
    </p:spTree>
    <p:extLst>
      <p:ext uri="{BB962C8B-B14F-4D97-AF65-F5344CB8AC3E}">
        <p14:creationId xmlns:p14="http://schemas.microsoft.com/office/powerpoint/2010/main" val="28457896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4294967295"/>
          </p:nvPr>
        </p:nvSpPr>
        <p:spPr/>
        <p:txBody>
          <a:bodyPr/>
          <a:lstStyle/>
          <a:p>
            <a:pPr eaLnBrk="1" hangingPunct="1"/>
            <a:r>
              <a:rPr lang="en-US" smtClean="0"/>
              <a:t>Two-fold challenge for the industry:</a:t>
            </a:r>
          </a:p>
          <a:p>
            <a:pPr lvl="1" eaLnBrk="1" hangingPunct="1"/>
            <a:r>
              <a:rPr lang="en-US" smtClean="0"/>
              <a:t>Information in the records is continually expanding in context and form.</a:t>
            </a:r>
          </a:p>
          <a:p>
            <a:pPr lvl="1" eaLnBrk="1" hangingPunct="1"/>
            <a:r>
              <a:rPr lang="en-US" smtClean="0"/>
              <a:t>Technology to make the content available for health care team members across multiple settings is more available and a more realistic option.</a:t>
            </a:r>
          </a:p>
          <a:p>
            <a:pPr eaLnBrk="1" hangingPunct="1"/>
            <a:endParaRPr lang="en-US" smtClean="0"/>
          </a:p>
        </p:txBody>
      </p:sp>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nchorCtr="1"/>
          <a:lstStyle/>
          <a:p>
            <a:pPr>
              <a:defRPr/>
            </a:pPr>
            <a:r>
              <a:rPr lang="en-US" sz="3100" b="1" dirty="0">
                <a:solidFill>
                  <a:schemeClr val="tx2"/>
                </a:solidFill>
              </a:rPr>
              <a:t>Electronic Health Records: </a:t>
            </a:r>
            <a:br>
              <a:rPr lang="en-US" sz="3100" b="1" dirty="0">
                <a:solidFill>
                  <a:schemeClr val="tx2"/>
                </a:solidFill>
              </a:rPr>
            </a:br>
            <a:r>
              <a:rPr lang="en-US" sz="3100" b="1" dirty="0">
                <a:solidFill>
                  <a:schemeClr val="tx2"/>
                </a:solidFill>
              </a:rPr>
              <a:t>The Case for Quality and Change </a:t>
            </a:r>
            <a:br>
              <a:rPr lang="en-US" sz="3100" b="1" dirty="0">
                <a:solidFill>
                  <a:schemeClr val="tx2"/>
                </a:solidFill>
              </a:rPr>
            </a:br>
            <a:r>
              <a:rPr lang="en-US" sz="3100" b="1" dirty="0">
                <a:solidFill>
                  <a:schemeClr val="tx2"/>
                </a:solidFill>
              </a:rPr>
              <a:t>The Patient Record</a:t>
            </a:r>
            <a:endParaRPr lang="en-US" sz="3100" b="1" dirty="0"/>
          </a:p>
        </p:txBody>
      </p:sp>
    </p:spTree>
    <p:extLst>
      <p:ext uri="{BB962C8B-B14F-4D97-AF65-F5344CB8AC3E}">
        <p14:creationId xmlns:p14="http://schemas.microsoft.com/office/powerpoint/2010/main" val="23305671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nchorCtr="1"/>
          <a:lstStyle/>
          <a:p>
            <a:pPr>
              <a:defRPr/>
            </a:pPr>
            <a:endParaRPr lang="en-US" sz="3100" b="1" dirty="0"/>
          </a:p>
        </p:txBody>
      </p:sp>
      <p:pic>
        <p:nvPicPr>
          <p:cNvPr id="4" name="Picture 4" descr="f05-05-978143770887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0713" y="127000"/>
            <a:ext cx="5364162" cy="660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116123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Content Placeholder 2"/>
          <p:cNvSpPr>
            <a:spLocks noGrp="1"/>
          </p:cNvSpPr>
          <p:nvPr>
            <p:ph idx="4294967295"/>
          </p:nvPr>
        </p:nvSpPr>
        <p:spPr/>
        <p:txBody>
          <a:bodyPr/>
          <a:lstStyle/>
          <a:p>
            <a:pPr eaLnBrk="1" hangingPunct="1"/>
            <a:r>
              <a:rPr lang="en-US" smtClean="0"/>
              <a:t>HL7 standard identifies health record information and management:</a:t>
            </a:r>
          </a:p>
          <a:p>
            <a:pPr lvl="1" eaLnBrk="1" hangingPunct="1"/>
            <a:r>
              <a:rPr lang="en-US" smtClean="0"/>
              <a:t>“Manage EHR information across EHR-S applications by ensuring that clinical information entered by providers is a valid representation of clinical notes, and is accurate and complete according to clinical rules and tracking amendments to clinical documents. Ensure that information entered by or on behalf of the patient is accurately represented.”</a:t>
            </a:r>
          </a:p>
        </p:txBody>
      </p:sp>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nchorCtr="1"/>
          <a:lstStyle/>
          <a:p>
            <a:pPr>
              <a:defRPr/>
            </a:pPr>
            <a:endParaRPr lang="en-US" sz="3100" b="1" dirty="0" smtClean="0">
              <a:solidFill>
                <a:schemeClr val="tx2"/>
              </a:solidFill>
            </a:endParaRPr>
          </a:p>
          <a:p>
            <a:pPr>
              <a:defRPr/>
            </a:pPr>
            <a:r>
              <a:rPr lang="en-US" sz="3100" b="1" dirty="0" smtClean="0">
                <a:solidFill>
                  <a:schemeClr val="tx2"/>
                </a:solidFill>
              </a:rPr>
              <a:t>What </a:t>
            </a:r>
            <a:r>
              <a:rPr lang="en-US" sz="3100" b="1" dirty="0">
                <a:solidFill>
                  <a:schemeClr val="tx2"/>
                </a:solidFill>
              </a:rPr>
              <a:t>Are Electronic Health Record Systems </a:t>
            </a:r>
            <a:br>
              <a:rPr lang="en-US" sz="3100" b="1" dirty="0">
                <a:solidFill>
                  <a:schemeClr val="tx2"/>
                </a:solidFill>
              </a:rPr>
            </a:br>
            <a:r>
              <a:rPr lang="en-US" sz="3100" b="1" dirty="0">
                <a:solidFill>
                  <a:schemeClr val="tx2"/>
                </a:solidFill>
              </a:rPr>
              <a:t>and How Do They Work? </a:t>
            </a:r>
            <a:br>
              <a:rPr lang="en-US" sz="3100" b="1" dirty="0">
                <a:solidFill>
                  <a:schemeClr val="tx2"/>
                </a:solidFill>
              </a:rPr>
            </a:br>
            <a:r>
              <a:rPr lang="en-US" sz="3100" b="1" dirty="0">
                <a:solidFill>
                  <a:schemeClr val="tx2"/>
                </a:solidFill>
              </a:rPr>
              <a:t>HL-7 Standard</a:t>
            </a:r>
            <a:endParaRPr lang="en-US" sz="3100" b="1" dirty="0"/>
          </a:p>
          <a:p>
            <a:pPr algn="ctr">
              <a:defRPr/>
            </a:pPr>
            <a:endParaRPr lang="en-US" sz="3100" dirty="0"/>
          </a:p>
        </p:txBody>
      </p:sp>
    </p:spTree>
    <p:extLst>
      <p:ext uri="{BB962C8B-B14F-4D97-AF65-F5344CB8AC3E}">
        <p14:creationId xmlns:p14="http://schemas.microsoft.com/office/powerpoint/2010/main" val="231413573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Content Placeholder 2"/>
          <p:cNvSpPr>
            <a:spLocks noGrp="1"/>
          </p:cNvSpPr>
          <p:nvPr>
            <p:ph idx="4294967295"/>
          </p:nvPr>
        </p:nvSpPr>
        <p:spPr>
          <a:xfrm>
            <a:off x="685800" y="1600200"/>
            <a:ext cx="7772400" cy="4114800"/>
          </a:xfrm>
        </p:spPr>
        <p:txBody>
          <a:bodyPr/>
          <a:lstStyle/>
          <a:p>
            <a:pPr eaLnBrk="1" hangingPunct="1">
              <a:lnSpc>
                <a:spcPct val="90000"/>
              </a:lnSpc>
            </a:pPr>
            <a:r>
              <a:rPr lang="en-US" sz="2600" dirty="0" smtClean="0"/>
              <a:t>Reinforces objective for validity, accuracy, and completion of the clinical content.</a:t>
            </a:r>
          </a:p>
          <a:p>
            <a:pPr eaLnBrk="1" hangingPunct="1">
              <a:lnSpc>
                <a:spcPct val="90000"/>
              </a:lnSpc>
            </a:pPr>
            <a:r>
              <a:rPr lang="en-US" sz="2600" dirty="0" smtClean="0"/>
              <a:t>Describes a series of lists that should be routine components of an </a:t>
            </a:r>
            <a:r>
              <a:rPr lang="en-US" sz="2600" dirty="0" smtClean="0"/>
              <a:t>EHR.</a:t>
            </a:r>
            <a:endParaRPr lang="en-US" sz="2600" dirty="0" smtClean="0"/>
          </a:p>
          <a:p>
            <a:pPr eaLnBrk="1" hangingPunct="1">
              <a:lnSpc>
                <a:spcPct val="90000"/>
              </a:lnSpc>
            </a:pPr>
            <a:r>
              <a:rPr lang="en-US" sz="2600" dirty="0" smtClean="0"/>
              <a:t>Provides explanation of technical capabilities to guide system developers on specific features</a:t>
            </a:r>
          </a:p>
          <a:p>
            <a:pPr eaLnBrk="1" hangingPunct="1">
              <a:lnSpc>
                <a:spcPct val="90000"/>
              </a:lnSpc>
            </a:pPr>
            <a:r>
              <a:rPr lang="en-US" sz="2600" dirty="0" smtClean="0"/>
              <a:t>Provides the foundation for the Commission on Certification of Health Information Technology (CCHIT).</a:t>
            </a:r>
          </a:p>
          <a:p>
            <a:pPr lvl="1" eaLnBrk="1" hangingPunct="1">
              <a:lnSpc>
                <a:spcPct val="90000"/>
              </a:lnSpc>
            </a:pPr>
            <a:r>
              <a:rPr lang="en-US" sz="2200" dirty="0" smtClean="0"/>
              <a:t>CCHIT publishes standards for ambulatory care practice and inpatient EHRs.</a:t>
            </a:r>
          </a:p>
          <a:p>
            <a:pPr lvl="1" eaLnBrk="1" hangingPunct="1">
              <a:lnSpc>
                <a:spcPct val="90000"/>
              </a:lnSpc>
            </a:pPr>
            <a:r>
              <a:rPr lang="en-US" sz="2200" dirty="0" smtClean="0"/>
              <a:t>CCHIT reviews vendor EHR packages to certify how well the package meets standards.</a:t>
            </a:r>
          </a:p>
        </p:txBody>
      </p:sp>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nchorCtr="1"/>
          <a:lstStyle/>
          <a:p>
            <a:pPr>
              <a:defRPr/>
            </a:pPr>
            <a:endParaRPr lang="en-US" sz="3100" b="1" dirty="0" smtClean="0">
              <a:solidFill>
                <a:schemeClr val="tx2"/>
              </a:solidFill>
            </a:endParaRPr>
          </a:p>
          <a:p>
            <a:pPr>
              <a:defRPr/>
            </a:pPr>
            <a:r>
              <a:rPr lang="en-US" sz="3100" b="1" dirty="0" smtClean="0">
                <a:solidFill>
                  <a:schemeClr val="tx2"/>
                </a:solidFill>
              </a:rPr>
              <a:t>What </a:t>
            </a:r>
            <a:r>
              <a:rPr lang="en-US" sz="3100" b="1" dirty="0">
                <a:solidFill>
                  <a:schemeClr val="tx2"/>
                </a:solidFill>
              </a:rPr>
              <a:t>Are Electronic Health Record Systems </a:t>
            </a:r>
            <a:br>
              <a:rPr lang="en-US" sz="3100" b="1" dirty="0">
                <a:solidFill>
                  <a:schemeClr val="tx2"/>
                </a:solidFill>
              </a:rPr>
            </a:br>
            <a:r>
              <a:rPr lang="en-US" sz="3100" b="1" dirty="0">
                <a:solidFill>
                  <a:schemeClr val="tx2"/>
                </a:solidFill>
              </a:rPr>
              <a:t>and How Do They Work? </a:t>
            </a:r>
            <a:br>
              <a:rPr lang="en-US" sz="3100" b="1" dirty="0">
                <a:solidFill>
                  <a:schemeClr val="tx2"/>
                </a:solidFill>
              </a:rPr>
            </a:br>
            <a:r>
              <a:rPr lang="en-US" sz="3100" b="1" dirty="0">
                <a:solidFill>
                  <a:schemeClr val="tx2"/>
                </a:solidFill>
              </a:rPr>
              <a:t>HL-7 Standard</a:t>
            </a:r>
            <a:endParaRPr lang="en-US" sz="3100" b="1" dirty="0"/>
          </a:p>
          <a:p>
            <a:pPr algn="ctr">
              <a:defRPr/>
            </a:pPr>
            <a:endParaRPr lang="en-US" sz="3100" dirty="0"/>
          </a:p>
        </p:txBody>
      </p:sp>
    </p:spTree>
    <p:extLst>
      <p:ext uri="{BB962C8B-B14F-4D97-AF65-F5344CB8AC3E}">
        <p14:creationId xmlns:p14="http://schemas.microsoft.com/office/powerpoint/2010/main" val="35698170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Content Placeholder 2"/>
          <p:cNvSpPr>
            <a:spLocks noGrp="1"/>
          </p:cNvSpPr>
          <p:nvPr>
            <p:ph idx="4294967295"/>
          </p:nvPr>
        </p:nvSpPr>
        <p:spPr>
          <a:xfrm>
            <a:off x="685800" y="1641475"/>
            <a:ext cx="7772400" cy="4454525"/>
          </a:xfrm>
        </p:spPr>
        <p:txBody>
          <a:bodyPr/>
          <a:lstStyle/>
          <a:p>
            <a:pPr eaLnBrk="1" hangingPunct="1"/>
            <a:r>
              <a:rPr lang="en-US" dirty="0" smtClean="0"/>
              <a:t>ASTM developed a Continuity of Care Record (CCR) standard that called for exchanging information to support coordination of care</a:t>
            </a:r>
          </a:p>
          <a:p>
            <a:pPr lvl="1" eaLnBrk="1" hangingPunct="1"/>
            <a:r>
              <a:rPr lang="en-US" sz="2400" dirty="0" smtClean="0"/>
              <a:t>In collaboration with the Massachusetts Medical Society, the Healthcare Information and Management Systems Society (HIMSS), the American Academy of Family Physicians (AAFP) and the American Academy of Pediatrics (AAP)</a:t>
            </a:r>
          </a:p>
          <a:p>
            <a:pPr lvl="1" eaLnBrk="1" hangingPunct="1"/>
            <a:r>
              <a:rPr lang="en-US" sz="2400" dirty="0" smtClean="0"/>
              <a:t>Later mapped to the HL7’s Clinical Document Architecture and renamed – Continuity of Care Document</a:t>
            </a:r>
          </a:p>
        </p:txBody>
      </p:sp>
      <p:sp>
        <p:nvSpPr>
          <p:cNvPr id="4099" name="Rectangle 1026"/>
          <p:cNvSpPr>
            <a:spLocks noChangeArrowheads="1"/>
          </p:cNvSpPr>
          <p:nvPr/>
        </p:nvSpPr>
        <p:spPr bwMode="auto">
          <a:xfrm>
            <a:off x="0" y="152400"/>
            <a:ext cx="9144000" cy="1371600"/>
          </a:xfrm>
          <a:prstGeom prst="rect">
            <a:avLst/>
          </a:prstGeom>
          <a:noFill/>
          <a:ln w="9525">
            <a:noFill/>
            <a:miter lim="800000"/>
            <a:headEnd/>
            <a:tailEnd/>
          </a:ln>
        </p:spPr>
        <p:txBody>
          <a:bodyPr anchor="ctr" anchorCtr="1"/>
          <a:lstStyle/>
          <a:p>
            <a:pPr algn="ctr">
              <a:defRPr/>
            </a:pPr>
            <a:r>
              <a:rPr lang="en-US" sz="3100" b="1" dirty="0">
                <a:solidFill>
                  <a:schemeClr val="tx2"/>
                </a:solidFill>
                <a:latin typeface="+mj-lt"/>
              </a:rPr>
              <a:t>What Are Electronic Health Record Systems </a:t>
            </a:r>
            <a:br>
              <a:rPr lang="en-US" sz="3100" b="1" dirty="0">
                <a:solidFill>
                  <a:schemeClr val="tx2"/>
                </a:solidFill>
                <a:latin typeface="+mj-lt"/>
              </a:rPr>
            </a:br>
            <a:r>
              <a:rPr lang="en-US" sz="3100" b="1" dirty="0">
                <a:solidFill>
                  <a:schemeClr val="tx2"/>
                </a:solidFill>
                <a:latin typeface="+mj-lt"/>
              </a:rPr>
              <a:t>and How Do They Work? </a:t>
            </a:r>
            <a:br>
              <a:rPr lang="en-US" sz="3100" b="1" dirty="0">
                <a:solidFill>
                  <a:schemeClr val="tx2"/>
                </a:solidFill>
                <a:latin typeface="+mj-lt"/>
              </a:rPr>
            </a:br>
            <a:r>
              <a:rPr lang="en-US" sz="3100" b="1" dirty="0">
                <a:solidFill>
                  <a:schemeClr val="tx2"/>
                </a:solidFill>
                <a:latin typeface="+mj-lt"/>
              </a:rPr>
              <a:t>ASTM and Collaborative Work with HL7</a:t>
            </a:r>
            <a:endParaRPr lang="en-US" sz="3100" b="1" dirty="0">
              <a:latin typeface="+mj-lt"/>
            </a:endParaRPr>
          </a:p>
        </p:txBody>
      </p:sp>
    </p:spTree>
    <p:extLst>
      <p:ext uri="{BB962C8B-B14F-4D97-AF65-F5344CB8AC3E}">
        <p14:creationId xmlns:p14="http://schemas.microsoft.com/office/powerpoint/2010/main" val="41557443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Content Placeholder 2"/>
          <p:cNvSpPr>
            <a:spLocks noGrp="1"/>
          </p:cNvSpPr>
          <p:nvPr>
            <p:ph idx="4294967295"/>
          </p:nvPr>
        </p:nvSpPr>
        <p:spPr>
          <a:xfrm>
            <a:off x="685800" y="1641475"/>
            <a:ext cx="7772400" cy="4454525"/>
          </a:xfrm>
        </p:spPr>
        <p:txBody>
          <a:bodyPr/>
          <a:lstStyle/>
          <a:p>
            <a:pPr eaLnBrk="1" hangingPunct="1"/>
            <a:r>
              <a:rPr lang="en-US" smtClean="0"/>
              <a:t>Continuity of Care Document</a:t>
            </a:r>
          </a:p>
          <a:p>
            <a:pPr lvl="1" eaLnBrk="1" hangingPunct="1"/>
            <a:r>
              <a:rPr lang="en-US" smtClean="0"/>
              <a:t>Designed for transmission of referral information between healthcare providers</a:t>
            </a:r>
          </a:p>
          <a:p>
            <a:pPr lvl="1" eaLnBrk="1" hangingPunct="1"/>
            <a:r>
              <a:rPr lang="en-US" smtClean="0"/>
              <a:t>Health and Human Services adopted the standard in 2008</a:t>
            </a:r>
          </a:p>
          <a:p>
            <a:pPr lvl="1" eaLnBrk="1" hangingPunct="1"/>
            <a:r>
              <a:rPr lang="en-US" smtClean="0"/>
              <a:t>Provides a standard format for exchanging</a:t>
            </a:r>
          </a:p>
          <a:p>
            <a:pPr lvl="2" eaLnBrk="1" hangingPunct="1"/>
            <a:r>
              <a:rPr lang="en-US" smtClean="0"/>
              <a:t>Demographics</a:t>
            </a:r>
          </a:p>
          <a:p>
            <a:pPr lvl="2" eaLnBrk="1" hangingPunct="1"/>
            <a:r>
              <a:rPr lang="en-US" smtClean="0"/>
              <a:t>Problem list</a:t>
            </a:r>
          </a:p>
          <a:p>
            <a:pPr lvl="2" eaLnBrk="1" hangingPunct="1"/>
            <a:r>
              <a:rPr lang="en-US" smtClean="0"/>
              <a:t>Medications</a:t>
            </a:r>
          </a:p>
          <a:p>
            <a:pPr lvl="2" eaLnBrk="1" hangingPunct="1"/>
            <a:r>
              <a:rPr lang="en-US" smtClean="0"/>
              <a:t>Laboratory information</a:t>
            </a:r>
          </a:p>
          <a:p>
            <a:pPr lvl="2" eaLnBrk="1" hangingPunct="1"/>
            <a:r>
              <a:rPr lang="en-US" smtClean="0"/>
              <a:t>Allergies </a:t>
            </a:r>
          </a:p>
        </p:txBody>
      </p:sp>
      <p:sp>
        <p:nvSpPr>
          <p:cNvPr id="4099" name="Rectangle 1026"/>
          <p:cNvSpPr>
            <a:spLocks noChangeArrowheads="1"/>
          </p:cNvSpPr>
          <p:nvPr/>
        </p:nvSpPr>
        <p:spPr bwMode="auto">
          <a:xfrm>
            <a:off x="0" y="152400"/>
            <a:ext cx="9144000" cy="1371600"/>
          </a:xfrm>
          <a:prstGeom prst="rect">
            <a:avLst/>
          </a:prstGeom>
          <a:noFill/>
          <a:ln w="9525">
            <a:noFill/>
            <a:miter lim="800000"/>
            <a:headEnd/>
            <a:tailEnd/>
          </a:ln>
        </p:spPr>
        <p:txBody>
          <a:bodyPr anchor="ctr" anchorCtr="1"/>
          <a:lstStyle/>
          <a:p>
            <a:pPr>
              <a:defRPr/>
            </a:pPr>
            <a:r>
              <a:rPr lang="en-US" sz="3100" b="1" dirty="0">
                <a:solidFill>
                  <a:schemeClr val="tx2"/>
                </a:solidFill>
              </a:rPr>
              <a:t>What Are Electronic Health Record Systems </a:t>
            </a:r>
            <a:br>
              <a:rPr lang="en-US" sz="3100" b="1" dirty="0">
                <a:solidFill>
                  <a:schemeClr val="tx2"/>
                </a:solidFill>
              </a:rPr>
            </a:br>
            <a:r>
              <a:rPr lang="en-US" sz="3100" b="1" dirty="0">
                <a:solidFill>
                  <a:schemeClr val="tx2"/>
                </a:solidFill>
              </a:rPr>
              <a:t>and How Do They Work? </a:t>
            </a:r>
            <a:br>
              <a:rPr lang="en-US" sz="3100" b="1" dirty="0">
                <a:solidFill>
                  <a:schemeClr val="tx2"/>
                </a:solidFill>
              </a:rPr>
            </a:br>
            <a:r>
              <a:rPr lang="en-US" sz="3100" b="1" dirty="0">
                <a:solidFill>
                  <a:schemeClr val="tx2"/>
                </a:solidFill>
              </a:rPr>
              <a:t>ASTM and Collaborative Work with HL7</a:t>
            </a:r>
            <a:endParaRPr lang="en-US" sz="3100" b="1" dirty="0"/>
          </a:p>
          <a:p>
            <a:pPr algn="ctr">
              <a:defRPr/>
            </a:pPr>
            <a:endParaRPr lang="en-US" sz="3100" dirty="0"/>
          </a:p>
        </p:txBody>
      </p:sp>
    </p:spTree>
    <p:extLst>
      <p:ext uri="{BB962C8B-B14F-4D97-AF65-F5344CB8AC3E}">
        <p14:creationId xmlns:p14="http://schemas.microsoft.com/office/powerpoint/2010/main" val="216225261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nchorCtr="1"/>
          <a:lstStyle/>
          <a:p>
            <a:pPr>
              <a:defRPr/>
            </a:pPr>
            <a:endParaRPr lang="en-US" sz="3100" b="1" dirty="0"/>
          </a:p>
        </p:txBody>
      </p:sp>
      <p:pic>
        <p:nvPicPr>
          <p:cNvPr id="4"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806" y="792956"/>
            <a:ext cx="8434388" cy="527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116123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t>3/4/2002</a:t>
            </a:r>
          </a:p>
        </p:txBody>
      </p:sp>
      <p:sp>
        <p:nvSpPr>
          <p:cNvPr id="5" name="Footer Placeholder 2"/>
          <p:cNvSpPr>
            <a:spLocks noGrp="1"/>
          </p:cNvSpPr>
          <p:nvPr>
            <p:ph type="ftr" sz="quarter" idx="11"/>
          </p:nvPr>
        </p:nvSpPr>
        <p:spPr/>
        <p:txBody>
          <a:bodyPr/>
          <a:lstStyle/>
          <a:p>
            <a:r>
              <a:rPr lang="en-US"/>
              <a:t>Isabelle Bichindaritz</a:t>
            </a:r>
          </a:p>
        </p:txBody>
      </p:sp>
      <p:sp>
        <p:nvSpPr>
          <p:cNvPr id="6" name="Slide Number Placeholder 3"/>
          <p:cNvSpPr>
            <a:spLocks noGrp="1"/>
          </p:cNvSpPr>
          <p:nvPr>
            <p:ph type="sldNum" sz="quarter" idx="12"/>
          </p:nvPr>
        </p:nvSpPr>
        <p:spPr/>
        <p:txBody>
          <a:bodyPr/>
          <a:lstStyle/>
          <a:p>
            <a:fld id="{99F67A03-33D7-41AC-82B2-6331BD822C90}" type="slidenum">
              <a:rPr lang="en-US"/>
              <a:pPr/>
              <a:t>56</a:t>
            </a:fld>
            <a:endParaRPr lang="en-US"/>
          </a:p>
        </p:txBody>
      </p:sp>
      <p:sp>
        <p:nvSpPr>
          <p:cNvPr id="37891" name="Rectangle 3"/>
          <p:cNvSpPr>
            <a:spLocks noChangeArrowheads="1"/>
          </p:cNvSpPr>
          <p:nvPr/>
        </p:nvSpPr>
        <p:spPr bwMode="auto">
          <a:xfrm>
            <a:off x="3048000" y="228600"/>
            <a:ext cx="31242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b"/>
          <a:lstStyle/>
          <a:p>
            <a:r>
              <a:rPr lang="en-US" sz="3600">
                <a:solidFill>
                  <a:schemeClr val="tx2"/>
                </a:solidFill>
                <a:effectLst>
                  <a:outerShdw blurRad="38100" dist="38100" dir="2700000" algn="tl">
                    <a:srgbClr val="000000"/>
                  </a:outerShdw>
                </a:effectLst>
              </a:rPr>
              <a:t>Reasoner</a:t>
            </a:r>
          </a:p>
        </p:txBody>
      </p:sp>
      <p:pic>
        <p:nvPicPr>
          <p:cNvPr id="3789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838200"/>
            <a:ext cx="7696200" cy="542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180368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t>3/4/2002</a:t>
            </a:r>
          </a:p>
        </p:txBody>
      </p:sp>
      <p:sp>
        <p:nvSpPr>
          <p:cNvPr id="5" name="Footer Placeholder 2"/>
          <p:cNvSpPr>
            <a:spLocks noGrp="1"/>
          </p:cNvSpPr>
          <p:nvPr>
            <p:ph type="ftr" sz="quarter" idx="11"/>
          </p:nvPr>
        </p:nvSpPr>
        <p:spPr/>
        <p:txBody>
          <a:bodyPr/>
          <a:lstStyle/>
          <a:p>
            <a:r>
              <a:rPr lang="en-US"/>
              <a:t>Isabelle Bichindaritz</a:t>
            </a:r>
          </a:p>
        </p:txBody>
      </p:sp>
      <p:sp>
        <p:nvSpPr>
          <p:cNvPr id="6" name="Slide Number Placeholder 3"/>
          <p:cNvSpPr>
            <a:spLocks noGrp="1"/>
          </p:cNvSpPr>
          <p:nvPr>
            <p:ph type="sldNum" sz="quarter" idx="12"/>
          </p:nvPr>
        </p:nvSpPr>
        <p:spPr/>
        <p:txBody>
          <a:bodyPr/>
          <a:lstStyle/>
          <a:p>
            <a:fld id="{DA892BBB-54D0-448D-9FFE-A6B4F7686813}" type="slidenum">
              <a:rPr lang="en-US"/>
              <a:pPr/>
              <a:t>57</a:t>
            </a:fld>
            <a:endParaRPr lang="en-US"/>
          </a:p>
        </p:txBody>
      </p:sp>
      <p:sp>
        <p:nvSpPr>
          <p:cNvPr id="86018" name="Rectangle 2050"/>
          <p:cNvSpPr>
            <a:spLocks noChangeArrowheads="1"/>
          </p:cNvSpPr>
          <p:nvPr/>
        </p:nvSpPr>
        <p:spPr bwMode="auto">
          <a:xfrm>
            <a:off x="3048000" y="228600"/>
            <a:ext cx="31242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b"/>
          <a:lstStyle/>
          <a:p>
            <a:r>
              <a:rPr lang="en-US" sz="3600">
                <a:solidFill>
                  <a:schemeClr val="tx2"/>
                </a:solidFill>
                <a:effectLst>
                  <a:outerShdw blurRad="38100" dist="38100" dir="2700000" algn="tl">
                    <a:srgbClr val="000000"/>
                  </a:outerShdw>
                </a:effectLst>
              </a:rPr>
              <a:t>Reasoner</a:t>
            </a:r>
          </a:p>
        </p:txBody>
      </p:sp>
      <p:pic>
        <p:nvPicPr>
          <p:cNvPr id="86020" name="Picture 205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838200"/>
            <a:ext cx="7620000" cy="537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408122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t>3/4/2002</a:t>
            </a:r>
          </a:p>
        </p:txBody>
      </p:sp>
      <p:sp>
        <p:nvSpPr>
          <p:cNvPr id="5" name="Footer Placeholder 2"/>
          <p:cNvSpPr>
            <a:spLocks noGrp="1"/>
          </p:cNvSpPr>
          <p:nvPr>
            <p:ph type="ftr" sz="quarter" idx="11"/>
          </p:nvPr>
        </p:nvSpPr>
        <p:spPr/>
        <p:txBody>
          <a:bodyPr/>
          <a:lstStyle/>
          <a:p>
            <a:r>
              <a:rPr lang="en-US"/>
              <a:t>Isabelle Bichindaritz</a:t>
            </a:r>
          </a:p>
        </p:txBody>
      </p:sp>
      <p:sp>
        <p:nvSpPr>
          <p:cNvPr id="6" name="Slide Number Placeholder 3"/>
          <p:cNvSpPr>
            <a:spLocks noGrp="1"/>
          </p:cNvSpPr>
          <p:nvPr>
            <p:ph type="sldNum" sz="quarter" idx="12"/>
          </p:nvPr>
        </p:nvSpPr>
        <p:spPr/>
        <p:txBody>
          <a:bodyPr/>
          <a:lstStyle/>
          <a:p>
            <a:fld id="{42089767-AFBA-4A79-BDBF-5CA7EC74ECFD}" type="slidenum">
              <a:rPr lang="en-US"/>
              <a:pPr/>
              <a:t>58</a:t>
            </a:fld>
            <a:endParaRPr lang="en-US"/>
          </a:p>
        </p:txBody>
      </p:sp>
      <p:sp>
        <p:nvSpPr>
          <p:cNvPr id="39939" name="Rectangle 3"/>
          <p:cNvSpPr>
            <a:spLocks noChangeArrowheads="1"/>
          </p:cNvSpPr>
          <p:nvPr/>
        </p:nvSpPr>
        <p:spPr bwMode="auto">
          <a:xfrm>
            <a:off x="3048000" y="228600"/>
            <a:ext cx="31242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b"/>
          <a:lstStyle/>
          <a:p>
            <a:r>
              <a:rPr lang="en-US" sz="3600">
                <a:solidFill>
                  <a:schemeClr val="tx2"/>
                </a:solidFill>
                <a:effectLst>
                  <a:outerShdw blurRad="38100" dist="38100" dir="2700000" algn="tl">
                    <a:srgbClr val="000000"/>
                  </a:outerShdw>
                </a:effectLst>
              </a:rPr>
              <a:t>Reasoner</a:t>
            </a:r>
          </a:p>
        </p:txBody>
      </p:sp>
      <p:pic>
        <p:nvPicPr>
          <p:cNvPr id="399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838200"/>
            <a:ext cx="8382000" cy="538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47242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a:t>3/4/2002</a:t>
            </a:r>
          </a:p>
        </p:txBody>
      </p:sp>
      <p:sp>
        <p:nvSpPr>
          <p:cNvPr id="4" name="Footer Placeholder 2"/>
          <p:cNvSpPr>
            <a:spLocks noGrp="1"/>
          </p:cNvSpPr>
          <p:nvPr>
            <p:ph type="ftr" sz="quarter" idx="11"/>
          </p:nvPr>
        </p:nvSpPr>
        <p:spPr/>
        <p:txBody>
          <a:bodyPr/>
          <a:lstStyle/>
          <a:p>
            <a:r>
              <a:rPr lang="en-US"/>
              <a:t>Isabelle Bichindaritz</a:t>
            </a:r>
          </a:p>
        </p:txBody>
      </p:sp>
      <p:sp>
        <p:nvSpPr>
          <p:cNvPr id="5" name="Slide Number Placeholder 3"/>
          <p:cNvSpPr>
            <a:spLocks noGrp="1"/>
          </p:cNvSpPr>
          <p:nvPr>
            <p:ph type="sldNum" sz="quarter" idx="12"/>
          </p:nvPr>
        </p:nvSpPr>
        <p:spPr/>
        <p:txBody>
          <a:bodyPr/>
          <a:lstStyle/>
          <a:p>
            <a:fld id="{269599A6-8225-4835-A6B7-E662126DA232}" type="slidenum">
              <a:rPr lang="en-US"/>
              <a:pPr/>
              <a:t>59</a:t>
            </a:fld>
            <a:endParaRPr lang="en-US"/>
          </a:p>
        </p:txBody>
      </p:sp>
      <p:pic>
        <p:nvPicPr>
          <p:cNvPr id="20482"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3488" y="333375"/>
            <a:ext cx="6829425" cy="614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6604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4294967295"/>
          </p:nvPr>
        </p:nvSpPr>
        <p:spPr>
          <a:xfrm>
            <a:off x="685800" y="1447800"/>
            <a:ext cx="7772400" cy="4114800"/>
          </a:xfrm>
        </p:spPr>
        <p:txBody>
          <a:bodyPr/>
          <a:lstStyle/>
          <a:p>
            <a:pPr eaLnBrk="1" hangingPunct="1"/>
            <a:r>
              <a:rPr lang="en-US" sz="2800" dirty="0" smtClean="0"/>
              <a:t>There is a prediction that “a 50% growth in health care software investment could enable clinicians to cut the level of preventable deaths by half in 2013” (Gartner Research Group on Information Technology). </a:t>
            </a:r>
          </a:p>
          <a:p>
            <a:pPr eaLnBrk="1" hangingPunct="1"/>
            <a:r>
              <a:rPr lang="en-US" sz="2800" dirty="0" smtClean="0"/>
              <a:t>New England Journal of Medicine (2008) reports that physicians identify positive effects of EHR in several dimensions of quality of care and high levels of satisfaction.</a:t>
            </a:r>
          </a:p>
        </p:txBody>
      </p:sp>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nchorCtr="1"/>
          <a:lstStyle/>
          <a:p>
            <a:pPr algn="ctr">
              <a:defRPr/>
            </a:pPr>
            <a:r>
              <a:rPr lang="en-US" b="1" dirty="0">
                <a:solidFill>
                  <a:schemeClr val="tx2"/>
                </a:solidFill>
                <a:latin typeface="+mn-lt"/>
              </a:rPr>
              <a:t>Electronic Health Records: </a:t>
            </a:r>
            <a:br>
              <a:rPr lang="en-US" b="1" dirty="0">
                <a:solidFill>
                  <a:schemeClr val="tx2"/>
                </a:solidFill>
                <a:latin typeface="+mn-lt"/>
              </a:rPr>
            </a:br>
            <a:r>
              <a:rPr lang="en-US" b="1" dirty="0">
                <a:solidFill>
                  <a:schemeClr val="tx2"/>
                </a:solidFill>
                <a:latin typeface="+mn-lt"/>
              </a:rPr>
              <a:t>The Case for Quality and Change </a:t>
            </a:r>
            <a:br>
              <a:rPr lang="en-US" b="1" dirty="0">
                <a:solidFill>
                  <a:schemeClr val="tx2"/>
                </a:solidFill>
                <a:latin typeface="+mn-lt"/>
              </a:rPr>
            </a:br>
            <a:r>
              <a:rPr lang="en-US" b="1" dirty="0">
                <a:solidFill>
                  <a:schemeClr val="tx2"/>
                </a:solidFill>
                <a:latin typeface="+mn-lt"/>
              </a:rPr>
              <a:t>Industry Forces that Advance Electronic Health Record Adoption</a:t>
            </a:r>
            <a:endParaRPr lang="en-US" b="1" dirty="0">
              <a:latin typeface="+mn-lt"/>
            </a:endParaRPr>
          </a:p>
        </p:txBody>
      </p:sp>
    </p:spTree>
    <p:extLst>
      <p:ext uri="{BB962C8B-B14F-4D97-AF65-F5344CB8AC3E}">
        <p14:creationId xmlns:p14="http://schemas.microsoft.com/office/powerpoint/2010/main" val="74209089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a:t>3/4/2002</a:t>
            </a:r>
          </a:p>
        </p:txBody>
      </p:sp>
      <p:sp>
        <p:nvSpPr>
          <p:cNvPr id="4" name="Footer Placeholder 2"/>
          <p:cNvSpPr>
            <a:spLocks noGrp="1"/>
          </p:cNvSpPr>
          <p:nvPr>
            <p:ph type="ftr" sz="quarter" idx="11"/>
          </p:nvPr>
        </p:nvSpPr>
        <p:spPr/>
        <p:txBody>
          <a:bodyPr/>
          <a:lstStyle/>
          <a:p>
            <a:r>
              <a:rPr lang="en-US"/>
              <a:t>Isabelle Bichindaritz</a:t>
            </a:r>
          </a:p>
        </p:txBody>
      </p:sp>
      <p:sp>
        <p:nvSpPr>
          <p:cNvPr id="5" name="Slide Number Placeholder 3"/>
          <p:cNvSpPr>
            <a:spLocks noGrp="1"/>
          </p:cNvSpPr>
          <p:nvPr>
            <p:ph type="sldNum" sz="quarter" idx="12"/>
          </p:nvPr>
        </p:nvSpPr>
        <p:spPr/>
        <p:txBody>
          <a:bodyPr/>
          <a:lstStyle/>
          <a:p>
            <a:fld id="{A2CD0A97-6417-4FDD-8EFF-342D2AF2E49C}" type="slidenum">
              <a:rPr lang="en-US"/>
              <a:pPr/>
              <a:t>60</a:t>
            </a:fld>
            <a:endParaRPr lang="en-US"/>
          </a:p>
        </p:txBody>
      </p:sp>
      <p:pic>
        <p:nvPicPr>
          <p:cNvPr id="21506"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533400"/>
            <a:ext cx="7872413"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884879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a:t>3/4/2002</a:t>
            </a:r>
          </a:p>
        </p:txBody>
      </p:sp>
      <p:sp>
        <p:nvSpPr>
          <p:cNvPr id="4" name="Footer Placeholder 2"/>
          <p:cNvSpPr>
            <a:spLocks noGrp="1"/>
          </p:cNvSpPr>
          <p:nvPr>
            <p:ph type="ftr" sz="quarter" idx="11"/>
          </p:nvPr>
        </p:nvSpPr>
        <p:spPr/>
        <p:txBody>
          <a:bodyPr/>
          <a:lstStyle/>
          <a:p>
            <a:r>
              <a:rPr lang="en-US"/>
              <a:t>Isabelle Bichindaritz</a:t>
            </a:r>
          </a:p>
        </p:txBody>
      </p:sp>
      <p:sp>
        <p:nvSpPr>
          <p:cNvPr id="5" name="Slide Number Placeholder 3"/>
          <p:cNvSpPr>
            <a:spLocks noGrp="1"/>
          </p:cNvSpPr>
          <p:nvPr>
            <p:ph type="sldNum" sz="quarter" idx="12"/>
          </p:nvPr>
        </p:nvSpPr>
        <p:spPr/>
        <p:txBody>
          <a:bodyPr/>
          <a:lstStyle/>
          <a:p>
            <a:fld id="{3CF2F823-1978-43CA-AD64-2CEC0FB85867}" type="slidenum">
              <a:rPr lang="en-US"/>
              <a:pPr/>
              <a:t>61</a:t>
            </a:fld>
            <a:endParaRPr lang="en-US"/>
          </a:p>
        </p:txBody>
      </p:sp>
      <p:pic>
        <p:nvPicPr>
          <p:cNvPr id="22530"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533400"/>
            <a:ext cx="8143875" cy="550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034905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a:t>3/4/2002</a:t>
            </a:r>
          </a:p>
        </p:txBody>
      </p:sp>
      <p:sp>
        <p:nvSpPr>
          <p:cNvPr id="4" name="Footer Placeholder 2"/>
          <p:cNvSpPr>
            <a:spLocks noGrp="1"/>
          </p:cNvSpPr>
          <p:nvPr>
            <p:ph type="ftr" sz="quarter" idx="11"/>
          </p:nvPr>
        </p:nvSpPr>
        <p:spPr/>
        <p:txBody>
          <a:bodyPr/>
          <a:lstStyle/>
          <a:p>
            <a:r>
              <a:rPr lang="en-US"/>
              <a:t>Isabelle Bichindaritz</a:t>
            </a:r>
          </a:p>
        </p:txBody>
      </p:sp>
      <p:sp>
        <p:nvSpPr>
          <p:cNvPr id="5" name="Slide Number Placeholder 3"/>
          <p:cNvSpPr>
            <a:spLocks noGrp="1"/>
          </p:cNvSpPr>
          <p:nvPr>
            <p:ph type="sldNum" sz="quarter" idx="12"/>
          </p:nvPr>
        </p:nvSpPr>
        <p:spPr/>
        <p:txBody>
          <a:bodyPr/>
          <a:lstStyle/>
          <a:p>
            <a:fld id="{D7F1E450-3456-4E3E-B105-7E117825AF13}" type="slidenum">
              <a:rPr lang="en-US"/>
              <a:pPr/>
              <a:t>62</a:t>
            </a:fld>
            <a:endParaRPr lang="en-US"/>
          </a:p>
        </p:txBody>
      </p:sp>
      <p:pic>
        <p:nvPicPr>
          <p:cNvPr id="23554"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186738" cy="544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224304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a:t>3/4/2002</a:t>
            </a:r>
          </a:p>
        </p:txBody>
      </p:sp>
      <p:sp>
        <p:nvSpPr>
          <p:cNvPr id="4" name="Footer Placeholder 2"/>
          <p:cNvSpPr>
            <a:spLocks noGrp="1"/>
          </p:cNvSpPr>
          <p:nvPr>
            <p:ph type="ftr" sz="quarter" idx="11"/>
          </p:nvPr>
        </p:nvSpPr>
        <p:spPr/>
        <p:txBody>
          <a:bodyPr/>
          <a:lstStyle/>
          <a:p>
            <a:r>
              <a:rPr lang="en-US"/>
              <a:t>Isabelle Bichindaritz</a:t>
            </a:r>
          </a:p>
        </p:txBody>
      </p:sp>
      <p:sp>
        <p:nvSpPr>
          <p:cNvPr id="5" name="Slide Number Placeholder 3"/>
          <p:cNvSpPr>
            <a:spLocks noGrp="1"/>
          </p:cNvSpPr>
          <p:nvPr>
            <p:ph type="sldNum" sz="quarter" idx="12"/>
          </p:nvPr>
        </p:nvSpPr>
        <p:spPr/>
        <p:txBody>
          <a:bodyPr/>
          <a:lstStyle/>
          <a:p>
            <a:fld id="{D3F37ECE-E52C-4FB3-B059-B9B7415963EA}" type="slidenum">
              <a:rPr lang="en-US"/>
              <a:pPr/>
              <a:t>63</a:t>
            </a:fld>
            <a:endParaRPr lang="en-US"/>
          </a:p>
        </p:txBody>
      </p:sp>
      <p:pic>
        <p:nvPicPr>
          <p:cNvPr id="24578"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685800"/>
            <a:ext cx="8043863" cy="544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050584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Content Placeholder 2"/>
          <p:cNvSpPr>
            <a:spLocks noGrp="1"/>
          </p:cNvSpPr>
          <p:nvPr>
            <p:ph idx="4294967295"/>
          </p:nvPr>
        </p:nvSpPr>
        <p:spPr/>
        <p:txBody>
          <a:bodyPr/>
          <a:lstStyle/>
          <a:p>
            <a:pPr eaLnBrk="1" hangingPunct="1"/>
            <a:r>
              <a:rPr lang="en-US" smtClean="0"/>
              <a:t>Current state of patient record system: it is in transition.</a:t>
            </a:r>
          </a:p>
          <a:p>
            <a:pPr eaLnBrk="1" hangingPunct="1"/>
            <a:r>
              <a:rPr lang="en-US" smtClean="0"/>
              <a:t>Job of the HIM professional is to recognize the pathway to future reality and to understand how the future may function. </a:t>
            </a:r>
          </a:p>
          <a:p>
            <a:pPr eaLnBrk="1" hangingPunct="1"/>
            <a:r>
              <a:rPr lang="en-US" smtClean="0"/>
              <a:t>Must consider the issues and barriers that will arise.</a:t>
            </a:r>
          </a:p>
        </p:txBody>
      </p:sp>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nchorCtr="1"/>
          <a:lstStyle/>
          <a:p>
            <a:pPr algn="ctr">
              <a:defRPr/>
            </a:pPr>
            <a:r>
              <a:rPr lang="en-US" sz="4000" b="1" dirty="0">
                <a:solidFill>
                  <a:schemeClr val="tx2"/>
                </a:solidFill>
                <a:latin typeface="+mj-lt"/>
              </a:rPr>
              <a:t>Summary</a:t>
            </a:r>
            <a:endParaRPr lang="en-US" b="1" dirty="0">
              <a:latin typeface="+mj-lt"/>
            </a:endParaRPr>
          </a:p>
        </p:txBody>
      </p:sp>
    </p:spTree>
    <p:extLst>
      <p:ext uri="{BB962C8B-B14F-4D97-AF65-F5344CB8AC3E}">
        <p14:creationId xmlns:p14="http://schemas.microsoft.com/office/powerpoint/2010/main" val="6949594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4294967295"/>
          </p:nvPr>
        </p:nvSpPr>
        <p:spPr>
          <a:xfrm>
            <a:off x="685800" y="1641475"/>
            <a:ext cx="7772400" cy="4454525"/>
          </a:xfrm>
        </p:spPr>
        <p:txBody>
          <a:bodyPr/>
          <a:lstStyle/>
          <a:p>
            <a:pPr eaLnBrk="1" hangingPunct="1"/>
            <a:r>
              <a:rPr lang="en-US" smtClean="0"/>
              <a:t>Drive to adoption of EHR is strengthened by:</a:t>
            </a:r>
          </a:p>
          <a:p>
            <a:pPr lvl="1" eaLnBrk="1" hangingPunct="1"/>
            <a:r>
              <a:rPr lang="en-US" smtClean="0"/>
              <a:t>Patient safety concerns</a:t>
            </a:r>
          </a:p>
          <a:p>
            <a:pPr lvl="1" eaLnBrk="1" hangingPunct="1"/>
            <a:r>
              <a:rPr lang="en-US" smtClean="0"/>
              <a:t>National focus on health information technology</a:t>
            </a:r>
          </a:p>
          <a:p>
            <a:pPr lvl="1" eaLnBrk="1" hangingPunct="1"/>
            <a:r>
              <a:rPr lang="en-US" smtClean="0"/>
              <a:t>Health services quality</a:t>
            </a:r>
          </a:p>
          <a:p>
            <a:pPr lvl="1" eaLnBrk="1" hangingPunct="1"/>
            <a:r>
              <a:rPr lang="en-US" smtClean="0"/>
              <a:t>Paper record shortcomings</a:t>
            </a:r>
          </a:p>
          <a:p>
            <a:pPr lvl="1" eaLnBrk="1" hangingPunct="1"/>
            <a:r>
              <a:rPr lang="en-US" smtClean="0"/>
              <a:t>Cost-containment demands</a:t>
            </a:r>
          </a:p>
        </p:txBody>
      </p:sp>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nchorCtr="1"/>
          <a:lstStyle/>
          <a:p>
            <a:pPr algn="ctr">
              <a:defRPr/>
            </a:pPr>
            <a:r>
              <a:rPr lang="en-US" b="1" dirty="0">
                <a:solidFill>
                  <a:schemeClr val="tx2"/>
                </a:solidFill>
                <a:latin typeface="+mj-lt"/>
              </a:rPr>
              <a:t>Electronic Health Records: </a:t>
            </a:r>
            <a:br>
              <a:rPr lang="en-US" b="1" dirty="0">
                <a:solidFill>
                  <a:schemeClr val="tx2"/>
                </a:solidFill>
                <a:latin typeface="+mj-lt"/>
              </a:rPr>
            </a:br>
            <a:r>
              <a:rPr lang="en-US" b="1" dirty="0">
                <a:solidFill>
                  <a:schemeClr val="tx2"/>
                </a:solidFill>
                <a:latin typeface="+mj-lt"/>
              </a:rPr>
              <a:t>The Case for Quality and Change </a:t>
            </a:r>
            <a:br>
              <a:rPr lang="en-US" b="1" dirty="0">
                <a:solidFill>
                  <a:schemeClr val="tx2"/>
                </a:solidFill>
                <a:latin typeface="+mj-lt"/>
              </a:rPr>
            </a:br>
            <a:r>
              <a:rPr lang="en-US" b="1" dirty="0">
                <a:solidFill>
                  <a:schemeClr val="tx2"/>
                </a:solidFill>
                <a:latin typeface="+mj-lt"/>
              </a:rPr>
              <a:t>Industry Forces that Advance Electronic Health Record Adoption</a:t>
            </a:r>
            <a:endParaRPr lang="en-US" b="1" dirty="0">
              <a:latin typeface="+mj-lt"/>
            </a:endParaRPr>
          </a:p>
        </p:txBody>
      </p:sp>
    </p:spTree>
    <p:extLst>
      <p:ext uri="{BB962C8B-B14F-4D97-AF65-F5344CB8AC3E}">
        <p14:creationId xmlns:p14="http://schemas.microsoft.com/office/powerpoint/2010/main" val="3909759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4294967295"/>
          </p:nvPr>
        </p:nvSpPr>
        <p:spPr/>
        <p:txBody>
          <a:bodyPr/>
          <a:lstStyle/>
          <a:p>
            <a:pPr eaLnBrk="1" hangingPunct="1">
              <a:lnSpc>
                <a:spcPct val="80000"/>
              </a:lnSpc>
            </a:pPr>
            <a:r>
              <a:rPr lang="en-US" sz="2600" smtClean="0"/>
              <a:t>Institute of Medicine (IOM) issued series of reports on the nation’s health care on the basis of a concerted, continuing effort to assess and improve the quality of care.</a:t>
            </a:r>
          </a:p>
          <a:p>
            <a:pPr eaLnBrk="1" hangingPunct="1">
              <a:lnSpc>
                <a:spcPct val="80000"/>
              </a:lnSpc>
            </a:pPr>
            <a:r>
              <a:rPr lang="en-US" sz="2600" smtClean="0"/>
              <a:t>Following reports that call for better systems and data, push for EHR increased.</a:t>
            </a:r>
          </a:p>
          <a:p>
            <a:pPr eaLnBrk="1" hangingPunct="1">
              <a:lnSpc>
                <a:spcPct val="80000"/>
              </a:lnSpc>
            </a:pPr>
            <a:r>
              <a:rPr lang="en-US" sz="2600" smtClean="0"/>
              <a:t>The Veteran’s administration (VA) has made substantial progress in use of hospital EHR systems and has shown that care can be improved and made more efficient through their use.</a:t>
            </a:r>
          </a:p>
          <a:p>
            <a:pPr eaLnBrk="1" hangingPunct="1">
              <a:lnSpc>
                <a:spcPct val="80000"/>
              </a:lnSpc>
            </a:pPr>
            <a:r>
              <a:rPr lang="en-US" sz="2600" smtClean="0"/>
              <a:t>Kaiser system demonstrated patient safety improvements through use of EHR and new care team measures – reduced cardiac death by 73%. </a:t>
            </a:r>
          </a:p>
        </p:txBody>
      </p:sp>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nchorCtr="1"/>
          <a:lstStyle/>
          <a:p>
            <a:pPr algn="ctr">
              <a:defRPr/>
            </a:pPr>
            <a:r>
              <a:rPr lang="en-US" sz="3100" b="1" dirty="0">
                <a:solidFill>
                  <a:schemeClr val="tx2"/>
                </a:solidFill>
                <a:latin typeface="+mj-lt"/>
              </a:rPr>
              <a:t>Electronic Health Records: </a:t>
            </a:r>
            <a:br>
              <a:rPr lang="en-US" sz="3100" b="1" dirty="0">
                <a:solidFill>
                  <a:schemeClr val="tx2"/>
                </a:solidFill>
                <a:latin typeface="+mj-lt"/>
              </a:rPr>
            </a:br>
            <a:r>
              <a:rPr lang="en-US" sz="3100" b="1" dirty="0">
                <a:solidFill>
                  <a:schemeClr val="tx2"/>
                </a:solidFill>
                <a:latin typeface="+mj-lt"/>
              </a:rPr>
              <a:t>The Case for Quality and Change </a:t>
            </a:r>
            <a:br>
              <a:rPr lang="en-US" sz="3100" b="1" dirty="0">
                <a:solidFill>
                  <a:schemeClr val="tx2"/>
                </a:solidFill>
                <a:latin typeface="+mj-lt"/>
              </a:rPr>
            </a:br>
            <a:r>
              <a:rPr lang="en-US" sz="3100" b="1" dirty="0">
                <a:solidFill>
                  <a:schemeClr val="tx2"/>
                </a:solidFill>
                <a:latin typeface="+mj-lt"/>
              </a:rPr>
              <a:t>Patient Safety Concerns</a:t>
            </a:r>
            <a:endParaRPr lang="en-US" sz="3100" b="1" dirty="0">
              <a:latin typeface="+mj-lt"/>
            </a:endParaRPr>
          </a:p>
        </p:txBody>
      </p:sp>
    </p:spTree>
    <p:extLst>
      <p:ext uri="{BB962C8B-B14F-4D97-AF65-F5344CB8AC3E}">
        <p14:creationId xmlns:p14="http://schemas.microsoft.com/office/powerpoint/2010/main" val="3711884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4294967295"/>
          </p:nvPr>
        </p:nvSpPr>
        <p:spPr>
          <a:xfrm>
            <a:off x="685800" y="1565275"/>
            <a:ext cx="7772400" cy="4454525"/>
          </a:xfrm>
        </p:spPr>
        <p:txBody>
          <a:bodyPr/>
          <a:lstStyle/>
          <a:p>
            <a:pPr eaLnBrk="1" hangingPunct="1"/>
            <a:r>
              <a:rPr lang="en-US" smtClean="0"/>
              <a:t>Key elements for advancing IT in health care:</a:t>
            </a:r>
          </a:p>
          <a:p>
            <a:pPr lvl="1" eaLnBrk="1" hangingPunct="1"/>
            <a:r>
              <a:rPr lang="en-US" smtClean="0"/>
              <a:t>Creating and diffusing EHRs </a:t>
            </a:r>
          </a:p>
          <a:p>
            <a:pPr lvl="1" eaLnBrk="1" hangingPunct="1"/>
            <a:r>
              <a:rPr lang="en-US" smtClean="0"/>
              <a:t>Interconnecting clinicians and care sites for sharing patient information</a:t>
            </a:r>
          </a:p>
          <a:p>
            <a:pPr lvl="1" eaLnBrk="1" hangingPunct="1"/>
            <a:r>
              <a:rPr lang="en-US" smtClean="0"/>
              <a:t>Using technology tools to support and remind clinicians about care and safety matters</a:t>
            </a:r>
          </a:p>
          <a:p>
            <a:pPr lvl="1" eaLnBrk="1" hangingPunct="1"/>
            <a:r>
              <a:rPr lang="en-US" smtClean="0"/>
              <a:t>Charging the American consumers with adopting PHRs are key elements for advancing IT in health care</a:t>
            </a:r>
          </a:p>
          <a:p>
            <a:pPr lvl="1" eaLnBrk="1" hangingPunct="1"/>
            <a:endParaRPr lang="en-US" smtClean="0"/>
          </a:p>
        </p:txBody>
      </p:sp>
      <p:sp>
        <p:nvSpPr>
          <p:cNvPr id="4099" name="Rectangle 1026"/>
          <p:cNvSpPr>
            <a:spLocks noChangeArrowheads="1"/>
          </p:cNvSpPr>
          <p:nvPr/>
        </p:nvSpPr>
        <p:spPr bwMode="auto">
          <a:xfrm>
            <a:off x="0" y="76200"/>
            <a:ext cx="9144000" cy="1371600"/>
          </a:xfrm>
          <a:prstGeom prst="rect">
            <a:avLst/>
          </a:prstGeom>
          <a:noFill/>
          <a:ln w="9525">
            <a:noFill/>
            <a:miter lim="800000"/>
            <a:headEnd/>
            <a:tailEnd/>
          </a:ln>
        </p:spPr>
        <p:txBody>
          <a:bodyPr anchor="ctr" anchorCtr="1"/>
          <a:lstStyle/>
          <a:p>
            <a:pPr algn="ctr">
              <a:defRPr/>
            </a:pPr>
            <a:r>
              <a:rPr lang="en-US" b="1" dirty="0">
                <a:solidFill>
                  <a:schemeClr val="tx2"/>
                </a:solidFill>
                <a:latin typeface="+mj-lt"/>
              </a:rPr>
              <a:t>Electronic Health Records: </a:t>
            </a:r>
            <a:br>
              <a:rPr lang="en-US" b="1" dirty="0">
                <a:solidFill>
                  <a:schemeClr val="tx2"/>
                </a:solidFill>
                <a:latin typeface="+mj-lt"/>
              </a:rPr>
            </a:br>
            <a:r>
              <a:rPr lang="en-US" b="1" dirty="0">
                <a:solidFill>
                  <a:schemeClr val="tx2"/>
                </a:solidFill>
                <a:latin typeface="+mj-lt"/>
              </a:rPr>
              <a:t>The Case for Quality and Change </a:t>
            </a:r>
            <a:br>
              <a:rPr lang="en-US" b="1" dirty="0">
                <a:solidFill>
                  <a:schemeClr val="tx2"/>
                </a:solidFill>
                <a:latin typeface="+mj-lt"/>
              </a:rPr>
            </a:br>
            <a:r>
              <a:rPr lang="en-US" b="1" dirty="0">
                <a:solidFill>
                  <a:schemeClr val="tx2"/>
                </a:solidFill>
                <a:latin typeface="+mj-lt"/>
              </a:rPr>
              <a:t>National Focus on Improving Health Information and Technology</a:t>
            </a:r>
            <a:endParaRPr lang="en-US" b="1" dirty="0">
              <a:latin typeface="+mj-lt"/>
            </a:endParaRPr>
          </a:p>
        </p:txBody>
      </p:sp>
    </p:spTree>
    <p:extLst>
      <p:ext uri="{BB962C8B-B14F-4D97-AF65-F5344CB8AC3E}">
        <p14:creationId xmlns:p14="http://schemas.microsoft.com/office/powerpoint/2010/main" val="26193526"/>
      </p:ext>
    </p:extLst>
  </p:cSld>
  <p:clrMapOvr>
    <a:masterClrMapping/>
  </p:clrMapOvr>
</p:sld>
</file>

<file path=ppt/theme/theme1.xml><?xml version="1.0" encoding="utf-8"?>
<a:theme xmlns:a="http://schemas.openxmlformats.org/drawingml/2006/main" name="Blank Presentation">
  <a:themeElements>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3828</TotalTime>
  <Words>3050</Words>
  <Application>Microsoft Office PowerPoint</Application>
  <PresentationFormat>On-screen Show (4:3)</PresentationFormat>
  <Paragraphs>397</Paragraphs>
  <Slides>64</Slides>
  <Notes>13</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Blank Presentation</vt:lpstr>
      <vt:lpstr>Electronic Health Records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Mining</dc:title>
  <dc:creator>Isabelle Bichindaritz</dc:creator>
  <cp:lastModifiedBy>Isa</cp:lastModifiedBy>
  <cp:revision>238</cp:revision>
  <cp:lastPrinted>2000-10-02T16:10:22Z</cp:lastPrinted>
  <dcterms:created xsi:type="dcterms:W3CDTF">2000-09-29T00:33:17Z</dcterms:created>
  <dcterms:modified xsi:type="dcterms:W3CDTF">2012-10-05T17:46:17Z</dcterms:modified>
</cp:coreProperties>
</file>