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463" r:id="rId2"/>
    <p:sldId id="260" r:id="rId3"/>
    <p:sldId id="465" r:id="rId4"/>
    <p:sldId id="467" r:id="rId5"/>
    <p:sldId id="470" r:id="rId6"/>
    <p:sldId id="471" r:id="rId7"/>
    <p:sldId id="472" r:id="rId8"/>
    <p:sldId id="474" r:id="rId9"/>
    <p:sldId id="478" r:id="rId10"/>
    <p:sldId id="479" r:id="rId11"/>
    <p:sldId id="480" r:id="rId12"/>
    <p:sldId id="638" r:id="rId13"/>
    <p:sldId id="639" r:id="rId14"/>
    <p:sldId id="481" r:id="rId15"/>
    <p:sldId id="482" r:id="rId16"/>
    <p:sldId id="483" r:id="rId17"/>
    <p:sldId id="484" r:id="rId18"/>
    <p:sldId id="487" r:id="rId19"/>
    <p:sldId id="488" r:id="rId20"/>
    <p:sldId id="490" r:id="rId21"/>
    <p:sldId id="493" r:id="rId22"/>
    <p:sldId id="499" r:id="rId23"/>
    <p:sldId id="534" r:id="rId24"/>
    <p:sldId id="536" r:id="rId25"/>
    <p:sldId id="537" r:id="rId26"/>
    <p:sldId id="540" r:id="rId27"/>
    <p:sldId id="640" r:id="rId28"/>
    <p:sldId id="541" r:id="rId29"/>
    <p:sldId id="543" r:id="rId30"/>
    <p:sldId id="544" r:id="rId31"/>
    <p:sldId id="546" r:id="rId32"/>
    <p:sldId id="547" r:id="rId33"/>
    <p:sldId id="552" r:id="rId34"/>
    <p:sldId id="553" r:id="rId35"/>
    <p:sldId id="644" r:id="rId36"/>
    <p:sldId id="556" r:id="rId37"/>
    <p:sldId id="557" r:id="rId38"/>
    <p:sldId id="558" r:id="rId39"/>
    <p:sldId id="641" r:id="rId40"/>
    <p:sldId id="564" r:id="rId41"/>
    <p:sldId id="566" r:id="rId42"/>
    <p:sldId id="570" r:id="rId43"/>
    <p:sldId id="573" r:id="rId44"/>
    <p:sldId id="578" r:id="rId45"/>
    <p:sldId id="579" r:id="rId46"/>
    <p:sldId id="587" r:id="rId47"/>
    <p:sldId id="588" r:id="rId48"/>
    <p:sldId id="589" r:id="rId49"/>
    <p:sldId id="601" r:id="rId50"/>
    <p:sldId id="602" r:id="rId51"/>
    <p:sldId id="605" r:id="rId52"/>
    <p:sldId id="610" r:id="rId53"/>
    <p:sldId id="643" r:id="rId54"/>
    <p:sldId id="618" r:id="rId55"/>
    <p:sldId id="619" r:id="rId56"/>
    <p:sldId id="620" r:id="rId57"/>
    <p:sldId id="626" r:id="rId58"/>
    <p:sldId id="627" r:id="rId59"/>
    <p:sldId id="628" r:id="rId60"/>
    <p:sldId id="637" r:id="rId61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824" autoAdjust="0"/>
    <p:restoredTop sz="90859" autoAdjust="0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fld id="{3854810C-39D8-4B6E-A2EB-A60E6B2D2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88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fld id="{831F7F28-7B05-45D0-B920-4D4C2BF0A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01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An example of a terminology is CPT, the Common Procedural Terminology.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44F4A3-35FC-425D-86BF-7504E3932C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NDC is now expanded beyond the Medicare system.</a:t>
            </a: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FC93C-C78B-482A-A022-63E7ED87F9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Diagnostic and Statistical Manual of Mental Disorders also known as DSM-IV. Next revision will be retitled as DSM-5.</a:t>
            </a:r>
          </a:p>
        </p:txBody>
      </p:sp>
      <p:sp>
        <p:nvSpPr>
          <p:cNvPr id="185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BDCDA-D7E0-4214-A347-DB8A53611B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9F9D-A29A-4E30-8CF3-9050E22E2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3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9D95-6BFF-4E3B-8BA0-BCB6AD39E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1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A104-01FE-4A09-8FD3-0AE3EFF5D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4732-172D-4F8D-8AF2-F18342627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1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60E1D-00DB-4F12-86BF-B3E9C7183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A415-C8EF-47C0-8527-D7F640B0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7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DC2E2-DAC0-49FE-91D6-3FBB1D6C4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5E418-2FAE-47C2-88A1-46D4C031E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5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C7272-72CB-483A-AAF1-2A2E0CA63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11E0A-E02E-4BA8-BAB4-14B28B206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B0B6-544D-4AD2-8A2F-A62C991C7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HCI571   Isabelle Bichindaritz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369ACD-FA73-4D97-943B-E6045E458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10/10/2012</a:t>
            </a:r>
            <a:endParaRPr lang="en-AU" sz="14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sz="1400" dirty="0" smtClean="0"/>
              <a:t>HCI571   Isabelle Bichindaritz  </a:t>
            </a:r>
            <a:endParaRPr lang="en-AU" sz="1400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CADF36-8E9D-41BE-AF10-7C7469C55CA5}" type="slidenum">
              <a:rPr lang="en-AU" sz="1400" smtClean="0"/>
              <a:pPr/>
              <a:t>1</a:t>
            </a:fld>
            <a:endParaRPr lang="en-AU" sz="1400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3868738"/>
          </a:xfrm>
        </p:spPr>
        <p:txBody>
          <a:bodyPr/>
          <a:lstStyle/>
          <a:p>
            <a:r>
              <a:rPr lang="en-AU" sz="5400" b="1" dirty="0" smtClean="0"/>
              <a:t>Clinical Terminologies</a:t>
            </a:r>
            <a:endParaRPr lang="en-AU" sz="3200" b="1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482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pPr eaLnBrk="1" hangingPunct="1"/>
            <a:r>
              <a:rPr lang="en-US" smtClean="0"/>
              <a:t>Semantic operability, or shared terminology</a:t>
            </a:r>
          </a:p>
          <a:p>
            <a:pPr lvl="1" eaLnBrk="1" hangingPunct="1"/>
            <a:r>
              <a:rPr lang="en-US" smtClean="0"/>
              <a:t>as important as system interoperability</a:t>
            </a:r>
          </a:p>
          <a:p>
            <a:pPr lvl="1" eaLnBrk="1" hangingPunct="1"/>
            <a:r>
              <a:rPr lang="en-US" smtClean="0"/>
              <a:t>must occur to achieve the maximum benefit to use the exchanged information</a:t>
            </a:r>
          </a:p>
          <a:p>
            <a:pPr eaLnBrk="1" hangingPunct="1"/>
            <a:r>
              <a:rPr lang="en-US" smtClean="0"/>
              <a:t>Clinical data must be recorded at the appropriate level of detail.</a:t>
            </a:r>
          </a:p>
          <a:p>
            <a:pPr eaLnBrk="1" hangingPunct="1"/>
            <a:r>
              <a:rPr lang="en-US" smtClean="0"/>
              <a:t>Level of detail must be consistent over time and across boundaries.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Interoperability and Shared Terminologies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3727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33600"/>
            <a:ext cx="7772400" cy="4149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Unstructured text: data that is entered directly online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Structured data: allows users to draw from standard phrases or pick lists and pull down menus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Help guide the entry and ensure that complete information is included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Use predefined text scripts, lists and terminology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Template: constructed like an electronic form; guides the user to enter specific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Combination of drop-down lists and areas for entering free 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Visible to the person documenting the note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Putting Terminologies in a Framework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Structured versus Unstructured Text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00239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203325"/>
            <a:ext cx="6711950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407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06-02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911225"/>
            <a:ext cx="6808788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57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772400" cy="4454525"/>
          </a:xfrm>
        </p:spPr>
        <p:txBody>
          <a:bodyPr/>
          <a:lstStyle/>
          <a:p>
            <a:pPr eaLnBrk="1" hangingPunct="1"/>
            <a:r>
              <a:rPr lang="en-US" smtClean="0"/>
              <a:t>To produce predictable data, EHR systems require standardized terminologies to:</a:t>
            </a:r>
          </a:p>
          <a:p>
            <a:pPr lvl="1" eaLnBrk="1" hangingPunct="1"/>
            <a:r>
              <a:rPr lang="en-US" smtClean="0"/>
              <a:t>Represent concepts</a:t>
            </a:r>
          </a:p>
          <a:p>
            <a:pPr lvl="1" eaLnBrk="1" hangingPunct="1"/>
            <a:r>
              <a:rPr lang="en-US" smtClean="0"/>
              <a:t>Communicate them effectively in the manner intended</a:t>
            </a:r>
          </a:p>
          <a:p>
            <a:pPr eaLnBrk="1" hangingPunct="1"/>
            <a:r>
              <a:rPr lang="en-US" smtClean="0"/>
              <a:t>Needed to represent concepts and to communicate them accurately</a:t>
            </a:r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Putting Terminologies in a Framework Standardized Terminology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00905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93875"/>
            <a:ext cx="7772400" cy="4454525"/>
          </a:xfrm>
        </p:spPr>
        <p:txBody>
          <a:bodyPr/>
          <a:lstStyle/>
          <a:p>
            <a:pPr eaLnBrk="1" hangingPunct="1"/>
            <a:r>
              <a:rPr lang="en-US" dirty="0" smtClean="0"/>
              <a:t>Specifically need to have standard terms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concepts – a </a:t>
            </a:r>
            <a:r>
              <a:rPr lang="en-US" u="sng" dirty="0" err="1" smtClean="0"/>
              <a:t>controlelled</a:t>
            </a:r>
            <a:r>
              <a:rPr lang="en-US" u="sng" dirty="0" smtClean="0"/>
              <a:t> vocabulary </a:t>
            </a:r>
            <a:r>
              <a:rPr lang="en-US" dirty="0" smtClean="0"/>
              <a:t>-  </a:t>
            </a:r>
            <a:r>
              <a:rPr lang="en-US" dirty="0" smtClean="0"/>
              <a:t>to create documentation for:</a:t>
            </a:r>
          </a:p>
          <a:p>
            <a:pPr lvl="1" eaLnBrk="1" hangingPunct="1"/>
            <a:r>
              <a:rPr lang="en-US" sz="2400" dirty="0" smtClean="0"/>
              <a:t>Symptoms</a:t>
            </a:r>
          </a:p>
          <a:p>
            <a:pPr lvl="1" eaLnBrk="1" hangingPunct="1"/>
            <a:r>
              <a:rPr lang="en-US" sz="2400" dirty="0" smtClean="0"/>
              <a:t>Diagnoses</a:t>
            </a:r>
          </a:p>
          <a:p>
            <a:pPr lvl="1" eaLnBrk="1" hangingPunct="1"/>
            <a:r>
              <a:rPr lang="en-US" sz="2400" dirty="0" smtClean="0"/>
              <a:t>Procedures</a:t>
            </a:r>
          </a:p>
          <a:p>
            <a:pPr lvl="1" eaLnBrk="1" hangingPunct="1"/>
            <a:r>
              <a:rPr lang="en-US" sz="2400" dirty="0" smtClean="0"/>
              <a:t>Test findings</a:t>
            </a:r>
          </a:p>
          <a:p>
            <a:pPr lvl="1" eaLnBrk="1" hangingPunct="1"/>
            <a:r>
              <a:rPr lang="en-US" sz="2400" dirty="0" smtClean="0"/>
              <a:t>Health status</a:t>
            </a:r>
          </a:p>
          <a:p>
            <a:pPr lvl="1" eaLnBrk="1" hangingPunct="1"/>
            <a:r>
              <a:rPr lang="en-US" sz="2400" dirty="0" smtClean="0"/>
              <a:t>Problem lists</a:t>
            </a:r>
          </a:p>
          <a:p>
            <a:pPr lvl="1" eaLnBrk="1" hangingPunct="1"/>
            <a:r>
              <a:rPr lang="en-US" sz="2400" dirty="0" smtClean="0"/>
              <a:t>Plans 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Putting Terminologies in a Framework Standardized Terminology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38649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93875"/>
            <a:ext cx="7772400" cy="4454525"/>
          </a:xfrm>
        </p:spPr>
        <p:txBody>
          <a:bodyPr/>
          <a:lstStyle/>
          <a:p>
            <a:pPr eaLnBrk="1" hangingPunct="1"/>
            <a:r>
              <a:rPr lang="en-US" smtClean="0"/>
              <a:t>Terminologies must be interoperable with subsystems (example, the laboratory or pharmacy).</a:t>
            </a:r>
          </a:p>
          <a:p>
            <a:pPr eaLnBrk="1" hangingPunct="1"/>
            <a:r>
              <a:rPr lang="en-US" smtClean="0"/>
              <a:t>Standardized terminology and structured clinical data are a prerequisite for </a:t>
            </a:r>
          </a:p>
          <a:p>
            <a:pPr lvl="1" eaLnBrk="1" hangingPunct="1"/>
            <a:r>
              <a:rPr lang="en-US" smtClean="0"/>
              <a:t>Interoperability</a:t>
            </a:r>
          </a:p>
          <a:p>
            <a:pPr lvl="1" eaLnBrk="1" hangingPunct="1"/>
            <a:r>
              <a:rPr lang="en-US" smtClean="0"/>
              <a:t>Sharing</a:t>
            </a:r>
          </a:p>
          <a:p>
            <a:pPr lvl="1" eaLnBrk="1" hangingPunct="1"/>
            <a:r>
              <a:rPr lang="en-US" smtClean="0"/>
              <a:t>Exchanging healthcare information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Putting Terminologies in a Framework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Standardized Terminology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5115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70075"/>
            <a:ext cx="7772400" cy="4454525"/>
          </a:xfrm>
        </p:spPr>
        <p:txBody>
          <a:bodyPr/>
          <a:lstStyle/>
          <a:p>
            <a:pPr eaLnBrk="1" hangingPunct="1"/>
            <a:r>
              <a:rPr lang="en-US" smtClean="0"/>
              <a:t>HIM professionals must understand the uses and limitations of different health care terminologies.</a:t>
            </a:r>
          </a:p>
          <a:p>
            <a:pPr eaLnBrk="1" hangingPunct="1"/>
            <a:r>
              <a:rPr lang="en-US" smtClean="0"/>
              <a:t>They must be able to assist in the selection </a:t>
            </a:r>
            <a:br>
              <a:rPr lang="en-US" smtClean="0"/>
            </a:br>
            <a:r>
              <a:rPr lang="en-US" smtClean="0"/>
              <a:t>of appropriate terminologies for EHR use.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eHealth</a:t>
            </a:r>
            <a:r>
              <a:rPr lang="en-US" sz="2900" dirty="0">
                <a:solidFill>
                  <a:schemeClr val="tx2"/>
                </a:solidFill>
                <a:latin typeface="Arial" charset="0"/>
              </a:rPr>
              <a:t> Standardized Terminology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Basic Understanding of Terms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836298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/>
          </p:cNvSpPr>
          <p:nvPr/>
        </p:nvSpPr>
        <p:spPr bwMode="auto">
          <a:xfrm>
            <a:off x="533400" y="1828800"/>
            <a:ext cx="777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2" pitchFamily="18" charset="2"/>
              <a:buChar char=""/>
            </a:pPr>
            <a:r>
              <a:rPr lang="en-US" sz="2800" dirty="0">
                <a:latin typeface="Arial" charset="0"/>
              </a:rPr>
              <a:t>Most standard controlled medical vocabularies for coding patient information: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ICD-9-CM  ICD-10</a:t>
            </a:r>
            <a:endParaRPr lang="en-US" dirty="0"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SNOMED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LOINC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UMLS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READ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eHealth</a:t>
            </a:r>
            <a:r>
              <a:rPr lang="en-US" sz="2900" dirty="0">
                <a:solidFill>
                  <a:schemeClr val="tx2"/>
                </a:solidFill>
                <a:latin typeface="Arial" charset="0"/>
              </a:rPr>
              <a:t> Standardized Terminology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Vocabulary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718994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93875"/>
            <a:ext cx="7772400" cy="4454525"/>
          </a:xfrm>
        </p:spPr>
        <p:txBody>
          <a:bodyPr/>
          <a:lstStyle/>
          <a:p>
            <a:pPr eaLnBrk="1" hangingPunct="1"/>
            <a:r>
              <a:rPr lang="en-US" u="sng" dirty="0" smtClean="0"/>
              <a:t>Terminology</a:t>
            </a:r>
            <a:r>
              <a:rPr lang="en-US" dirty="0" smtClean="0"/>
              <a:t>: set </a:t>
            </a:r>
            <a:r>
              <a:rPr lang="en-US" dirty="0" smtClean="0"/>
              <a:t>of terms representing the system of concepts of a particular subject or field</a:t>
            </a:r>
          </a:p>
          <a:p>
            <a:pPr eaLnBrk="1" hangingPunct="1"/>
            <a:r>
              <a:rPr lang="en-US" dirty="0" smtClean="0"/>
              <a:t>In health care – a set of terms that describe health concepts</a:t>
            </a:r>
          </a:p>
          <a:p>
            <a:pPr eaLnBrk="1" hangingPunct="1"/>
            <a:r>
              <a:rPr lang="en-US" dirty="0" smtClean="0"/>
              <a:t>Contrast to vocabulary – terminology includes a prescribed set of terms authorized for </a:t>
            </a:r>
            <a:r>
              <a:rPr lang="en-US" dirty="0" smtClean="0"/>
              <a:t>a </a:t>
            </a:r>
            <a:r>
              <a:rPr lang="en-US" dirty="0" smtClean="0"/>
              <a:t>specific use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eHealth</a:t>
            </a:r>
            <a:r>
              <a:rPr lang="en-US" sz="2900" dirty="0">
                <a:solidFill>
                  <a:schemeClr val="tx2"/>
                </a:solidFill>
                <a:latin typeface="Arial" charset="0"/>
              </a:rPr>
              <a:t> Standardized Terminology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Terminology</a:t>
            </a:r>
            <a:endParaRPr lang="en-US" sz="29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6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419100" y="1295400"/>
            <a:ext cx="8305800" cy="5181600"/>
          </a:xfrm>
        </p:spPr>
        <p:txBody>
          <a:bodyPr/>
          <a:lstStyle/>
          <a:p>
            <a:pPr eaLnBrk="1" hangingPunct="1"/>
            <a:r>
              <a:rPr lang="en-US" sz="2800" dirty="0"/>
              <a:t>Contrast unstructured and structured data entry in the electronic health record. Give examples of each.</a:t>
            </a:r>
          </a:p>
          <a:p>
            <a:pPr eaLnBrk="1" hangingPunct="1"/>
            <a:r>
              <a:rPr lang="en-US" sz="2800" dirty="0"/>
              <a:t>List the characteristics of a standardized terminology.</a:t>
            </a:r>
          </a:p>
          <a:p>
            <a:pPr eaLnBrk="1" hangingPunct="1"/>
            <a:r>
              <a:rPr lang="en-US" sz="2800" dirty="0"/>
              <a:t>Contrast a vocabulary and a terminology.</a:t>
            </a:r>
          </a:p>
          <a:p>
            <a:pPr eaLnBrk="1" hangingPunct="1"/>
            <a:r>
              <a:rPr lang="en-US" sz="2800" dirty="0"/>
              <a:t>Describe a controlled vocabulary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/>
              <a:t>Explain what is meant by “granularity and specificity” as it relates to classification systems.</a:t>
            </a:r>
          </a:p>
          <a:p>
            <a:pPr eaLnBrk="1" hangingPunct="1"/>
            <a:r>
              <a:rPr lang="en-US" sz="2800" dirty="0"/>
              <a:t>Describe why classifications are used to support statistical analysis and reporting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AU" sz="4000" b="1" dirty="0" smtClean="0">
                <a:solidFill>
                  <a:schemeClr val="tx2"/>
                </a:solidFill>
              </a:rPr>
              <a:t>Learning Objectives</a:t>
            </a:r>
            <a:endParaRPr lang="en-A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10/10/2012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HCI571   Isabelle Bichindaritz 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C7272-72CB-483A-AAF1-2A2E0CA63D60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89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/>
          </p:cNvSpPr>
          <p:nvPr/>
        </p:nvSpPr>
        <p:spPr bwMode="auto">
          <a:xfrm>
            <a:off x="395287" y="2362200"/>
            <a:ext cx="807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2" pitchFamily="18" charset="2"/>
              <a:buChar char=""/>
            </a:pPr>
            <a:r>
              <a:rPr lang="en-US" sz="2800" dirty="0">
                <a:latin typeface="Arial" charset="0"/>
              </a:rPr>
              <a:t>Record with sufficient detail to support:</a:t>
            </a:r>
          </a:p>
          <a:p>
            <a:pPr marL="860425" lvl="2" indent="-2889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Clinical care</a:t>
            </a:r>
          </a:p>
          <a:p>
            <a:pPr marL="860425" lvl="2" indent="-2889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Decision support</a:t>
            </a:r>
          </a:p>
          <a:p>
            <a:pPr marL="860425" lvl="2" indent="-2889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Outcomes research</a:t>
            </a:r>
          </a:p>
          <a:p>
            <a:pPr marL="860425" lvl="2" indent="-2889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dirty="0">
                <a:latin typeface="Arial" charset="0"/>
              </a:rPr>
              <a:t>Quality improvement</a:t>
            </a:r>
          </a:p>
          <a:p>
            <a:pPr marL="860425" lvl="2" indent="-2889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 marL="860425" lvl="2" indent="-2889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endParaRPr lang="en-US" sz="2000" dirty="0">
              <a:latin typeface="Arial" charset="0"/>
            </a:endParaRP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eHealth</a:t>
            </a:r>
            <a:r>
              <a:rPr lang="en-US" sz="2900" dirty="0">
                <a:solidFill>
                  <a:schemeClr val="tx2"/>
                </a:solidFill>
                <a:latin typeface="Arial" charset="0"/>
              </a:rPr>
              <a:t> Standardized Terminology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Terminology</a:t>
            </a:r>
            <a:endParaRPr lang="en-US" sz="29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445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228600" y="1828800"/>
            <a:ext cx="8610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Terminologies include:</a:t>
            </a:r>
          </a:p>
          <a:p>
            <a:pPr lvl="1" eaLnBrk="1" hangingPunct="1"/>
            <a:r>
              <a:rPr lang="en-US" dirty="0" smtClean="0"/>
              <a:t>Classifications - </a:t>
            </a:r>
            <a:r>
              <a:rPr lang="en-US" dirty="0"/>
              <a:t>A scheme for grouping similar things in a logical way on the basis of common </a:t>
            </a:r>
            <a:r>
              <a:rPr lang="en-US" dirty="0" smtClean="0"/>
              <a:t>characteristics</a:t>
            </a:r>
            <a:endParaRPr lang="en-US" dirty="0" smtClean="0"/>
          </a:p>
          <a:p>
            <a:pPr lvl="1" eaLnBrk="1" hangingPunct="1"/>
            <a:r>
              <a:rPr lang="en-US" dirty="0" smtClean="0"/>
              <a:t>Code </a:t>
            </a:r>
            <a:r>
              <a:rPr lang="en-US" dirty="0" smtClean="0"/>
              <a:t>sets - </a:t>
            </a:r>
            <a:r>
              <a:rPr lang="en-US" dirty="0"/>
              <a:t>Unique identifier assigned to a specific term, description, or </a:t>
            </a:r>
            <a:r>
              <a:rPr lang="en-US" dirty="0" smtClean="0"/>
              <a:t>concept</a:t>
            </a:r>
            <a:endParaRPr lang="en-US" dirty="0" smtClean="0"/>
          </a:p>
          <a:p>
            <a:pPr lvl="1" eaLnBrk="1" hangingPunct="1"/>
            <a:r>
              <a:rPr lang="en-US" dirty="0" smtClean="0"/>
              <a:t>Vocabularies</a:t>
            </a:r>
          </a:p>
          <a:p>
            <a:pPr lvl="1" eaLnBrk="1" hangingPunct="1"/>
            <a:r>
              <a:rPr lang="en-US" dirty="0" smtClean="0"/>
              <a:t>Nomenclatures </a:t>
            </a:r>
            <a:r>
              <a:rPr lang="en-US" dirty="0" smtClean="0"/>
              <a:t>- </a:t>
            </a:r>
            <a:r>
              <a:rPr lang="en-US" dirty="0"/>
              <a:t>A naming convention or systematic listing </a:t>
            </a:r>
            <a:r>
              <a:rPr lang="en-US" dirty="0" smtClean="0"/>
              <a:t>of </a:t>
            </a:r>
            <a:r>
              <a:rPr lang="en-US" dirty="0"/>
              <a:t>names that have been assigned according to </a:t>
            </a:r>
            <a:r>
              <a:rPr lang="en-US" dirty="0" err="1"/>
              <a:t>preestablished</a:t>
            </a:r>
            <a:r>
              <a:rPr lang="en-US" dirty="0"/>
              <a:t> rules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eHealth</a:t>
            </a:r>
            <a:r>
              <a:rPr lang="en-US" sz="2900" dirty="0">
                <a:solidFill>
                  <a:schemeClr val="tx2"/>
                </a:solidFill>
                <a:latin typeface="Arial" charset="0"/>
              </a:rPr>
              <a:t> Standardized Terminology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Terminology</a:t>
            </a:r>
            <a:endParaRPr lang="en-US" sz="29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62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93875"/>
            <a:ext cx="7772400" cy="445452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Classifications and terminologies used with code sets to define and classify individual health terms</a:t>
            </a:r>
          </a:p>
          <a:p>
            <a:pPr lvl="1" eaLnBrk="1" hangingPunct="1"/>
            <a:r>
              <a:rPr lang="en-US" sz="2200" dirty="0" smtClean="0"/>
              <a:t>Classifications arrange related terms for easy retrieval.</a:t>
            </a:r>
          </a:p>
          <a:p>
            <a:pPr lvl="1" eaLnBrk="1" hangingPunct="1"/>
            <a:r>
              <a:rPr lang="en-US" sz="2200" dirty="0" smtClean="0"/>
              <a:t>Vocabularies are sets of specialized terms that facilitate precise communication by eliminating ambiguity.</a:t>
            </a:r>
          </a:p>
          <a:p>
            <a:pPr eaLnBrk="1" hangingPunct="1"/>
            <a:r>
              <a:rPr lang="en-US" sz="2600" dirty="0" smtClean="0"/>
              <a:t>In HIM: coding refers to selection of alphanumeric codes to represent diseases, procedures, and supplies used in the delivery </a:t>
            </a:r>
            <a:r>
              <a:rPr lang="en-US" sz="2600" dirty="0" smtClean="0"/>
              <a:t>of </a:t>
            </a:r>
            <a:r>
              <a:rPr lang="en-US" sz="2600" dirty="0" smtClean="0"/>
              <a:t>health care and the assessment of the quality of care.</a:t>
            </a:r>
          </a:p>
          <a:p>
            <a:pPr eaLnBrk="1" hangingPunct="1"/>
            <a:endParaRPr lang="en-US" sz="2600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9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 err="1">
                <a:solidFill>
                  <a:schemeClr val="tx2"/>
                </a:solidFill>
                <a:latin typeface="Arial" charset="0"/>
              </a:rPr>
              <a:t>eHealth</a:t>
            </a:r>
            <a:r>
              <a:rPr lang="en-US" sz="2900" dirty="0">
                <a:solidFill>
                  <a:schemeClr val="tx2"/>
                </a:solidFill>
                <a:latin typeface="Arial" charset="0"/>
              </a:rPr>
              <a:t> Standardized Terminology </a:t>
            </a:r>
            <a:br>
              <a:rPr lang="en-US" sz="2900" dirty="0">
                <a:solidFill>
                  <a:schemeClr val="tx2"/>
                </a:solidFill>
                <a:latin typeface="Arial" charset="0"/>
              </a:rPr>
            </a:br>
            <a:r>
              <a:rPr lang="en-US" sz="2900" dirty="0">
                <a:solidFill>
                  <a:schemeClr val="tx2"/>
                </a:solidFill>
                <a:latin typeface="Arial" charset="0"/>
              </a:rPr>
              <a:t>Codes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710846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371600"/>
            <a:ext cx="7772400" cy="4454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Data mapping is: the process of creating data element mappings between semantic and representational terms residing in two distinct models.</a:t>
            </a:r>
          </a:p>
          <a:p>
            <a:pPr eaLnBrk="1" hangingPunct="1"/>
            <a:r>
              <a:rPr lang="en-US" sz="2800" dirty="0" smtClean="0"/>
              <a:t>It is a first step in data integration.</a:t>
            </a:r>
          </a:p>
          <a:p>
            <a:pPr eaLnBrk="1" hangingPunct="1"/>
            <a:r>
              <a:rPr lang="en-US" sz="2800" dirty="0" smtClean="0"/>
              <a:t>It involves combining terms residing </a:t>
            </a:r>
            <a:br>
              <a:rPr lang="en-US" sz="2800" dirty="0" smtClean="0"/>
            </a:br>
            <a:r>
              <a:rPr lang="en-US" sz="2800" dirty="0" smtClean="0"/>
              <a:t>in different sources.</a:t>
            </a:r>
          </a:p>
          <a:p>
            <a:pPr eaLnBrk="1" hangingPunct="1"/>
            <a:r>
              <a:rPr lang="en-US" sz="2800" dirty="0" smtClean="0"/>
              <a:t>Provides users with a unified view of data.</a:t>
            </a:r>
          </a:p>
          <a:p>
            <a:pPr eaLnBrk="1" hangingPunct="1"/>
            <a:r>
              <a:rPr lang="en-US" sz="2800" dirty="0" smtClean="0"/>
              <a:t>Semantic mapping is: analogous to </a:t>
            </a:r>
            <a:br>
              <a:rPr lang="en-US" sz="2800" dirty="0" smtClean="0"/>
            </a:br>
            <a:r>
              <a:rPr lang="en-US" sz="2800" dirty="0" smtClean="0"/>
              <a:t>auto-connect feature that looks up a term </a:t>
            </a:r>
            <a:br>
              <a:rPr lang="en-US" sz="2800" dirty="0" smtClean="0"/>
            </a:br>
            <a:r>
              <a:rPr lang="en-US" sz="2800" dirty="0" smtClean="0"/>
              <a:t>and synonyms.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5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Comprehensive translation dictionary that can be used to convert ICD-9-CM-based applications or data to ICD-10-CM/PCS</a:t>
            </a:r>
          </a:p>
          <a:p>
            <a:pPr lvl="1" eaLnBrk="1" hangingPunct="1"/>
            <a:r>
              <a:rPr lang="en-US" smtClean="0"/>
              <a:t>Includes</a:t>
            </a:r>
          </a:p>
          <a:p>
            <a:pPr lvl="2" eaLnBrk="1" hangingPunct="1"/>
            <a:r>
              <a:rPr lang="en-US" smtClean="0"/>
              <a:t>Data for tracking quality</a:t>
            </a:r>
          </a:p>
          <a:p>
            <a:pPr lvl="2" eaLnBrk="1" hangingPunct="1"/>
            <a:r>
              <a:rPr lang="en-US" smtClean="0"/>
              <a:t>Data for recording morbidity/mortality</a:t>
            </a:r>
          </a:p>
          <a:p>
            <a:pPr lvl="2" eaLnBrk="1" hangingPunct="1"/>
            <a:r>
              <a:rPr lang="en-US" smtClean="0"/>
              <a:t>Data for calculating reimbursement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900" dirty="0">
                <a:solidFill>
                  <a:schemeClr val="tx2"/>
                </a:solidFill>
                <a:latin typeface="Arial" charset="0"/>
              </a:rPr>
            </a:br>
            <a:r>
              <a:rPr lang="en-US" sz="3900" dirty="0">
                <a:solidFill>
                  <a:schemeClr val="tx2"/>
                </a:solidFill>
                <a:latin typeface="Arial" charset="0"/>
              </a:rPr>
              <a:t>General Equivalency Mappings (GEMS)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821835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version created by the Centers for Medicare and Medicaid Services (CMS) and the Centers for Disease Control and Prevention (CDC).</a:t>
            </a:r>
          </a:p>
          <a:p>
            <a:pPr eaLnBrk="1" hangingPunct="1"/>
            <a:r>
              <a:rPr lang="en-US" smtClean="0"/>
              <a:t>Purpose is to ensure that consistency in national data is maintained.</a:t>
            </a:r>
          </a:p>
          <a:p>
            <a:pPr eaLnBrk="1" hangingPunct="1"/>
            <a:r>
              <a:rPr lang="en-US" smtClean="0"/>
              <a:t>Can be used to convert large applications while preserving the logic of the application.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900" dirty="0">
                <a:solidFill>
                  <a:schemeClr val="tx2"/>
                </a:solidFill>
                <a:latin typeface="Arial" charset="0"/>
              </a:rPr>
            </a:br>
            <a:r>
              <a:rPr lang="en-US" sz="3900" dirty="0">
                <a:solidFill>
                  <a:schemeClr val="tx2"/>
                </a:solidFill>
                <a:latin typeface="Arial" charset="0"/>
              </a:rPr>
              <a:t>General Equivalency Mappings (GEMS)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878206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454525"/>
          </a:xfrm>
        </p:spPr>
        <p:txBody>
          <a:bodyPr/>
          <a:lstStyle/>
          <a:p>
            <a:pPr eaLnBrk="1" hangingPunct="1"/>
            <a:r>
              <a:rPr lang="en-US" dirty="0" smtClean="0"/>
              <a:t>Unified Medical Language System (UMLS) developed by the U.S. National Library of Medicine (NLM) to bring together diverse coding schemes with multiple terminologies</a:t>
            </a:r>
          </a:p>
          <a:p>
            <a:pPr eaLnBrk="1" hangingPunct="1"/>
            <a:r>
              <a:rPr lang="en-US" dirty="0" smtClean="0"/>
              <a:t>Mapping:</a:t>
            </a:r>
          </a:p>
          <a:p>
            <a:pPr lvl="1" eaLnBrk="1" hangingPunct="1"/>
            <a:r>
              <a:rPr lang="en-US" dirty="0" smtClean="0"/>
              <a:t>valuable for retaining the value of historical data when migrating to newer data-base formats and terminology versions</a:t>
            </a:r>
          </a:p>
          <a:p>
            <a:pPr lvl="1" eaLnBrk="1" hangingPunct="1"/>
            <a:r>
              <a:rPr lang="en-US" dirty="0" smtClean="0"/>
              <a:t>enables use of data for multiple purposes without having to capture the data in multiple formats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200" dirty="0">
                <a:solidFill>
                  <a:schemeClr val="tx2"/>
                </a:solidFill>
                <a:latin typeface="Arial" charset="0"/>
              </a:rPr>
            </a:br>
            <a:r>
              <a:rPr lang="en-US" sz="3200" dirty="0">
                <a:solidFill>
                  <a:schemeClr val="tx2"/>
                </a:solidFill>
                <a:latin typeface="Arial" charset="0"/>
              </a:rPr>
              <a:t>The Role of the Unified Medical Language System and Mapping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2723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06-10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812800"/>
            <a:ext cx="41529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29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UMLS: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Supports mappings and cross-references among interrelating terminologies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Connects scores of vocabularies, classifications and other sources by concept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Allows users to map data from one terminology </a:t>
            </a:r>
            <a:br>
              <a:rPr lang="en-US" smtClean="0"/>
            </a:br>
            <a:r>
              <a:rPr lang="en-US" smtClean="0"/>
              <a:t>to another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Large, multipurpose and multilingual vocabulary database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Contains information about biomedical and </a:t>
            </a:r>
            <a:br>
              <a:rPr lang="en-US" smtClean="0"/>
            </a:br>
            <a:r>
              <a:rPr lang="en-US" smtClean="0"/>
              <a:t>health-related concepts, their various names, </a:t>
            </a:r>
            <a:br>
              <a:rPr lang="en-US" smtClean="0"/>
            </a:br>
            <a:r>
              <a:rPr lang="en-US" smtClean="0"/>
              <a:t>and the relationships among them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Role of the Unified Medical Language System and Mapping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93110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pPr eaLnBrk="1" hangingPunct="1"/>
            <a:r>
              <a:rPr lang="en-US" smtClean="0"/>
              <a:t>UMLS Purpose</a:t>
            </a:r>
          </a:p>
          <a:p>
            <a:pPr lvl="1" eaLnBrk="1" hangingPunct="1"/>
            <a:r>
              <a:rPr lang="en-US" smtClean="0"/>
              <a:t>To facilitate development of computer systems that behave as if they understand the meaning </a:t>
            </a:r>
            <a:br>
              <a:rPr lang="en-US" smtClean="0"/>
            </a:br>
            <a:r>
              <a:rPr lang="en-US" smtClean="0"/>
              <a:t>of the language of biomedicine and health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Role of the Unified Medical Language System and Mapping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9100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3036"/>
            <a:ext cx="7772400" cy="4805363"/>
          </a:xfrm>
        </p:spPr>
        <p:txBody>
          <a:bodyPr/>
          <a:lstStyle/>
          <a:p>
            <a:pPr eaLnBrk="1" hangingPunct="1"/>
            <a:r>
              <a:rPr lang="en-US" sz="2700" dirty="0" smtClean="0"/>
              <a:t>Contrast </a:t>
            </a:r>
            <a:r>
              <a:rPr lang="en-US" sz="2700" dirty="0" smtClean="0"/>
              <a:t>administrative versus clinical terminologies.</a:t>
            </a:r>
          </a:p>
          <a:p>
            <a:pPr eaLnBrk="1" hangingPunct="1"/>
            <a:r>
              <a:rPr lang="en-US" dirty="0" smtClean="0"/>
              <a:t>Compare and contrast clinical terminologies.</a:t>
            </a:r>
          </a:p>
          <a:p>
            <a:pPr eaLnBrk="1" hangingPunct="1"/>
            <a:r>
              <a:rPr lang="en-US" sz="2800" dirty="0"/>
              <a:t>Explain how UMLS (Unified Medical Language Systems) supports clinical terminologies.</a:t>
            </a:r>
          </a:p>
          <a:p>
            <a:pPr eaLnBrk="1" hangingPunct="1"/>
            <a:r>
              <a:rPr lang="en-US" sz="2800" dirty="0"/>
              <a:t>Explain the relationship between LOINC, RELMA and HL7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/>
              <a:t>Trace the evolution of the International Classification of Diseases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>
              <a:defRPr/>
            </a:pPr>
            <a:r>
              <a:rPr lang="en-AU" sz="4000" b="1" dirty="0">
                <a:solidFill>
                  <a:schemeClr val="tx2"/>
                </a:solidFill>
              </a:rPr>
              <a:t>Learning Objectives</a:t>
            </a:r>
            <a:endParaRPr lang="en-A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01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600" smtClean="0"/>
              <a:t>UMLS</a:t>
            </a:r>
          </a:p>
          <a:p>
            <a:pPr lvl="1" eaLnBrk="1" hangingPunct="1">
              <a:defRPr/>
            </a:pPr>
            <a:r>
              <a:rPr lang="en-US" sz="2200" smtClean="0"/>
              <a:t>Contains more than 1 million biomedical concepts </a:t>
            </a:r>
          </a:p>
          <a:p>
            <a:pPr lvl="1" eaLnBrk="1" hangingPunct="1">
              <a:defRPr/>
            </a:pPr>
            <a:r>
              <a:rPr lang="en-US" sz="2200" smtClean="0"/>
              <a:t>Contains more than 5 million terms organized into concepts</a:t>
            </a:r>
          </a:p>
          <a:p>
            <a:pPr lvl="1" eaLnBrk="1" hangingPunct="1">
              <a:defRPr/>
            </a:pPr>
            <a:r>
              <a:rPr lang="en-US" sz="2200" smtClean="0"/>
              <a:t>A compendium of more than 100 controlled vocabularies and classifications in the biomedical sciences</a:t>
            </a:r>
          </a:p>
          <a:p>
            <a:pPr lvl="1" eaLnBrk="1" hangingPunct="1">
              <a:defRPr/>
            </a:pPr>
            <a:r>
              <a:rPr lang="en-US" sz="2200" smtClean="0"/>
              <a:t>Uses one identification code to represent the same concept from different vocabulary sources</a:t>
            </a:r>
          </a:p>
          <a:p>
            <a:pPr lvl="1" eaLnBrk="1" hangingPunct="1">
              <a:defRPr/>
            </a:pPr>
            <a:r>
              <a:rPr lang="en-US" sz="2200" smtClean="0"/>
              <a:t>Supports the conversion of terms from one controlled vocabulary to another to enable information exchange among different clinical databases and systems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Role of the Unified Medical Language System and Mapping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70339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17675"/>
            <a:ext cx="7772400" cy="4454525"/>
          </a:xfrm>
        </p:spPr>
        <p:txBody>
          <a:bodyPr/>
          <a:lstStyle/>
          <a:p>
            <a:pPr eaLnBrk="1" hangingPunct="1"/>
            <a:r>
              <a:rPr lang="en-US" smtClean="0"/>
              <a:t>Components of the UMLS:</a:t>
            </a:r>
          </a:p>
          <a:p>
            <a:pPr lvl="1" eaLnBrk="1" hangingPunct="1"/>
            <a:r>
              <a:rPr lang="en-US" smtClean="0"/>
              <a:t>Metathesaurus</a:t>
            </a:r>
          </a:p>
          <a:p>
            <a:pPr lvl="2" eaLnBrk="1" hangingPunct="1"/>
            <a:r>
              <a:rPr lang="en-US" smtClean="0"/>
              <a:t>Core database</a:t>
            </a:r>
          </a:p>
          <a:p>
            <a:pPr lvl="2" eaLnBrk="1" hangingPunct="1"/>
            <a:r>
              <a:rPr lang="en-US" smtClean="0"/>
              <a:t>Collection of concepts and terms from the controlled vocabularies and their relationships</a:t>
            </a:r>
          </a:p>
          <a:p>
            <a:pPr lvl="2" eaLnBrk="1" hangingPunct="1"/>
            <a:r>
              <a:rPr lang="en-US" smtClean="0"/>
              <a:t>Organized by concepts</a:t>
            </a:r>
          </a:p>
          <a:p>
            <a:pPr lvl="1" eaLnBrk="1" hangingPunct="1"/>
            <a:r>
              <a:rPr lang="en-US" smtClean="0"/>
              <a:t>Semantic Network</a:t>
            </a:r>
          </a:p>
          <a:p>
            <a:pPr lvl="2" eaLnBrk="1" hangingPunct="1"/>
            <a:r>
              <a:rPr lang="en-US" smtClean="0"/>
              <a:t>Set of categories and relationships used to classify and relate the entries in the metathesaurus</a:t>
            </a:r>
          </a:p>
          <a:p>
            <a:pPr lvl="2" eaLnBrk="1" hangingPunct="1"/>
            <a:r>
              <a:rPr lang="en-US" smtClean="0"/>
              <a:t>Catalog of semantic types and relationships</a:t>
            </a:r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Role of the Unified Medical Language System and Mapping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99864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92275"/>
            <a:ext cx="8229600" cy="5013325"/>
          </a:xfrm>
        </p:spPr>
        <p:txBody>
          <a:bodyPr/>
          <a:lstStyle/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Components of the UMLS: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SPECIALIST Lexicon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Database of lexicographic information for use </a:t>
            </a:r>
            <a:br>
              <a:rPr lang="en-US" sz="2700" dirty="0" smtClean="0"/>
            </a:br>
            <a:r>
              <a:rPr lang="en-US" sz="2700" dirty="0" smtClean="0"/>
              <a:t>in natural language processing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Includes more than 200,000 items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Identifies spelling, form, and structure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Identifies how the items are put together </a:t>
            </a:r>
            <a:br>
              <a:rPr lang="en-US" sz="2700" dirty="0" smtClean="0"/>
            </a:br>
            <a:r>
              <a:rPr lang="en-US" sz="2700" dirty="0" smtClean="0"/>
              <a:t>to create meaning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Used in natural language processing applications</a:t>
            </a:r>
          </a:p>
          <a:p>
            <a:pPr marL="547688" lvl="1" indent="-411163" eaLnBrk="1" hangingPunct="1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sz="2700" dirty="0" smtClean="0"/>
              <a:t>Supporting software tools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Mapping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Role of the Unified Medical Language System and Mapping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39236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5732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Core set includes:</a:t>
            </a:r>
          </a:p>
          <a:p>
            <a:pPr lvl="1" eaLnBrk="1" hangingPunct="1"/>
            <a:r>
              <a:rPr lang="en-US" dirty="0" smtClean="0"/>
              <a:t>SNOMED-CT</a:t>
            </a:r>
          </a:p>
          <a:p>
            <a:pPr lvl="2" eaLnBrk="1" hangingPunct="1"/>
            <a:r>
              <a:rPr lang="en-US" dirty="0" smtClean="0"/>
              <a:t>Works to code the content of the electronic record</a:t>
            </a:r>
          </a:p>
          <a:p>
            <a:pPr lvl="1" eaLnBrk="1" hangingPunct="1"/>
            <a:r>
              <a:rPr lang="en-US" dirty="0" smtClean="0"/>
              <a:t>LOINC</a:t>
            </a:r>
          </a:p>
          <a:p>
            <a:pPr lvl="2" eaLnBrk="1" hangingPunct="1"/>
            <a:r>
              <a:rPr lang="en-US" dirty="0" smtClean="0"/>
              <a:t>Logical Observation Identifiers, Names, and Codes used for representing laboratory data for ordering and naming specific test results</a:t>
            </a:r>
          </a:p>
          <a:p>
            <a:pPr lvl="1" eaLnBrk="1" hangingPunct="1"/>
            <a:r>
              <a:rPr lang="en-US" dirty="0" err="1" smtClean="0"/>
              <a:t>RxNorm</a:t>
            </a:r>
            <a:endParaRPr lang="en-US" dirty="0" smtClean="0"/>
          </a:p>
          <a:p>
            <a:pPr lvl="2" eaLnBrk="1" hangingPunct="1"/>
            <a:r>
              <a:rPr lang="en-US" dirty="0" smtClean="0"/>
              <a:t>For communication to retail pharmacies and for </a:t>
            </a:r>
            <a:br>
              <a:rPr lang="en-US" dirty="0" smtClean="0"/>
            </a:br>
            <a:r>
              <a:rPr lang="en-US" dirty="0" smtClean="0"/>
              <a:t>e-prescribing </a:t>
            </a:r>
          </a:p>
          <a:p>
            <a:pPr lvl="2" eaLnBrk="1" hangingPunct="1"/>
            <a:r>
              <a:rPr lang="en-US" dirty="0" smtClean="0"/>
              <a:t>Also includes several federal drug terminologies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3900" dirty="0">
                <a:solidFill>
                  <a:schemeClr val="tx2"/>
                </a:solidFill>
                <a:latin typeface="Arial" charset="0"/>
              </a:rPr>
            </a:br>
            <a:r>
              <a:rPr lang="en-US" sz="3900" dirty="0">
                <a:solidFill>
                  <a:schemeClr val="tx2"/>
                </a:solidFill>
                <a:latin typeface="Arial" charset="0"/>
              </a:rPr>
              <a:t>Exploring the Core Set of Terminologies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127895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89075"/>
            <a:ext cx="7772400" cy="4454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National Drug File Reference Terminology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Representations of the mechanism of action and physiologic effect of drugs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National Drug Codes (NDCs)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From the Food and Drug Administration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Ingredient name, manufactured dosage form ,and package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Accredited Standards Committee (ASC) X 12N standards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For claims attachments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Universal Medical Device Nomenclature System (UMDNS)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3900" dirty="0">
                <a:solidFill>
                  <a:schemeClr val="tx2"/>
                </a:solidFill>
                <a:latin typeface="Arial" charset="0"/>
              </a:rPr>
            </a:br>
            <a:r>
              <a:rPr lang="en-US" sz="3900" dirty="0">
                <a:solidFill>
                  <a:schemeClr val="tx2"/>
                </a:solidFill>
                <a:latin typeface="Arial" charset="0"/>
              </a:rPr>
              <a:t>Exploring the Core Set of Terminologies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8421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06-18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812800"/>
            <a:ext cx="6323012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219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SNOMED-CT</a:t>
            </a:r>
          </a:p>
          <a:p>
            <a:pPr lvl="1" eaLnBrk="1" hangingPunct="1"/>
            <a:r>
              <a:rPr lang="en-US" dirty="0" smtClean="0"/>
              <a:t>considered to be the most comprehensive, multilingual clinical healthcare terminology </a:t>
            </a:r>
            <a:br>
              <a:rPr lang="en-US" dirty="0" smtClean="0"/>
            </a:br>
            <a:r>
              <a:rPr lang="en-US" dirty="0" smtClean="0"/>
              <a:t>in the world</a:t>
            </a:r>
          </a:p>
          <a:p>
            <a:pPr lvl="1" eaLnBrk="1" hangingPunct="1"/>
            <a:r>
              <a:rPr lang="en-US" dirty="0" smtClean="0"/>
              <a:t>is a:</a:t>
            </a:r>
          </a:p>
          <a:p>
            <a:pPr lvl="2" eaLnBrk="1" hangingPunct="1"/>
            <a:r>
              <a:rPr lang="en-US" dirty="0" smtClean="0"/>
              <a:t>coding system</a:t>
            </a:r>
          </a:p>
          <a:p>
            <a:pPr lvl="2" eaLnBrk="1" hangingPunct="1"/>
            <a:r>
              <a:rPr lang="en-US" dirty="0" smtClean="0"/>
              <a:t>controlled vocabulary</a:t>
            </a:r>
          </a:p>
          <a:p>
            <a:pPr lvl="2" eaLnBrk="1" hangingPunct="1"/>
            <a:r>
              <a:rPr lang="en-US" dirty="0" smtClean="0"/>
              <a:t>classifications system</a:t>
            </a:r>
          </a:p>
          <a:p>
            <a:pPr lvl="2" eaLnBrk="1" hangingPunct="1"/>
            <a:r>
              <a:rPr lang="en-US" dirty="0" smtClean="0"/>
              <a:t>clinical reference terminology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The Role of </a:t>
            </a:r>
            <a:r>
              <a:rPr lang="en-US" sz="4000" dirty="0" smtClean="0">
                <a:solidFill>
                  <a:schemeClr val="tx2"/>
                </a:solidFill>
                <a:latin typeface="Arial" charset="0"/>
              </a:rPr>
              <a:t>SNOMED-CT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90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SNOMED-CT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aims to improve patient care by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developing systems to record healthcare encounters accurately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building and facilitating communication and interoperability in electronic health data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an example of a standardized terminology that can be used as the foundation for electronic health records and other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contains 310,000+ unique concepts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contains 1.3 million+ links or relationships between them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ensure that information is captured consistently, accurately, and reliably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The Role of </a:t>
            </a:r>
            <a:r>
              <a:rPr lang="en-US" sz="4000" dirty="0" smtClean="0">
                <a:solidFill>
                  <a:schemeClr val="tx2"/>
                </a:solidFill>
                <a:latin typeface="Arial" charset="0"/>
              </a:rPr>
              <a:t>SNOMED-CT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SNOMED-CT</a:t>
            </a:r>
          </a:p>
          <a:p>
            <a:pPr lvl="1" eaLnBrk="1" hangingPunct="1"/>
            <a:r>
              <a:rPr lang="en-US" dirty="0" smtClean="0"/>
              <a:t>offers a consistent language for dealing with health data including:</a:t>
            </a:r>
          </a:p>
          <a:p>
            <a:pPr lvl="2" eaLnBrk="1" hangingPunct="1"/>
            <a:r>
              <a:rPr lang="en-US" dirty="0" smtClean="0"/>
              <a:t>capturing</a:t>
            </a:r>
          </a:p>
          <a:p>
            <a:pPr lvl="2" eaLnBrk="1" hangingPunct="1"/>
            <a:r>
              <a:rPr lang="en-US" dirty="0" smtClean="0"/>
              <a:t>sharing</a:t>
            </a:r>
          </a:p>
          <a:p>
            <a:pPr lvl="2" eaLnBrk="1" hangingPunct="1"/>
            <a:r>
              <a:rPr lang="en-US" dirty="0" smtClean="0"/>
              <a:t>aggregating</a:t>
            </a:r>
          </a:p>
          <a:p>
            <a:pPr lvl="1" eaLnBrk="1" hangingPunct="1"/>
            <a:r>
              <a:rPr lang="en-US" dirty="0" smtClean="0"/>
              <a:t>based on </a:t>
            </a:r>
            <a:r>
              <a:rPr lang="en-US" dirty="0" smtClean="0"/>
              <a:t>concepts with hierarchical relationships</a:t>
            </a:r>
            <a:endParaRPr lang="en-US" dirty="0" smtClean="0"/>
          </a:p>
          <a:p>
            <a:pPr lvl="1" eaLnBrk="1" hangingPunct="1"/>
            <a:r>
              <a:rPr lang="en-US" dirty="0" smtClean="0"/>
              <a:t>each concept is labeled with a unique identifier</a:t>
            </a:r>
          </a:p>
          <a:p>
            <a:pPr lvl="1" eaLnBrk="1" hangingPunct="1"/>
            <a:r>
              <a:rPr lang="en-US" dirty="0" smtClean="0"/>
              <a:t>provides a rich set of logical interrelationships between concepts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The Role of </a:t>
            </a:r>
            <a:r>
              <a:rPr lang="en-US" sz="4000" dirty="0" smtClean="0">
                <a:solidFill>
                  <a:schemeClr val="tx2"/>
                </a:solidFill>
                <a:latin typeface="Arial" charset="0"/>
              </a:rPr>
              <a:t>SNOMED-CT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83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06-12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235075"/>
            <a:ext cx="5745162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58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Explain </a:t>
            </a:r>
            <a:r>
              <a:rPr lang="en-US" sz="2800" dirty="0"/>
              <a:t>the shortcomings of ICD-9-CM and the strengths of ICD-10 as its replacement.</a:t>
            </a:r>
          </a:p>
          <a:p>
            <a:pPr eaLnBrk="1" hangingPunct="1"/>
            <a:r>
              <a:rPr lang="en-US" sz="2800" dirty="0"/>
              <a:t>Identify primary purpose and organization </a:t>
            </a:r>
            <a:br>
              <a:rPr lang="en-US" sz="2800" dirty="0"/>
            </a:br>
            <a:r>
              <a:rPr lang="en-US" sz="2800" dirty="0"/>
              <a:t>of ICD-1O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/>
              <a:t>Discuss how Diagnosis-Related Groups (DRGs) have been restructured into the new Medicare Severity-Adjusted DRG system.</a:t>
            </a:r>
          </a:p>
          <a:p>
            <a:pPr eaLnBrk="1" hangingPunct="1"/>
            <a:r>
              <a:rPr lang="en-US" sz="2800" dirty="0"/>
              <a:t>Explain what is needed to exchange information captured at the point of care across disparate systems while conveying an understanding of its intended meaning and purpose. 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>
              <a:defRPr/>
            </a:pPr>
            <a:r>
              <a:rPr lang="en-AU" sz="4000" b="1" dirty="0">
                <a:solidFill>
                  <a:schemeClr val="tx2"/>
                </a:solidFill>
              </a:rPr>
              <a:t>Learning Objectives</a:t>
            </a:r>
            <a:endParaRPr lang="en-A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778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System of 36,000 concepts used to represent:</a:t>
            </a:r>
          </a:p>
          <a:p>
            <a:pPr lvl="1" eaLnBrk="1" hangingPunct="1"/>
            <a:r>
              <a:rPr lang="en-US" dirty="0" smtClean="0"/>
              <a:t>laboratory and clinical measurements</a:t>
            </a:r>
          </a:p>
          <a:p>
            <a:pPr lvl="1" eaLnBrk="1" hangingPunct="1"/>
            <a:r>
              <a:rPr lang="en-US" dirty="0" smtClean="0"/>
              <a:t>survey questions</a:t>
            </a:r>
          </a:p>
          <a:p>
            <a:pPr lvl="1" eaLnBrk="1" hangingPunct="1"/>
            <a:r>
              <a:rPr lang="en-US" dirty="0" smtClean="0"/>
              <a:t>clinical documents</a:t>
            </a:r>
          </a:p>
          <a:p>
            <a:pPr lvl="1" eaLnBrk="1" hangingPunct="1"/>
            <a:r>
              <a:rPr lang="en-US" dirty="0" smtClean="0"/>
              <a:t>diagnostic reports</a:t>
            </a:r>
          </a:p>
          <a:p>
            <a:pPr eaLnBrk="1" hangingPunct="1"/>
            <a:r>
              <a:rPr lang="en-US" dirty="0" smtClean="0"/>
              <a:t>Concepts include:</a:t>
            </a:r>
          </a:p>
          <a:p>
            <a:pPr lvl="1" eaLnBrk="1" hangingPunct="1"/>
            <a:r>
              <a:rPr lang="en-US" dirty="0" smtClean="0"/>
              <a:t>names</a:t>
            </a:r>
          </a:p>
          <a:p>
            <a:pPr lvl="1" eaLnBrk="1" hangingPunct="1"/>
            <a:r>
              <a:rPr lang="en-US" dirty="0" smtClean="0"/>
              <a:t>codes</a:t>
            </a:r>
          </a:p>
          <a:p>
            <a:pPr lvl="1" eaLnBrk="1" hangingPunct="1"/>
            <a:r>
              <a:rPr lang="en-US" dirty="0" smtClean="0"/>
              <a:t>synonyms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3200" dirty="0">
                <a:solidFill>
                  <a:schemeClr val="tx2"/>
                </a:solidFill>
                <a:latin typeface="Arial" charset="0"/>
              </a:rPr>
            </a:br>
            <a:r>
              <a:rPr lang="en-US" sz="3200" dirty="0">
                <a:solidFill>
                  <a:schemeClr val="tx2"/>
                </a:solidFill>
                <a:latin typeface="Arial" charset="0"/>
              </a:rPr>
              <a:t>Logical Observation Identifiers Names and Codes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90070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Regenstrief LOINC Mapping Assistant: tool used to view and search LOINC database</a:t>
            </a:r>
          </a:p>
          <a:p>
            <a:pPr eaLnBrk="1" hangingPunct="1"/>
            <a:r>
              <a:rPr lang="en-US" smtClean="0"/>
              <a:t>Purpose of database: facilitate the exchange of results for:</a:t>
            </a:r>
          </a:p>
          <a:p>
            <a:pPr lvl="1" eaLnBrk="1" hangingPunct="1"/>
            <a:r>
              <a:rPr lang="en-US" smtClean="0"/>
              <a:t>Clinical care</a:t>
            </a:r>
          </a:p>
          <a:p>
            <a:pPr lvl="1" eaLnBrk="1" hangingPunct="1"/>
            <a:r>
              <a:rPr lang="en-US" smtClean="0"/>
              <a:t>Outcomes management</a:t>
            </a:r>
          </a:p>
          <a:p>
            <a:pPr lvl="1" eaLnBrk="1" hangingPunct="1"/>
            <a:r>
              <a:rPr lang="en-US" smtClean="0"/>
              <a:t>Research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3200" dirty="0">
                <a:solidFill>
                  <a:schemeClr val="tx2"/>
                </a:solidFill>
                <a:latin typeface="Arial" charset="0"/>
              </a:rPr>
            </a:br>
            <a:r>
              <a:rPr lang="en-US" sz="3200" dirty="0">
                <a:solidFill>
                  <a:schemeClr val="tx2"/>
                </a:solidFill>
                <a:latin typeface="Arial" charset="0"/>
              </a:rPr>
              <a:t>Logical Observation Identifiers Names and Codes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07053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Standardized nomenclature for clinical drugs and drug delivery devices produced by </a:t>
            </a:r>
            <a:r>
              <a:rPr lang="en-US" dirty="0" smtClean="0"/>
              <a:t>the </a:t>
            </a:r>
            <a:r>
              <a:rPr lang="en-US" dirty="0" smtClean="0"/>
              <a:t>NLM</a:t>
            </a:r>
          </a:p>
          <a:p>
            <a:pPr eaLnBrk="1" hangingPunct="1"/>
            <a:r>
              <a:rPr lang="en-US" dirty="0" smtClean="0"/>
              <a:t>Standard names for clinical drugs and drug delivery devices are linked to the various names of drugs present in many different controlled vocabularies within the Unified Medical Language System (UMLS) </a:t>
            </a:r>
            <a:r>
              <a:rPr lang="en-US" dirty="0" err="1" smtClean="0"/>
              <a:t>Metathesaurus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 err="1">
                <a:solidFill>
                  <a:schemeClr val="tx2"/>
                </a:solidFill>
                <a:latin typeface="Arial" charset="0"/>
              </a:rPr>
              <a:t>RxNorm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712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National Drug Code system (NDC) was originally part of out-of-hospital drug reimbursement program under Medicare.</a:t>
            </a:r>
          </a:p>
          <a:p>
            <a:pPr eaLnBrk="1" hangingPunct="1"/>
            <a:r>
              <a:rPr lang="en-US" dirty="0" smtClean="0"/>
              <a:t>HIPAA mandates NDC system as standard medical data code set for reporting drugs </a:t>
            </a:r>
            <a:br>
              <a:rPr lang="en-US" dirty="0" smtClean="0"/>
            </a:br>
            <a:r>
              <a:rPr lang="en-US" dirty="0" smtClean="0"/>
              <a:t>and biologics for retail pharmacies.</a:t>
            </a:r>
          </a:p>
          <a:p>
            <a:pPr eaLnBrk="1" hangingPunct="1"/>
            <a:r>
              <a:rPr lang="en-US" dirty="0" smtClean="0"/>
              <a:t>NDC is owned by the FDA.</a:t>
            </a:r>
          </a:p>
          <a:p>
            <a:pPr eaLnBrk="1" hangingPunct="1"/>
            <a:r>
              <a:rPr lang="en-US" dirty="0" smtClean="0"/>
              <a:t>NDC is distributed by the Department </a:t>
            </a:r>
            <a:br>
              <a:rPr lang="en-US" dirty="0" smtClean="0"/>
            </a:br>
            <a:r>
              <a:rPr lang="en-US" dirty="0" smtClean="0"/>
              <a:t>of Health and Human Services.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National Drug Code, </a:t>
            </a:r>
            <a:r>
              <a:rPr lang="en-US" sz="2700" dirty="0" err="1">
                <a:solidFill>
                  <a:schemeClr val="tx2"/>
                </a:solidFill>
                <a:latin typeface="Arial" charset="0"/>
              </a:rPr>
              <a:t>RxNorm</a:t>
            </a:r>
            <a:r>
              <a:rPr lang="en-US" sz="2700" dirty="0">
                <a:solidFill>
                  <a:schemeClr val="tx2"/>
                </a:solidFill>
                <a:latin typeface="Arial" charset="0"/>
              </a:rPr>
              <a:t>, and UMLS </a:t>
            </a:r>
            <a:r>
              <a:rPr lang="en-US" sz="2700" dirty="0" err="1">
                <a:solidFill>
                  <a:schemeClr val="tx2"/>
                </a:solidFill>
                <a:latin typeface="Arial" charset="0"/>
              </a:rPr>
              <a:t>Metathesaurus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34215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Differences between NDC codes and </a:t>
            </a:r>
            <a:r>
              <a:rPr lang="en-US" dirty="0" err="1" smtClean="0"/>
              <a:t>RxNorm</a:t>
            </a:r>
            <a:r>
              <a:rPr lang="en-US" dirty="0" smtClean="0"/>
              <a:t> forms because there is not a </a:t>
            </a:r>
            <a:br>
              <a:rPr lang="en-US" dirty="0" smtClean="0"/>
            </a:br>
            <a:r>
              <a:rPr lang="en-US" dirty="0" smtClean="0"/>
              <a:t>one-to-one relationship between them.</a:t>
            </a:r>
          </a:p>
          <a:p>
            <a:pPr lvl="1" eaLnBrk="1" hangingPunct="1"/>
            <a:r>
              <a:rPr lang="en-US" sz="2400" dirty="0" smtClean="0"/>
              <a:t>One </a:t>
            </a:r>
            <a:r>
              <a:rPr lang="en-US" sz="2400" dirty="0" err="1" smtClean="0"/>
              <a:t>RxNorm</a:t>
            </a:r>
            <a:r>
              <a:rPr lang="en-US" sz="2400" dirty="0" smtClean="0"/>
              <a:t> form may have many different NDC codes.</a:t>
            </a:r>
          </a:p>
          <a:p>
            <a:pPr lvl="1" eaLnBrk="1" hangingPunct="1"/>
            <a:r>
              <a:rPr lang="en-US" sz="2400" dirty="0" smtClean="0"/>
              <a:t>Conflict resolution process resolves issues when they appear.</a:t>
            </a:r>
          </a:p>
          <a:p>
            <a:pPr lvl="1" eaLnBrk="1" hangingPunct="1"/>
            <a:r>
              <a:rPr lang="en-US" sz="2400" dirty="0" smtClean="0"/>
              <a:t>In case of conflict, may use other means to obtain. information and determine the correct NDC.</a:t>
            </a:r>
          </a:p>
          <a:p>
            <a:pPr lvl="1" eaLnBrk="1" hangingPunct="1"/>
            <a:r>
              <a:rPr lang="en-US" sz="2400" dirty="0" smtClean="0"/>
              <a:t>Conflict resolution important to avoid patient safety problems.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3900" dirty="0">
                <a:solidFill>
                  <a:schemeClr val="tx2"/>
                </a:solidFill>
                <a:latin typeface="Arial" charset="0"/>
              </a:rPr>
            </a:br>
            <a:r>
              <a:rPr lang="en-US" sz="3900" dirty="0">
                <a:solidFill>
                  <a:schemeClr val="tx2"/>
                </a:solidFill>
                <a:latin typeface="Arial" charset="0"/>
              </a:rPr>
              <a:t>Drug Coding Systems Working Together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41597700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UMLS </a:t>
            </a:r>
            <a:r>
              <a:rPr lang="en-US" dirty="0" err="1" smtClean="0"/>
              <a:t>Metathesaurus</a:t>
            </a:r>
            <a:r>
              <a:rPr lang="en-US" dirty="0" smtClean="0"/>
              <a:t> includes the full set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err="1" smtClean="0"/>
              <a:t>RxNorm</a:t>
            </a:r>
            <a:r>
              <a:rPr lang="en-US" dirty="0" smtClean="0"/>
              <a:t> files.</a:t>
            </a:r>
          </a:p>
          <a:p>
            <a:pPr eaLnBrk="1" hangingPunct="1"/>
            <a:r>
              <a:rPr lang="en-US" dirty="0" smtClean="0"/>
              <a:t>Is updated 2 to 3 times per year.</a:t>
            </a:r>
          </a:p>
          <a:p>
            <a:pPr eaLnBrk="1" hangingPunct="1"/>
            <a:r>
              <a:rPr lang="en-US" dirty="0" err="1" smtClean="0"/>
              <a:t>RxNorm</a:t>
            </a:r>
            <a:r>
              <a:rPr lang="en-US" dirty="0" smtClean="0"/>
              <a:t> is updated monthly.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 err="1">
                <a:solidFill>
                  <a:schemeClr val="tx2"/>
                </a:solidFill>
                <a:latin typeface="Arial" charset="0"/>
              </a:rPr>
              <a:t>RxNorm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 and the UMLS </a:t>
            </a:r>
            <a:r>
              <a:rPr lang="en-US" sz="4000" dirty="0" err="1">
                <a:solidFill>
                  <a:schemeClr val="tx2"/>
                </a:solidFill>
                <a:latin typeface="Arial" charset="0"/>
              </a:rPr>
              <a:t>Metathesaurus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971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It is necessary for nurses to document </a:t>
            </a:r>
            <a:br>
              <a:rPr lang="en-US" dirty="0" smtClean="0"/>
            </a:br>
            <a:r>
              <a:rPr lang="en-US" dirty="0" smtClean="0"/>
              <a:t>on EHRs their effect on patient care.</a:t>
            </a:r>
          </a:p>
          <a:p>
            <a:pPr eaLnBrk="1" hangingPunct="1"/>
            <a:r>
              <a:rPr lang="en-US" dirty="0" smtClean="0"/>
              <a:t>Use of a standardized nursing terminology </a:t>
            </a:r>
            <a:br>
              <a:rPr lang="en-US" dirty="0" smtClean="0"/>
            </a:br>
            <a:r>
              <a:rPr lang="en-US" dirty="0" smtClean="0"/>
              <a:t>is still minimal.</a:t>
            </a:r>
          </a:p>
          <a:p>
            <a:pPr eaLnBrk="1" hangingPunct="1"/>
            <a:r>
              <a:rPr lang="en-US" dirty="0" smtClean="0"/>
              <a:t>Standardized nursing language and advances in technology can:</a:t>
            </a:r>
          </a:p>
          <a:p>
            <a:pPr lvl="1" eaLnBrk="1" hangingPunct="1"/>
            <a:r>
              <a:rPr lang="en-US" dirty="0" smtClean="0"/>
              <a:t>enhance nursing efficiency </a:t>
            </a:r>
          </a:p>
          <a:p>
            <a:pPr lvl="1" eaLnBrk="1" hangingPunct="1"/>
            <a:r>
              <a:rPr lang="en-US" dirty="0" smtClean="0"/>
              <a:t>enhance accuracy</a:t>
            </a:r>
          </a:p>
          <a:p>
            <a:pPr lvl="1" eaLnBrk="1" hangingPunct="1"/>
            <a:r>
              <a:rPr lang="en-US" dirty="0" smtClean="0"/>
              <a:t>significantly improve patient care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Nursing 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274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American Nursing Association developed nursing classification themes to:  </a:t>
            </a:r>
          </a:p>
          <a:p>
            <a:pPr lvl="1" eaLnBrk="1" hangingPunct="1"/>
            <a:r>
              <a:rPr lang="en-US" dirty="0" smtClean="0"/>
              <a:t>describe the nursing process</a:t>
            </a:r>
          </a:p>
          <a:p>
            <a:pPr lvl="1" eaLnBrk="1" hangingPunct="1"/>
            <a:r>
              <a:rPr lang="en-US" dirty="0" smtClean="0"/>
              <a:t>document nursing care</a:t>
            </a:r>
          </a:p>
          <a:p>
            <a:pPr lvl="1" eaLnBrk="1" hangingPunct="1"/>
            <a:r>
              <a:rPr lang="en-US" dirty="0" smtClean="0"/>
              <a:t>facilitate aggregation of data for comparisons </a:t>
            </a:r>
            <a:br>
              <a:rPr lang="en-US" dirty="0" smtClean="0"/>
            </a:br>
            <a:r>
              <a:rPr lang="en-US" dirty="0" smtClean="0"/>
              <a:t>at the local, regional, national and international levels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Nursing 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1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Two notable nursing classification systems:</a:t>
            </a:r>
          </a:p>
          <a:p>
            <a:pPr lvl="1" eaLnBrk="1" hangingPunct="1"/>
            <a:r>
              <a:rPr lang="en-US" dirty="0" smtClean="0"/>
              <a:t>Nursing Interventions Classification (</a:t>
            </a:r>
            <a:r>
              <a:rPr lang="en-US" dirty="0" smtClean="0"/>
              <a:t>NIC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Nursing Outcomes Classifications (NOC)</a:t>
            </a:r>
          </a:p>
          <a:p>
            <a:pPr eaLnBrk="1" hangingPunct="1"/>
            <a:r>
              <a:rPr lang="en-US" dirty="0" smtClean="0"/>
              <a:t>Comprehensive, research-based, standardized systems</a:t>
            </a:r>
          </a:p>
          <a:p>
            <a:pPr eaLnBrk="1" hangingPunct="1"/>
            <a:r>
              <a:rPr lang="en-US" dirty="0" smtClean="0"/>
              <a:t>NIC and NOC are used to classify:</a:t>
            </a:r>
          </a:p>
          <a:p>
            <a:pPr lvl="1" eaLnBrk="1" hangingPunct="1"/>
            <a:r>
              <a:rPr lang="en-US" dirty="0" smtClean="0"/>
              <a:t>the interventions that nurses perform</a:t>
            </a:r>
          </a:p>
          <a:p>
            <a:pPr lvl="1" eaLnBrk="1" hangingPunct="1"/>
            <a:r>
              <a:rPr lang="en-US" dirty="0" smtClean="0"/>
              <a:t>outcome evaluations based on those interventions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Nursing 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756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65275"/>
            <a:ext cx="7772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Also known as clinical terminologies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Terminologies designed to: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facilitate data collection at the point of care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capture the detail of: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diagnostic studies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history and physicals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visit notes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ancillary department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nursing notes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allow the sending and receiving of medical data </a:t>
            </a:r>
            <a:br>
              <a:rPr lang="en-US" smtClean="0"/>
            </a:br>
            <a:r>
              <a:rPr lang="en-US" smtClean="0"/>
              <a:t>in an understandable, predictable manner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 err="1">
                <a:solidFill>
                  <a:schemeClr val="tx2"/>
                </a:solidFill>
                <a:latin typeface="Arial" charset="0"/>
              </a:rPr>
              <a:t>Terminologies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 Used at Point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6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7772400" cy="4454525"/>
          </a:xfrm>
        </p:spPr>
        <p:txBody>
          <a:bodyPr/>
          <a:lstStyle/>
          <a:p>
            <a:pPr eaLnBrk="1" hangingPunct="1"/>
            <a:r>
              <a:rPr lang="en-US" dirty="0" smtClean="0"/>
              <a:t>True longitudinal patient record still far off</a:t>
            </a:r>
          </a:p>
          <a:p>
            <a:pPr eaLnBrk="1" hangingPunct="1"/>
            <a:r>
              <a:rPr lang="en-US" dirty="0" smtClean="0"/>
              <a:t>Must be able to create and exchange information with ease and flexibility</a:t>
            </a:r>
          </a:p>
          <a:p>
            <a:pPr eaLnBrk="1" hangingPunct="1"/>
            <a:r>
              <a:rPr lang="en-US" dirty="0" smtClean="0"/>
              <a:t>Must do so as demanded by clinicians </a:t>
            </a:r>
            <a:br>
              <a:rPr lang="en-US" dirty="0" smtClean="0"/>
            </a:br>
            <a:r>
              <a:rPr lang="en-US" dirty="0" smtClean="0"/>
              <a:t>while still</a:t>
            </a:r>
          </a:p>
          <a:p>
            <a:pPr lvl="1" eaLnBrk="1" hangingPunct="1"/>
            <a:r>
              <a:rPr lang="en-US" dirty="0" smtClean="0"/>
              <a:t>managing costs</a:t>
            </a:r>
          </a:p>
          <a:p>
            <a:pPr lvl="1" eaLnBrk="1" hangingPunct="1"/>
            <a:r>
              <a:rPr lang="en-US" dirty="0" smtClean="0"/>
              <a:t>maximizing benefits </a:t>
            </a:r>
          </a:p>
          <a:p>
            <a:pPr lvl="1" eaLnBrk="1" hangingPunct="1"/>
            <a:r>
              <a:rPr lang="en-US" dirty="0" smtClean="0"/>
              <a:t>protecting security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664587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89075"/>
            <a:ext cx="7772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Clinical terminologies that use codes provide a way to combine the expressiveness and flexibility of free text information with the clarity and computability of encoded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Example: SNOMED-CT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Identified as having the greatest potential to handle the complex data representation required in the HER.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Encoded data allows display in a form that humans can understand and storage in a form that computers can exchange and manipulate.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 err="1">
                <a:solidFill>
                  <a:schemeClr val="tx2"/>
                </a:solidFill>
                <a:latin typeface="Arial" charset="0"/>
              </a:rPr>
              <a:t>Terminologies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 Used at Point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51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Employers must have standard national numbers that identify them on transactions.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HIPAA mandates specific code sets for electronic transactions for diagnoses and procedures: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ICD-9-CM for inpatient diagnoses and procedures (ICD-10-CM to replace by October 1, 2013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CPT-4 for physicians’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HCPCS for ancillary services and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NDC to identify the vendor, product and package size of all FDA recognized medications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CDT for dental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NDC to code procedures, diagnoses and drug services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Transaction and Code Set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496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administrative terminologies commonly used for administrative purposes:</a:t>
            </a:r>
          </a:p>
          <a:p>
            <a:pPr lvl="1" eaLnBrk="1" hangingPunct="1"/>
            <a:r>
              <a:rPr lang="en-US" smtClean="0"/>
              <a:t>ICD-9-CM</a:t>
            </a:r>
          </a:p>
          <a:p>
            <a:pPr lvl="1" eaLnBrk="1" hangingPunct="1"/>
            <a:r>
              <a:rPr lang="en-US" smtClean="0"/>
              <a:t>Current Procedural Terminology (CPT)</a:t>
            </a:r>
          </a:p>
          <a:p>
            <a:pPr lvl="1" eaLnBrk="1" hangingPunct="1"/>
            <a:r>
              <a:rPr lang="en-US" smtClean="0"/>
              <a:t>Healthcare Common Procedure Coding (HCPCS)</a:t>
            </a:r>
          </a:p>
          <a:p>
            <a:pPr lvl="1" eaLnBrk="1" hangingPunct="1"/>
            <a:r>
              <a:rPr lang="en-US" smtClean="0"/>
              <a:t>Diagnosis Related Groups (DRGs)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9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3900" dirty="0">
                <a:solidFill>
                  <a:schemeClr val="tx2"/>
                </a:solidFill>
                <a:latin typeface="Arial" charset="0"/>
              </a:rPr>
            </a:br>
            <a:r>
              <a:rPr lang="en-US" sz="3900" dirty="0">
                <a:solidFill>
                  <a:schemeClr val="tx2"/>
                </a:solidFill>
                <a:latin typeface="Arial" charset="0"/>
              </a:rPr>
              <a:t>HIM and </a:t>
            </a:r>
            <a:r>
              <a:rPr lang="en-US" sz="3900" dirty="0" err="1" smtClean="0">
                <a:solidFill>
                  <a:schemeClr val="tx2"/>
                </a:solidFill>
                <a:latin typeface="Arial" charset="0"/>
              </a:rPr>
              <a:t>AdministrativeTerminologies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3878040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06-19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1438275"/>
            <a:ext cx="4062412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7219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Derivation of the ICD used in behavioral health settings</a:t>
            </a:r>
          </a:p>
          <a:p>
            <a:pPr eaLnBrk="1" hangingPunct="1"/>
            <a:r>
              <a:rPr lang="en-US" sz="2800" dirty="0" smtClean="0"/>
              <a:t>Most recent revision DSM-IV published </a:t>
            </a:r>
            <a:br>
              <a:rPr lang="en-US" sz="2800" dirty="0" smtClean="0"/>
            </a:br>
            <a:r>
              <a:rPr lang="en-US" sz="2800" dirty="0" smtClean="0"/>
              <a:t>in 1994</a:t>
            </a:r>
          </a:p>
          <a:p>
            <a:pPr eaLnBrk="1" hangingPunct="1"/>
            <a:r>
              <a:rPr lang="en-US" sz="2800" dirty="0" smtClean="0"/>
              <a:t>Next revision scheduled in 2013 </a:t>
            </a:r>
          </a:p>
          <a:p>
            <a:pPr eaLnBrk="1" hangingPunct="1"/>
            <a:r>
              <a:rPr lang="en-US" sz="2800" dirty="0" smtClean="0"/>
              <a:t>DSM-IV includes definitions and diagnostic criteria for mental disorders with code numbers for each diagnosis</a:t>
            </a:r>
          </a:p>
          <a:p>
            <a:pPr eaLnBrk="1" hangingPunct="1"/>
            <a:r>
              <a:rPr lang="en-US" sz="2800" dirty="0" smtClean="0"/>
              <a:t>All diagnostic codes in DSM-IV are valid </a:t>
            </a:r>
            <a:br>
              <a:rPr lang="en-US" sz="2800" dirty="0" smtClean="0"/>
            </a:br>
            <a:r>
              <a:rPr lang="en-US" sz="2800" dirty="0" smtClean="0"/>
              <a:t>ICD-9-CM codes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Derivations of the International Classification of Diseases Diagnostic and Statistical Manual of Mental Disorders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8630449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5732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Five axes for psychiatric diagnosis:</a:t>
            </a:r>
          </a:p>
          <a:p>
            <a:pPr lvl="1" eaLnBrk="1" hangingPunct="1"/>
            <a:r>
              <a:rPr lang="en-US" sz="2400" dirty="0" smtClean="0"/>
              <a:t>Axis I – Major mental disorders, developmental disorders and learning disabilities</a:t>
            </a:r>
          </a:p>
          <a:p>
            <a:pPr lvl="1" eaLnBrk="1" hangingPunct="1"/>
            <a:r>
              <a:rPr lang="en-US" sz="2400" dirty="0" smtClean="0"/>
              <a:t>Axis II – Underlying pervasive or personality conditions and mental retardation</a:t>
            </a:r>
          </a:p>
          <a:p>
            <a:pPr lvl="1" eaLnBrk="1" hangingPunct="1"/>
            <a:r>
              <a:rPr lang="en-US" sz="2400" dirty="0" smtClean="0"/>
              <a:t>Axis III – Any </a:t>
            </a:r>
            <a:r>
              <a:rPr lang="en-US" sz="2400" dirty="0" err="1" smtClean="0"/>
              <a:t>nonpsychiatric</a:t>
            </a:r>
            <a:r>
              <a:rPr lang="en-US" sz="2400" dirty="0" smtClean="0"/>
              <a:t> medical condition (“somatic”)</a:t>
            </a:r>
          </a:p>
          <a:p>
            <a:pPr lvl="1" eaLnBrk="1" hangingPunct="1"/>
            <a:r>
              <a:rPr lang="en-US" sz="2400" dirty="0" smtClean="0"/>
              <a:t>Axis IV – Social functioning and impact of symptoms</a:t>
            </a:r>
          </a:p>
          <a:p>
            <a:pPr lvl="1" eaLnBrk="1" hangingPunct="1"/>
            <a:r>
              <a:rPr lang="en-US" sz="2400" dirty="0" smtClean="0"/>
              <a:t>Axis V – Global Assessment of Functioning (GAF) on scale from 100 to 0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Derivations of the International Classification of Diseases Diagnostic and Statistical Manual of Mental Disorders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6464541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DSM-5 will be different</a:t>
            </a:r>
          </a:p>
          <a:p>
            <a:pPr lvl="1" eaLnBrk="1" hangingPunct="1"/>
            <a:r>
              <a:rPr lang="en-US" dirty="0" smtClean="0"/>
              <a:t>Some axes may be collapsed into one</a:t>
            </a:r>
          </a:p>
          <a:p>
            <a:pPr lvl="1" eaLnBrk="1" hangingPunct="1"/>
            <a:r>
              <a:rPr lang="en-US" dirty="0" smtClean="0"/>
              <a:t>Reflect new and existing mental disorders</a:t>
            </a:r>
          </a:p>
          <a:p>
            <a:pPr lvl="1" eaLnBrk="1" hangingPunct="1"/>
            <a:r>
              <a:rPr lang="en-US" dirty="0" smtClean="0"/>
              <a:t>Will include each diagnostic category</a:t>
            </a:r>
          </a:p>
          <a:p>
            <a:pPr lvl="1" eaLnBrk="1" hangingPunct="1"/>
            <a:r>
              <a:rPr lang="en-US" dirty="0" smtClean="0"/>
              <a:t>Will include a section on structural, cross cutting, and general classification issues</a:t>
            </a:r>
          </a:p>
          <a:p>
            <a:pPr lvl="1" eaLnBrk="1" hangingPunct="1"/>
            <a:r>
              <a:rPr lang="en-US" dirty="0" smtClean="0"/>
              <a:t>Will include dimensional assessments that can be used to establish a baseline measure of severity and track changes over time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Derivations of the International Classification of Diseases Diagnostic and Statistical Manual of Mental Disorders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2271413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Diagnosis-Related Groups (DRGs) were used to categorize patients on the basis of: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Principal diagnoses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Secondary diagnoses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Principal procedures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Secondary procedures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Complications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Discharge status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Comorbitities</a:t>
            </a:r>
            <a:r>
              <a:rPr lang="en-US" dirty="0" smtClean="0"/>
              <a:t> 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Derivations of the International Classification of Diseases Diagnosis-Related Groups and MS-DRGs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240963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DRGs designed as a way, under </a:t>
            </a:r>
            <a:br>
              <a:rPr lang="en-US" smtClean="0"/>
            </a:br>
            <a:r>
              <a:rPr lang="en-US" smtClean="0"/>
              <a:t>Medicare, to:</a:t>
            </a:r>
          </a:p>
          <a:p>
            <a:pPr lvl="1" eaLnBrk="1" hangingPunct="1"/>
            <a:r>
              <a:rPr lang="en-US" smtClean="0"/>
              <a:t>Group services</a:t>
            </a:r>
          </a:p>
          <a:p>
            <a:pPr lvl="1" eaLnBrk="1" hangingPunct="1"/>
            <a:r>
              <a:rPr lang="en-US" smtClean="0"/>
              <a:t>Estimate costs</a:t>
            </a:r>
          </a:p>
          <a:p>
            <a:pPr lvl="1" eaLnBrk="1" hangingPunct="1"/>
            <a:r>
              <a:rPr lang="en-US" smtClean="0"/>
              <a:t>Support prospective payment</a:t>
            </a:r>
          </a:p>
          <a:p>
            <a:pPr eaLnBrk="1" hangingPunct="1"/>
            <a:r>
              <a:rPr lang="en-US" smtClean="0"/>
              <a:t>Basic DRG method used by CMS for </a:t>
            </a:r>
            <a:br>
              <a:rPr lang="en-US" smtClean="0"/>
            </a:br>
            <a:r>
              <a:rPr lang="en-US" smtClean="0"/>
              <a:t>hospital payment for Medicare beneficiaries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Derivations of the International Classification of Diseases Diagnosis-Related Groups and MS-DRGs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847452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859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October 2007 saw a dramatic restructuring </a:t>
            </a:r>
            <a:br>
              <a:rPr lang="en-US" dirty="0" smtClean="0"/>
            </a:br>
            <a:r>
              <a:rPr lang="en-US" dirty="0" smtClean="0"/>
              <a:t>of DRGs – Medicare Severity-Adjusted DRG (MS-DRG).</a:t>
            </a:r>
          </a:p>
          <a:p>
            <a:pPr lvl="1" eaLnBrk="1" hangingPunct="1"/>
            <a:r>
              <a:rPr lang="en-US" dirty="0" smtClean="0"/>
              <a:t>A new in-patient prospective payment system (IPPS) brought number of MS-DRGs to 745. </a:t>
            </a:r>
          </a:p>
          <a:p>
            <a:pPr lvl="1" eaLnBrk="1" hangingPunct="1"/>
            <a:r>
              <a:rPr lang="en-US" dirty="0" smtClean="0"/>
              <a:t>Replaced the previous schedule of 538 DRGs.</a:t>
            </a:r>
          </a:p>
          <a:p>
            <a:pPr lvl="1" eaLnBrk="1" hangingPunct="1"/>
            <a:r>
              <a:rPr lang="en-US" dirty="0" smtClean="0"/>
              <a:t>It adjusted DRG weights based on severity of patient’s condition.</a:t>
            </a:r>
          </a:p>
          <a:p>
            <a:pPr lvl="1" eaLnBrk="1" hangingPunct="1"/>
            <a:r>
              <a:rPr lang="en-US" dirty="0" smtClean="0"/>
              <a:t>It correlates more closely with resource consumption.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700" dirty="0">
                <a:solidFill>
                  <a:schemeClr val="tx2"/>
                </a:solidFill>
                <a:latin typeface="Arial" charset="0"/>
              </a:rPr>
              <a:t>Understanding Terminologies </a:t>
            </a:r>
            <a:br>
              <a:rPr lang="en-US" sz="2700" dirty="0">
                <a:solidFill>
                  <a:schemeClr val="tx2"/>
                </a:solidFill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latin typeface="Arial" charset="0"/>
              </a:rPr>
              <a:t>Derivations of the International Classification of Diseases Diagnosis-Related Groups and MS-DRGs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4561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4545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Interoperability – the ability to communicate and exchange data: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Accurately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Effectively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Securely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Consistently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ability to communicate and exchange data with different: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Information technology systems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Software applications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Networks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Interoperability and Shared Terminologies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810130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Desirable characteristics of controlled terminologies: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They should support capturing what is known about </a:t>
            </a:r>
            <a:br>
              <a:rPr lang="en-US" sz="2200" smtClean="0"/>
            </a:br>
            <a:r>
              <a:rPr lang="en-US" sz="2200" smtClean="0"/>
              <a:t>the patient.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They should support information retrieval and allow someone returning to the information later to understand its meaning as intended by the author.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They should allow storage, retrieval, and transfer </a:t>
            </a:r>
            <a:br>
              <a:rPr lang="en-US" sz="2200" smtClean="0"/>
            </a:br>
            <a:r>
              <a:rPr lang="en-US" sz="2200" smtClean="0"/>
              <a:t>of information with as little information loss as possible </a:t>
            </a:r>
            <a:br>
              <a:rPr lang="en-US" sz="2200" smtClean="0"/>
            </a:br>
            <a:r>
              <a:rPr lang="en-US" sz="2200" smtClean="0"/>
              <a:t>as terminologies change over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They should support aggregation of data.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They should support the reuse of data.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They should support inferencing.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Going Forward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10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Exchange data such that clinical or operational purpose and meaning of the data are preserved and unaltered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Interoperability and Shared Terminologies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0786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41475"/>
            <a:ext cx="7772400" cy="4149725"/>
          </a:xfrm>
        </p:spPr>
        <p:txBody>
          <a:bodyPr/>
          <a:lstStyle/>
          <a:p>
            <a:pPr eaLnBrk="1" hangingPunct="1"/>
            <a:r>
              <a:rPr lang="en-US" dirty="0" smtClean="0"/>
              <a:t>Three levels of interoperability:</a:t>
            </a:r>
          </a:p>
          <a:p>
            <a:pPr lvl="1" eaLnBrk="1" hangingPunct="1"/>
            <a:r>
              <a:rPr lang="en-US" dirty="0" smtClean="0"/>
              <a:t>Basic </a:t>
            </a:r>
            <a:r>
              <a:rPr lang="en-US" dirty="0" smtClean="0"/>
              <a:t>interoperability </a:t>
            </a:r>
            <a:r>
              <a:rPr lang="en-US" dirty="0"/>
              <a:t>allows a message from one computer to be received by another</a:t>
            </a:r>
            <a:r>
              <a:rPr lang="en-US" dirty="0" smtClean="0"/>
              <a:t>.</a:t>
            </a:r>
            <a:endParaRPr lang="en-US" dirty="0" smtClean="0"/>
          </a:p>
          <a:p>
            <a:pPr lvl="1" eaLnBrk="1" hangingPunct="1"/>
            <a:r>
              <a:rPr lang="en-US" dirty="0" smtClean="0"/>
              <a:t>Functional </a:t>
            </a:r>
            <a:r>
              <a:rPr lang="en-US" dirty="0" smtClean="0"/>
              <a:t>interoperability allows data to </a:t>
            </a:r>
            <a:r>
              <a:rPr lang="en-US" dirty="0"/>
              <a:t>pass from a structured field in one system to a comparably structured field in another</a:t>
            </a:r>
            <a:r>
              <a:rPr lang="en-US" dirty="0" smtClean="0"/>
              <a:t>.</a:t>
            </a:r>
            <a:endParaRPr lang="en-US" dirty="0" smtClean="0"/>
          </a:p>
          <a:p>
            <a:pPr lvl="1" eaLnBrk="1" hangingPunct="1"/>
            <a:r>
              <a:rPr lang="en-US" dirty="0" smtClean="0"/>
              <a:t>Semantic </a:t>
            </a:r>
            <a:r>
              <a:rPr lang="en-US" dirty="0" smtClean="0"/>
              <a:t>interoperability allows </a:t>
            </a:r>
            <a:r>
              <a:rPr lang="en-US" dirty="0"/>
              <a:t>information to be understood by shared </a:t>
            </a:r>
            <a:r>
              <a:rPr lang="en-US" dirty="0" smtClean="0"/>
              <a:t>systems. It </a:t>
            </a:r>
            <a:r>
              <a:rPr lang="en-US" dirty="0"/>
              <a:t>is dependent on the degree of agreement </a:t>
            </a:r>
            <a:br>
              <a:rPr lang="en-US" dirty="0"/>
            </a:br>
            <a:r>
              <a:rPr lang="en-US" dirty="0"/>
              <a:t>of data terminology and its quality.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Interoperability and Shared Terminologies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7869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Health Level 7 (HL7) EHR Interoperability Work Group: “Interoperability is not a quality or qualification, but rather a noun describing </a:t>
            </a:r>
            <a:br>
              <a:rPr lang="en-US" sz="2800" dirty="0" smtClean="0"/>
            </a:br>
            <a:r>
              <a:rPr lang="en-US" sz="2800" dirty="0" smtClean="0"/>
              <a:t>a relationship between systems.”</a:t>
            </a:r>
          </a:p>
          <a:p>
            <a:pPr eaLnBrk="1" hangingPunct="1"/>
            <a:r>
              <a:rPr lang="en-US" sz="2800" dirty="0" smtClean="0"/>
              <a:t>It is not simply a transfer of information from one system to another in the correct format.</a:t>
            </a:r>
          </a:p>
          <a:p>
            <a:pPr eaLnBrk="1" hangingPunct="1"/>
            <a:r>
              <a:rPr lang="en-US" sz="2800" dirty="0" smtClean="0"/>
              <a:t>Interoperability is one of the most critical concepts confronting the adoption and implementation of enhanced electronic information technologies.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500" dirty="0">
                <a:solidFill>
                  <a:schemeClr val="tx2"/>
                </a:solidFill>
                <a:latin typeface="Arial" charset="0"/>
              </a:rPr>
              <a:t>The Challenge of Clinical Communications and Information Exchange </a:t>
            </a:r>
            <a:br>
              <a:rPr lang="en-US" sz="3500" dirty="0">
                <a:solidFill>
                  <a:schemeClr val="tx2"/>
                </a:solidFill>
                <a:latin typeface="Arial" charset="0"/>
              </a:rPr>
            </a:br>
            <a:r>
              <a:rPr lang="en-US" sz="3500" dirty="0">
                <a:solidFill>
                  <a:schemeClr val="tx2"/>
                </a:solidFill>
                <a:latin typeface="Arial" charset="0"/>
              </a:rPr>
              <a:t>Interoperability and Shared Terminologies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3041227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4989</TotalTime>
  <Words>2147</Words>
  <Application>Microsoft Office PowerPoint</Application>
  <PresentationFormat>On-screen Show (4:3)</PresentationFormat>
  <Paragraphs>361</Paragraphs>
  <Slides>60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Blank Presentation</vt:lpstr>
      <vt:lpstr>Clinical Terminologies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Isabelle Bichindaritz</dc:creator>
  <cp:lastModifiedBy>Isa</cp:lastModifiedBy>
  <cp:revision>303</cp:revision>
  <cp:lastPrinted>2012-10-09T23:40:39Z</cp:lastPrinted>
  <dcterms:created xsi:type="dcterms:W3CDTF">2000-09-29T00:33:17Z</dcterms:created>
  <dcterms:modified xsi:type="dcterms:W3CDTF">2012-10-10T04:54:00Z</dcterms:modified>
</cp:coreProperties>
</file>