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463" r:id="rId2"/>
    <p:sldId id="465" r:id="rId3"/>
    <p:sldId id="466" r:id="rId4"/>
    <p:sldId id="467" r:id="rId5"/>
    <p:sldId id="478" r:id="rId6"/>
    <p:sldId id="479" r:id="rId7"/>
    <p:sldId id="480" r:id="rId8"/>
    <p:sldId id="481" r:id="rId9"/>
    <p:sldId id="482" r:id="rId10"/>
    <p:sldId id="483" r:id="rId11"/>
    <p:sldId id="484" r:id="rId12"/>
    <p:sldId id="485" r:id="rId13"/>
    <p:sldId id="486" r:id="rId14"/>
    <p:sldId id="471" r:id="rId15"/>
    <p:sldId id="488" r:id="rId16"/>
    <p:sldId id="489" r:id="rId17"/>
    <p:sldId id="490" r:id="rId18"/>
    <p:sldId id="491" r:id="rId19"/>
    <p:sldId id="492" r:id="rId20"/>
    <p:sldId id="493" r:id="rId21"/>
    <p:sldId id="494" r:id="rId22"/>
    <p:sldId id="495" r:id="rId23"/>
    <p:sldId id="496" r:id="rId24"/>
    <p:sldId id="503" r:id="rId25"/>
    <p:sldId id="506" r:id="rId26"/>
    <p:sldId id="508" r:id="rId27"/>
    <p:sldId id="511" r:id="rId28"/>
    <p:sldId id="512" r:id="rId29"/>
    <p:sldId id="513" r:id="rId30"/>
    <p:sldId id="514" r:id="rId31"/>
    <p:sldId id="579" r:id="rId32"/>
    <p:sldId id="515" r:id="rId33"/>
    <p:sldId id="516" r:id="rId34"/>
    <p:sldId id="517" r:id="rId35"/>
    <p:sldId id="521" r:id="rId36"/>
    <p:sldId id="524" r:id="rId37"/>
    <p:sldId id="525" r:id="rId38"/>
    <p:sldId id="526" r:id="rId39"/>
    <p:sldId id="580" r:id="rId40"/>
    <p:sldId id="541" r:id="rId41"/>
    <p:sldId id="542" r:id="rId42"/>
    <p:sldId id="544" r:id="rId43"/>
    <p:sldId id="545" r:id="rId44"/>
    <p:sldId id="546" r:id="rId45"/>
    <p:sldId id="547" r:id="rId46"/>
    <p:sldId id="548" r:id="rId47"/>
    <p:sldId id="581" r:id="rId48"/>
    <p:sldId id="549" r:id="rId49"/>
    <p:sldId id="550" r:id="rId50"/>
    <p:sldId id="551" r:id="rId51"/>
    <p:sldId id="552" r:id="rId52"/>
    <p:sldId id="553" r:id="rId53"/>
    <p:sldId id="554" r:id="rId54"/>
    <p:sldId id="556" r:id="rId55"/>
    <p:sldId id="557" r:id="rId56"/>
    <p:sldId id="558" r:id="rId57"/>
    <p:sldId id="559" r:id="rId58"/>
    <p:sldId id="561" r:id="rId59"/>
    <p:sldId id="562" r:id="rId60"/>
    <p:sldId id="563" r:id="rId61"/>
    <p:sldId id="564" r:id="rId62"/>
    <p:sldId id="565" r:id="rId63"/>
    <p:sldId id="566" r:id="rId64"/>
    <p:sldId id="567" r:id="rId65"/>
    <p:sldId id="568" r:id="rId66"/>
    <p:sldId id="569" r:id="rId67"/>
    <p:sldId id="570" r:id="rId68"/>
    <p:sldId id="571" r:id="rId69"/>
    <p:sldId id="572" r:id="rId70"/>
    <p:sldId id="584" r:id="rId71"/>
    <p:sldId id="573" r:id="rId72"/>
    <p:sldId id="577" r:id="rId73"/>
    <p:sldId id="583" r:id="rId74"/>
    <p:sldId id="578" r:id="rId75"/>
  </p:sldIdLst>
  <p:sldSz cx="9144000" cy="6858000" type="screen4x3"/>
  <p:notesSz cx="7102475" cy="9388475"/>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0"/>
    <a:srgbClr val="030119"/>
    <a:srgbClr val="0000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24" autoAdjust="0"/>
    <p:restoredTop sz="90859" autoAdjust="0"/>
  </p:normalViewPr>
  <p:slideViewPr>
    <p:cSldViewPr>
      <p:cViewPr varScale="1">
        <p:scale>
          <a:sx n="64" d="100"/>
          <a:sy n="64" d="100"/>
        </p:scale>
        <p:origin x="-252" y="-10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10776"/>
    </p:cViewPr>
  </p:sorterViewPr>
  <p:notesViewPr>
    <p:cSldViewPr>
      <p:cViewPr varScale="1">
        <p:scale>
          <a:sx n="40" d="100"/>
          <a:sy n="40" d="100"/>
        </p:scale>
        <p:origin x="-1488" y="-90"/>
      </p:cViewPr>
      <p:guideLst>
        <p:guide orient="horz" pos="2956"/>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3077524" cy="468782"/>
          </a:xfrm>
          <a:prstGeom prst="rect">
            <a:avLst/>
          </a:prstGeom>
          <a:noFill/>
          <a:ln w="9525">
            <a:noFill/>
            <a:miter lim="800000"/>
            <a:headEnd/>
            <a:tailEnd/>
          </a:ln>
          <a:effectLst/>
        </p:spPr>
        <p:txBody>
          <a:bodyPr vert="horz" wrap="square" lIns="94001" tIns="47001" rIns="94001" bIns="47001" numCol="1" anchor="t" anchorCtr="0" compatLnSpc="1">
            <a:prstTxWarp prst="textNoShape">
              <a:avLst/>
            </a:prstTxWarp>
          </a:bodyPr>
          <a:lstStyle>
            <a:lvl1pPr algn="l" defTabSz="940575">
              <a:defRPr sz="1200"/>
            </a:lvl1pPr>
          </a:lstStyle>
          <a:p>
            <a:pPr>
              <a:defRPr/>
            </a:pPr>
            <a:endParaRPr lang="en-US" dirty="0"/>
          </a:p>
        </p:txBody>
      </p:sp>
      <p:sp>
        <p:nvSpPr>
          <p:cNvPr id="35843" name="Rectangle 3"/>
          <p:cNvSpPr>
            <a:spLocks noGrp="1" noChangeArrowheads="1"/>
          </p:cNvSpPr>
          <p:nvPr>
            <p:ph type="dt" sz="quarter" idx="1"/>
          </p:nvPr>
        </p:nvSpPr>
        <p:spPr bwMode="auto">
          <a:xfrm>
            <a:off x="4024951" y="0"/>
            <a:ext cx="3077524" cy="468782"/>
          </a:xfrm>
          <a:prstGeom prst="rect">
            <a:avLst/>
          </a:prstGeom>
          <a:noFill/>
          <a:ln w="9525">
            <a:noFill/>
            <a:miter lim="800000"/>
            <a:headEnd/>
            <a:tailEnd/>
          </a:ln>
          <a:effectLst/>
        </p:spPr>
        <p:txBody>
          <a:bodyPr vert="horz" wrap="square" lIns="94001" tIns="47001" rIns="94001" bIns="47001" numCol="1" anchor="t" anchorCtr="0" compatLnSpc="1">
            <a:prstTxWarp prst="textNoShape">
              <a:avLst/>
            </a:prstTxWarp>
          </a:bodyPr>
          <a:lstStyle>
            <a:lvl1pPr algn="r" defTabSz="940575">
              <a:defRPr sz="1200"/>
            </a:lvl1pPr>
          </a:lstStyle>
          <a:p>
            <a:pPr>
              <a:defRPr/>
            </a:pPr>
            <a:endParaRPr lang="en-US" dirty="0"/>
          </a:p>
        </p:txBody>
      </p:sp>
      <p:sp>
        <p:nvSpPr>
          <p:cNvPr id="35844" name="Rectangle 4"/>
          <p:cNvSpPr>
            <a:spLocks noGrp="1" noChangeArrowheads="1"/>
          </p:cNvSpPr>
          <p:nvPr>
            <p:ph type="ftr" sz="quarter" idx="2"/>
          </p:nvPr>
        </p:nvSpPr>
        <p:spPr bwMode="auto">
          <a:xfrm>
            <a:off x="1" y="8919693"/>
            <a:ext cx="3077524" cy="468782"/>
          </a:xfrm>
          <a:prstGeom prst="rect">
            <a:avLst/>
          </a:prstGeom>
          <a:noFill/>
          <a:ln w="9525">
            <a:noFill/>
            <a:miter lim="800000"/>
            <a:headEnd/>
            <a:tailEnd/>
          </a:ln>
          <a:effectLst/>
        </p:spPr>
        <p:txBody>
          <a:bodyPr vert="horz" wrap="square" lIns="94001" tIns="47001" rIns="94001" bIns="47001" numCol="1" anchor="b" anchorCtr="0" compatLnSpc="1">
            <a:prstTxWarp prst="textNoShape">
              <a:avLst/>
            </a:prstTxWarp>
          </a:bodyPr>
          <a:lstStyle>
            <a:lvl1pPr algn="l" defTabSz="940575">
              <a:defRPr sz="1200"/>
            </a:lvl1pPr>
          </a:lstStyle>
          <a:p>
            <a:pPr>
              <a:defRPr/>
            </a:pPr>
            <a:endParaRPr lang="en-US" dirty="0"/>
          </a:p>
        </p:txBody>
      </p:sp>
      <p:sp>
        <p:nvSpPr>
          <p:cNvPr id="35845" name="Rectangle 5"/>
          <p:cNvSpPr>
            <a:spLocks noGrp="1" noChangeArrowheads="1"/>
          </p:cNvSpPr>
          <p:nvPr>
            <p:ph type="sldNum" sz="quarter" idx="3"/>
          </p:nvPr>
        </p:nvSpPr>
        <p:spPr bwMode="auto">
          <a:xfrm>
            <a:off x="4024951" y="8919693"/>
            <a:ext cx="3077524" cy="468782"/>
          </a:xfrm>
          <a:prstGeom prst="rect">
            <a:avLst/>
          </a:prstGeom>
          <a:noFill/>
          <a:ln w="9525">
            <a:noFill/>
            <a:miter lim="800000"/>
            <a:headEnd/>
            <a:tailEnd/>
          </a:ln>
          <a:effectLst/>
        </p:spPr>
        <p:txBody>
          <a:bodyPr vert="horz" wrap="square" lIns="94001" tIns="47001" rIns="94001" bIns="47001" numCol="1" anchor="b" anchorCtr="0" compatLnSpc="1">
            <a:prstTxWarp prst="textNoShape">
              <a:avLst/>
            </a:prstTxWarp>
          </a:bodyPr>
          <a:lstStyle>
            <a:lvl1pPr algn="r" defTabSz="940575">
              <a:defRPr sz="1200"/>
            </a:lvl1pPr>
          </a:lstStyle>
          <a:p>
            <a:pPr>
              <a:defRPr/>
            </a:pPr>
            <a:fld id="{3854810C-39D8-4B6E-A2EB-A60E6B2D2A45}" type="slidenum">
              <a:rPr lang="en-US"/>
              <a:pPr>
                <a:defRPr/>
              </a:pPr>
              <a:t>‹#›</a:t>
            </a:fld>
            <a:endParaRPr lang="en-US" dirty="0"/>
          </a:p>
        </p:txBody>
      </p:sp>
    </p:spTree>
    <p:extLst>
      <p:ext uri="{BB962C8B-B14F-4D97-AF65-F5344CB8AC3E}">
        <p14:creationId xmlns:p14="http://schemas.microsoft.com/office/powerpoint/2010/main" val="3922288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77524" cy="468782"/>
          </a:xfrm>
          <a:prstGeom prst="rect">
            <a:avLst/>
          </a:prstGeom>
          <a:noFill/>
          <a:ln w="9525">
            <a:noFill/>
            <a:miter lim="800000"/>
            <a:headEnd/>
            <a:tailEnd/>
          </a:ln>
          <a:effectLst/>
        </p:spPr>
        <p:txBody>
          <a:bodyPr vert="horz" wrap="square" lIns="94001" tIns="47001" rIns="94001" bIns="47001" numCol="1" anchor="t" anchorCtr="0" compatLnSpc="1">
            <a:prstTxWarp prst="textNoShape">
              <a:avLst/>
            </a:prstTxWarp>
          </a:bodyPr>
          <a:lstStyle>
            <a:lvl1pPr algn="l" defTabSz="940575">
              <a:defRPr sz="1200"/>
            </a:lvl1pPr>
          </a:lstStyle>
          <a:p>
            <a:pPr>
              <a:defRPr/>
            </a:pPr>
            <a:endParaRPr lang="en-US" dirty="0"/>
          </a:p>
        </p:txBody>
      </p:sp>
      <p:sp>
        <p:nvSpPr>
          <p:cNvPr id="3075" name="Rectangle 3"/>
          <p:cNvSpPr>
            <a:spLocks noGrp="1" noChangeArrowheads="1"/>
          </p:cNvSpPr>
          <p:nvPr>
            <p:ph type="dt" idx="1"/>
          </p:nvPr>
        </p:nvSpPr>
        <p:spPr bwMode="auto">
          <a:xfrm>
            <a:off x="4024951" y="0"/>
            <a:ext cx="3077524" cy="468782"/>
          </a:xfrm>
          <a:prstGeom prst="rect">
            <a:avLst/>
          </a:prstGeom>
          <a:noFill/>
          <a:ln w="9525">
            <a:noFill/>
            <a:miter lim="800000"/>
            <a:headEnd/>
            <a:tailEnd/>
          </a:ln>
          <a:effectLst/>
        </p:spPr>
        <p:txBody>
          <a:bodyPr vert="horz" wrap="square" lIns="94001" tIns="47001" rIns="94001" bIns="47001" numCol="1" anchor="t" anchorCtr="0" compatLnSpc="1">
            <a:prstTxWarp prst="textNoShape">
              <a:avLst/>
            </a:prstTxWarp>
          </a:bodyPr>
          <a:lstStyle>
            <a:lvl1pPr algn="r" defTabSz="940575">
              <a:defRPr sz="1200"/>
            </a:lvl1pPr>
          </a:lstStyle>
          <a:p>
            <a:pPr>
              <a:defRPr/>
            </a:pPr>
            <a:endParaRPr lang="en-US" dirty="0"/>
          </a:p>
        </p:txBody>
      </p:sp>
      <p:sp>
        <p:nvSpPr>
          <p:cNvPr id="82948" name="Rectangle 4"/>
          <p:cNvSpPr>
            <a:spLocks noGrp="1" noRot="1" noChangeAspect="1" noChangeArrowheads="1" noTextEdit="1"/>
          </p:cNvSpPr>
          <p:nvPr>
            <p:ph type="sldImg" idx="2"/>
          </p:nvPr>
        </p:nvSpPr>
        <p:spPr bwMode="auto">
          <a:xfrm>
            <a:off x="1203325" y="704850"/>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47427" y="4459847"/>
            <a:ext cx="5207622" cy="4223851"/>
          </a:xfrm>
          <a:prstGeom prst="rect">
            <a:avLst/>
          </a:prstGeom>
          <a:noFill/>
          <a:ln w="9525">
            <a:noFill/>
            <a:miter lim="800000"/>
            <a:headEnd/>
            <a:tailEnd/>
          </a:ln>
          <a:effectLst/>
        </p:spPr>
        <p:txBody>
          <a:bodyPr vert="horz" wrap="square" lIns="94001" tIns="47001" rIns="94001" bIns="470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919693"/>
            <a:ext cx="3077524" cy="468782"/>
          </a:xfrm>
          <a:prstGeom prst="rect">
            <a:avLst/>
          </a:prstGeom>
          <a:noFill/>
          <a:ln w="9525">
            <a:noFill/>
            <a:miter lim="800000"/>
            <a:headEnd/>
            <a:tailEnd/>
          </a:ln>
          <a:effectLst/>
        </p:spPr>
        <p:txBody>
          <a:bodyPr vert="horz" wrap="square" lIns="94001" tIns="47001" rIns="94001" bIns="47001" numCol="1" anchor="b" anchorCtr="0" compatLnSpc="1">
            <a:prstTxWarp prst="textNoShape">
              <a:avLst/>
            </a:prstTxWarp>
          </a:bodyPr>
          <a:lstStyle>
            <a:lvl1pPr algn="l" defTabSz="940575">
              <a:defRPr sz="1200"/>
            </a:lvl1pPr>
          </a:lstStyle>
          <a:p>
            <a:pPr>
              <a:defRPr/>
            </a:pPr>
            <a:endParaRPr lang="en-US" dirty="0"/>
          </a:p>
        </p:txBody>
      </p:sp>
      <p:sp>
        <p:nvSpPr>
          <p:cNvPr id="3079" name="Rectangle 7"/>
          <p:cNvSpPr>
            <a:spLocks noGrp="1" noChangeArrowheads="1"/>
          </p:cNvSpPr>
          <p:nvPr>
            <p:ph type="sldNum" sz="quarter" idx="5"/>
          </p:nvPr>
        </p:nvSpPr>
        <p:spPr bwMode="auto">
          <a:xfrm>
            <a:off x="4024951" y="8919693"/>
            <a:ext cx="3077524" cy="468782"/>
          </a:xfrm>
          <a:prstGeom prst="rect">
            <a:avLst/>
          </a:prstGeom>
          <a:noFill/>
          <a:ln w="9525">
            <a:noFill/>
            <a:miter lim="800000"/>
            <a:headEnd/>
            <a:tailEnd/>
          </a:ln>
          <a:effectLst/>
        </p:spPr>
        <p:txBody>
          <a:bodyPr vert="horz" wrap="square" lIns="94001" tIns="47001" rIns="94001" bIns="47001" numCol="1" anchor="b" anchorCtr="0" compatLnSpc="1">
            <a:prstTxWarp prst="textNoShape">
              <a:avLst/>
            </a:prstTxWarp>
          </a:bodyPr>
          <a:lstStyle>
            <a:lvl1pPr algn="r" defTabSz="940575">
              <a:defRPr sz="1200"/>
            </a:lvl1pPr>
          </a:lstStyle>
          <a:p>
            <a:pPr>
              <a:defRPr/>
            </a:pPr>
            <a:fld id="{831F7F28-7B05-45D0-B920-4D4C2BF0AFCA}" type="slidenum">
              <a:rPr lang="en-US"/>
              <a:pPr>
                <a:defRPr/>
              </a:pPr>
              <a:t>‹#›</a:t>
            </a:fld>
            <a:endParaRPr lang="en-US" dirty="0"/>
          </a:p>
        </p:txBody>
      </p:sp>
    </p:spTree>
    <p:extLst>
      <p:ext uri="{BB962C8B-B14F-4D97-AF65-F5344CB8AC3E}">
        <p14:creationId xmlns:p14="http://schemas.microsoft.com/office/powerpoint/2010/main" val="2645501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ideal scenario is for better access to information and better communication between patients, health care providers, specialists, insurers and all others involved in patient care.</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DFCA88-6CFD-41D6-8DE9-6B93CF23DDF4}"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1F7F28-7B05-45D0-B920-4D4C2BF0AFCA}" type="slidenum">
              <a:rPr lang="en-US" smtClean="0"/>
              <a:pPr>
                <a:defRPr/>
              </a:pPr>
              <a:t>14</a:t>
            </a:fld>
            <a:endParaRPr lang="en-US" dirty="0"/>
          </a:p>
        </p:txBody>
      </p:sp>
    </p:spTree>
    <p:extLst>
      <p:ext uri="{BB962C8B-B14F-4D97-AF65-F5344CB8AC3E}">
        <p14:creationId xmlns:p14="http://schemas.microsoft.com/office/powerpoint/2010/main" val="3591937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Early computer work also included statistical analysis on the incidence, distribution, and causes of diseases in society.</a:t>
            </a: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0CA205-28DF-4633-B56A-786F74576B1F}"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E9814B-420B-4DA1-9459-14D23D27D0FD}"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intention was to create common data to be shared through an integrated database.</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E30711-6C18-4206-99B8-D8806E4DDC9A}"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1970s introduced smaller computers as powerful as the earlier, larger mainframe computers.  Individual departments could use new software tools to tailor systems to meet their specific needs.</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F70A9E-AE68-4E1D-8031-F3DDFCCEAC47}"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introduction of the PC also brought about an increase in the need for software developers and engineers to write programs designed to meet the specific needs of individuals and departments as well as the whole industry.</a:t>
            </a: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887457-1BE3-4A07-9B81-67BF3126295A}"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Network technology was essential for making it possible for diverse software applications, databases, and hardware configurations to communicate with each other.</a:t>
            </a:r>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0D5E30-EC6F-4D82-B6EB-A9BD6C10D00E}"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As technology continues to advance, the possibilities for creating effective HISs increase.  All of the advances listed here lead to greater communication options between systems.</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012ACF-77E4-4183-9563-FE7318C9A100}"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Understanding computerized health care information and systems is critical for physicians and health care professionals at all levels from clinicians to administrative staff.</a:t>
            </a: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24E85D-3A32-43A7-A497-4F6E311FA444}"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NeHC draws from the public and private sectors to make recommendations to HHS on how to share EHR data while maintaining security and patient privacy.</a:t>
            </a:r>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736420-7129-4924-A137-A365E91ED81D}"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Other industries, such as banking and retail, have typically invested more into information technology than the health care industry.  Investment in new technology by the health care industry is on the rise.</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5436A8-29C0-4CF3-8197-60DE5DB00D2A}"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1F7968-712B-4406-9A38-6EF207F8850A}"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Mobile and hand-held devices are popular among doctors, nurses, and home health care workers for use at bedside to input information directly from a patient and to access reference information such as drug tables and drug interactions.</a:t>
            </a:r>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F61F05-EABB-4C31-8FFF-99CF5CFE1D8B}"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It is important to note that voice recognition recognizes words as data, but cannot interpret the meaning behind the words.  </a:t>
            </a:r>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AA7FDB-33C5-4A87-86BF-20CFA6B08DF9}"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F8139F-96CA-46DC-BADA-30D09D3CDD62}"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Databases allow users to retrieve and manipulate data as they need it.</a:t>
            </a:r>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E0E564-DF12-4F7F-A480-1252F00B92CA}"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31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D363D-2B0E-4B30-A593-FF0B31DD0476}"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A7525E-FF7B-4A7E-AEAA-75EE6C0F16D4}"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0CC1C3-3AC2-4EC4-9CDD-D123112883E7}"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BF33CF-CE75-4F36-895E-2C5E5AF5BC21}"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1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D5264E-E4DF-4C64-A09C-32D3522497FE}" type="slidenum">
              <a:rPr lang="en-US" smtClean="0"/>
              <a:pPr fontAlgn="base">
                <a:spcBef>
                  <a:spcPct val="0"/>
                </a:spcBef>
                <a:spcAft>
                  <a:spcPct val="0"/>
                </a:spcAft>
                <a:defRPr/>
              </a:pPr>
              <a:t>34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Several factors have contributed to the rapid increase in HIS technology including government initiatives and health care consumer demands.</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9D6782-7A87-470F-A477-223D9264EA8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95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51DB18-871B-4676-A2DD-4C4C53A10D80}"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One disadvantage to the two-tier client-server architecture is that the client software needs to be replicated on every PC connected to the network.  This makes it expensive, difficult to maintain, and difficult to scale up to accommodate more users.</a:t>
            </a:r>
          </a:p>
        </p:txBody>
      </p:sp>
      <p:sp>
        <p:nvSpPr>
          <p:cNvPr id="115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B65BAF-6AAC-4065-9865-153FD3699D13}"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Developers are discovering health care systems require large amounts of application processing and having three distinct layers makes it easier to maintain and adjust according to client needs.</a:t>
            </a:r>
          </a:p>
        </p:txBody>
      </p:sp>
      <p:sp>
        <p:nvSpPr>
          <p:cNvPr id="1177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324B13-D3F4-42F4-98B0-DB32AF6BD7F4}"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98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20E139-6AA2-47D8-B6E2-A1B387F984EB}"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6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7712B-0FE2-46A3-ACC7-0B2604EDBBE6}"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8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1188E6-74D3-40BC-A4BC-A25D7F511B01}"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Symbology refers to the font in which machine-readable code is written.</a:t>
            </a:r>
          </a:p>
          <a:p>
            <a:pPr eaLnBrk="1" hangingPunct="1">
              <a:spcBef>
                <a:spcPct val="0"/>
              </a:spcBef>
            </a:pPr>
            <a:endParaRPr lang="en-US" smtClean="0"/>
          </a:p>
        </p:txBody>
      </p:sp>
      <p:sp>
        <p:nvSpPr>
          <p:cNvPr id="152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A8D5E1-752C-403D-B38D-9D9ECFCA530E}"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4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35CBFC-3B20-44F6-A747-9D5849684E82}" type="slidenum">
              <a:rPr lang="en-US" smtClean="0"/>
              <a:pPr fontAlgn="base">
                <a:spcBef>
                  <a:spcPct val="0"/>
                </a:spcBef>
                <a:spcAft>
                  <a:spcPct val="0"/>
                </a:spcAft>
                <a:defRPr/>
              </a:pPr>
              <a:t>44</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6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CDC3B9-4ACC-4879-A251-DB4809AC1D83}"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8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0C56A3-91ED-44CF-AC9F-27828309C0A4}"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  Health Information Management Systems refers to a variety of information systems used in hospitals, clinics, and even in homes.</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20FBE3-60CE-4567-A237-66A54982E80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0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B90405-FF9D-4ECA-83E7-F16AB382DDA8}" type="slidenum">
              <a:rPr lang="en-US" smtClean="0"/>
              <a:pPr fontAlgn="base">
                <a:spcBef>
                  <a:spcPct val="0"/>
                </a:spcBef>
                <a:spcAft>
                  <a:spcPct val="0"/>
                </a:spcAft>
                <a:defRPr/>
              </a:pPr>
              <a:t>48</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2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233F7C-BD40-4D17-A082-F9C0C25F8B17}" type="slidenum">
              <a:rPr lang="en-US" smtClean="0"/>
              <a:pPr fontAlgn="base">
                <a:spcBef>
                  <a:spcPct val="0"/>
                </a:spcBef>
                <a:spcAft>
                  <a:spcPct val="0"/>
                </a:spcAft>
                <a:defRPr/>
              </a:pPr>
              <a:t>49</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4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DE902-3001-4B98-89C1-036A5F881FCC}" type="slidenum">
              <a:rPr lang="en-US" smtClean="0"/>
              <a:pPr fontAlgn="base">
                <a:spcBef>
                  <a:spcPct val="0"/>
                </a:spcBef>
                <a:spcAft>
                  <a:spcPct val="0"/>
                </a:spcAft>
                <a:defRPr/>
              </a:pPr>
              <a:t>50</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6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BF6FE4-E064-4D64-8C06-13E194A2F478}" type="slidenum">
              <a:rPr lang="en-US" smtClean="0"/>
              <a:pPr fontAlgn="base">
                <a:spcBef>
                  <a:spcPct val="0"/>
                </a:spcBef>
                <a:spcAft>
                  <a:spcPct val="0"/>
                </a:spcAft>
                <a:defRPr/>
              </a:pPr>
              <a:t>51</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Any computer can run a JAVA based program as long as it has a JAVA compiler that is often included in browser software.</a:t>
            </a:r>
          </a:p>
        </p:txBody>
      </p:sp>
      <p:sp>
        <p:nvSpPr>
          <p:cNvPr id="168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1A7C03-E8D6-47AA-A6A7-32FF24D3ACCB}" type="slidenum">
              <a:rPr lang="en-US" smtClean="0"/>
              <a:pPr fontAlgn="base">
                <a:spcBef>
                  <a:spcPct val="0"/>
                </a:spcBef>
                <a:spcAft>
                  <a:spcPct val="0"/>
                </a:spcAft>
                <a:defRPr/>
              </a:pPr>
              <a:t>52</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Wikipedia is an example of Web 2.0 because registered users can add, delete, or edit existing content.</a:t>
            </a:r>
          </a:p>
        </p:txBody>
      </p:sp>
      <p:sp>
        <p:nvSpPr>
          <p:cNvPr id="171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E0496E-85E1-41DF-9F18-30864467A756}" type="slidenum">
              <a:rPr lang="en-US" smtClean="0"/>
              <a:pPr fontAlgn="base">
                <a:spcBef>
                  <a:spcPct val="0"/>
                </a:spcBef>
                <a:spcAft>
                  <a:spcPct val="0"/>
                </a:spcAft>
                <a:defRPr/>
              </a:pPr>
              <a:t>53</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4670AA-049C-43B8-A11A-9EFAC9FA8BD8}" type="slidenum">
              <a:rPr lang="en-US" smtClean="0"/>
              <a:pPr fontAlgn="base">
                <a:spcBef>
                  <a:spcPct val="0"/>
                </a:spcBef>
                <a:spcAft>
                  <a:spcPct val="0"/>
                </a:spcAft>
                <a:defRPr/>
              </a:pPr>
              <a:t>54</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6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C2FD56-9EAC-4A29-A1A7-E8586CC727D1}" type="slidenum">
              <a:rPr lang="en-US" smtClean="0"/>
              <a:pPr fontAlgn="base">
                <a:spcBef>
                  <a:spcPct val="0"/>
                </a:spcBef>
                <a:spcAft>
                  <a:spcPct val="0"/>
                </a:spcAft>
                <a:defRPr/>
              </a:pPr>
              <a:t>55</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8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E19197-1002-4FB7-AA4C-8E9466A39431}" type="slidenum">
              <a:rPr lang="en-US" smtClean="0"/>
              <a:pPr fontAlgn="base">
                <a:spcBef>
                  <a:spcPct val="0"/>
                </a:spcBef>
                <a:spcAft>
                  <a:spcPct val="0"/>
                </a:spcAft>
                <a:defRPr/>
              </a:pPr>
              <a:t>56</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0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8F989B-F6A4-49AF-8534-C37ACF56751B}" type="slidenum">
              <a:rPr lang="en-US" smtClean="0"/>
              <a:pPr fontAlgn="base">
                <a:spcBef>
                  <a:spcPct val="0"/>
                </a:spcBef>
                <a:spcAft>
                  <a:spcPct val="0"/>
                </a:spcAft>
                <a:defRPr/>
              </a:pPr>
              <a:t>57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3C5127-5FFD-4AED-A72C-53E7C3D64C1C}"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3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1DEA00-88AE-4C27-8325-22358D13D3F0}" type="slidenum">
              <a:rPr lang="en-US" smtClean="0"/>
              <a:pPr fontAlgn="base">
                <a:spcBef>
                  <a:spcPct val="0"/>
                </a:spcBef>
                <a:spcAft>
                  <a:spcPct val="0"/>
                </a:spcAft>
                <a:defRPr/>
              </a:pPr>
              <a:t>58</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5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FE3FAF-7A41-4ED8-AAF3-AB0459ABBCB4}" type="slidenum">
              <a:rPr lang="en-US" smtClean="0"/>
              <a:pPr fontAlgn="base">
                <a:spcBef>
                  <a:spcPct val="0"/>
                </a:spcBef>
                <a:spcAft>
                  <a:spcPct val="0"/>
                </a:spcAft>
                <a:defRPr/>
              </a:pPr>
              <a:t>59</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7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AC0B92-4A4F-4446-A266-61D55A419364}" type="slidenum">
              <a:rPr lang="en-US" smtClean="0"/>
              <a:pPr fontAlgn="base">
                <a:spcBef>
                  <a:spcPct val="0"/>
                </a:spcBef>
                <a:spcAft>
                  <a:spcPct val="0"/>
                </a:spcAft>
                <a:defRPr/>
              </a:pPr>
              <a:t>60</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9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C168A2-E977-4DFF-9892-446FF5B7F248}" type="slidenum">
              <a:rPr lang="en-US" smtClean="0"/>
              <a:pPr fontAlgn="base">
                <a:spcBef>
                  <a:spcPct val="0"/>
                </a:spcBef>
                <a:spcAft>
                  <a:spcPct val="0"/>
                </a:spcAft>
                <a:defRPr/>
              </a:pPr>
              <a:t>61</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1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B969B1-8A17-4E4D-8553-9280CFAE5ECB}" type="slidenum">
              <a:rPr lang="en-US" smtClean="0"/>
              <a:pPr fontAlgn="base">
                <a:spcBef>
                  <a:spcPct val="0"/>
                </a:spcBef>
                <a:spcAft>
                  <a:spcPct val="0"/>
                </a:spcAft>
                <a:defRPr/>
              </a:pPr>
              <a:t>62</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3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4768CD-F23A-4608-A4CA-47E1B7CB76E2}" type="slidenum">
              <a:rPr lang="en-US" smtClean="0"/>
              <a:pPr fontAlgn="base">
                <a:spcBef>
                  <a:spcPct val="0"/>
                </a:spcBef>
                <a:spcAft>
                  <a:spcPct val="0"/>
                </a:spcAft>
                <a:defRPr/>
              </a:pPr>
              <a:t>63</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5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0C8623-24C1-40AD-BE7B-79A2433A1825}" type="slidenum">
              <a:rPr lang="en-US" smtClean="0"/>
              <a:pPr fontAlgn="base">
                <a:spcBef>
                  <a:spcPct val="0"/>
                </a:spcBef>
                <a:spcAft>
                  <a:spcPct val="0"/>
                </a:spcAft>
                <a:defRPr/>
              </a:pPr>
              <a:t>64</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13051B-69DD-4930-8F4D-7B81801814C3}" type="slidenum">
              <a:rPr lang="en-US" smtClean="0"/>
              <a:pPr fontAlgn="base">
                <a:spcBef>
                  <a:spcPct val="0"/>
                </a:spcBef>
                <a:spcAft>
                  <a:spcPct val="0"/>
                </a:spcAft>
                <a:defRPr/>
              </a:pPr>
              <a:t>65</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9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0529A8-0454-465C-95A9-2C79C7B74759}" type="slidenum">
              <a:rPr lang="en-US" smtClean="0"/>
              <a:pPr fontAlgn="base">
                <a:spcBef>
                  <a:spcPct val="0"/>
                </a:spcBef>
                <a:spcAft>
                  <a:spcPct val="0"/>
                </a:spcAft>
                <a:defRPr/>
              </a:pPr>
              <a:t>66</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1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FE3925-F649-4AA3-85E8-DACDAA46018B}" type="slidenum">
              <a:rPr lang="en-US" smtClean="0"/>
              <a:pPr fontAlgn="base">
                <a:spcBef>
                  <a:spcPct val="0"/>
                </a:spcBef>
                <a:spcAft>
                  <a:spcPct val="0"/>
                </a:spcAft>
                <a:defRPr/>
              </a:pPr>
              <a:t>67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Systems are listed in order of range of scope from departmental (narrowest range) to external (widest range). </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9E248-ED6A-4B8F-BCEB-73E6094C663F}"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3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729A17-4081-407D-B631-1C148013DC27}" type="slidenum">
              <a:rPr lang="en-US" smtClean="0"/>
              <a:pPr fontAlgn="base">
                <a:spcBef>
                  <a:spcPct val="0"/>
                </a:spcBef>
                <a:spcAft>
                  <a:spcPct val="0"/>
                </a:spcAft>
                <a:defRPr/>
              </a:pPr>
              <a:t>68</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5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651FC1-9E8F-4592-8588-5C501919994A}" type="slidenum">
              <a:rPr lang="en-US" smtClean="0"/>
              <a:pPr fontAlgn="base">
                <a:spcBef>
                  <a:spcPct val="0"/>
                </a:spcBef>
                <a:spcAft>
                  <a:spcPct val="0"/>
                </a:spcAft>
                <a:defRPr/>
              </a:pPr>
              <a:t>69</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 Trojan Horse is an example of a masquerader and a computer virus is an example of corruption malware.  Computer worms most often arrive in the form of e-mail attachments that are activated when the attachment is opened.</a:t>
            </a:r>
          </a:p>
        </p:txBody>
      </p:sp>
      <p:sp>
        <p:nvSpPr>
          <p:cNvPr id="207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B28D1D-A400-43AD-99AE-567247194A5A}" type="slidenum">
              <a:rPr lang="en-US" smtClean="0"/>
              <a:pPr fontAlgn="base">
                <a:spcBef>
                  <a:spcPct val="0"/>
                </a:spcBef>
                <a:spcAft>
                  <a:spcPct val="0"/>
                </a:spcAft>
                <a:defRPr/>
              </a:pPr>
              <a:t>71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8F8C94-0C18-4F95-B715-A802B420002E}"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9DB83-FF99-4891-8287-8F39D87E5D77}"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number of components found in any given HIS can vary with the first three components (core applications, business functions, communications) being the most universal, and the remaining components being acquired as an HIS becomes more advanced.</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C7B988-18A4-4CB9-9A1E-DB0E47458266}" type="slidenum">
              <a:rPr lang="en-US" smtClean="0"/>
              <a:pPr fontAlgn="base">
                <a:spcBef>
                  <a:spcPct val="0"/>
                </a:spcBef>
                <a:spcAft>
                  <a:spcPct val="0"/>
                </a:spcAft>
                <a:defRPr/>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B5B19F9D-A29A-4E30-8CF3-9050E22E2759}" type="slidenum">
              <a:rPr lang="en-US"/>
              <a:pPr>
                <a:defRPr/>
              </a:pPr>
              <a:t>‹#›</a:t>
            </a:fld>
            <a:endParaRPr lang="en-US" dirty="0"/>
          </a:p>
        </p:txBody>
      </p:sp>
    </p:spTree>
    <p:extLst>
      <p:ext uri="{BB962C8B-B14F-4D97-AF65-F5344CB8AC3E}">
        <p14:creationId xmlns:p14="http://schemas.microsoft.com/office/powerpoint/2010/main" val="53123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21E39D95-6BFF-4E3B-8BA0-BCB6AD39E102}" type="slidenum">
              <a:rPr lang="en-US"/>
              <a:pPr>
                <a:defRPr/>
              </a:pPr>
              <a:t>‹#›</a:t>
            </a:fld>
            <a:endParaRPr lang="en-US" dirty="0"/>
          </a:p>
        </p:txBody>
      </p:sp>
    </p:spTree>
    <p:extLst>
      <p:ext uri="{BB962C8B-B14F-4D97-AF65-F5344CB8AC3E}">
        <p14:creationId xmlns:p14="http://schemas.microsoft.com/office/powerpoint/2010/main" val="184551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DE7CA104-01FE-4A09-8FD3-0AE3EFF5D33D}" type="slidenum">
              <a:rPr lang="en-US"/>
              <a:pPr>
                <a:defRPr/>
              </a:pPr>
              <a:t>‹#›</a:t>
            </a:fld>
            <a:endParaRPr lang="en-US" dirty="0"/>
          </a:p>
        </p:txBody>
      </p:sp>
    </p:spTree>
    <p:extLst>
      <p:ext uri="{BB962C8B-B14F-4D97-AF65-F5344CB8AC3E}">
        <p14:creationId xmlns:p14="http://schemas.microsoft.com/office/powerpoint/2010/main" val="385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C21D4732-172D-4F8D-8AF2-F18342627DFF}" type="slidenum">
              <a:rPr lang="en-US"/>
              <a:pPr>
                <a:defRPr/>
              </a:pPr>
              <a:t>‹#›</a:t>
            </a:fld>
            <a:endParaRPr lang="en-US" dirty="0"/>
          </a:p>
        </p:txBody>
      </p:sp>
    </p:spTree>
    <p:extLst>
      <p:ext uri="{BB962C8B-B14F-4D97-AF65-F5344CB8AC3E}">
        <p14:creationId xmlns:p14="http://schemas.microsoft.com/office/powerpoint/2010/main" val="164781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52260E1D-00DB-4F12-86BF-B3E9C7183C80}" type="slidenum">
              <a:rPr lang="en-US"/>
              <a:pPr>
                <a:defRPr/>
              </a:pPr>
              <a:t>‹#›</a:t>
            </a:fld>
            <a:endParaRPr lang="en-US" dirty="0"/>
          </a:p>
        </p:txBody>
      </p:sp>
    </p:spTree>
    <p:extLst>
      <p:ext uri="{BB962C8B-B14F-4D97-AF65-F5344CB8AC3E}">
        <p14:creationId xmlns:p14="http://schemas.microsoft.com/office/powerpoint/2010/main" val="230793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DB9DA415-C8EF-47C0-8527-D7F640B0A088}" type="slidenum">
              <a:rPr lang="en-US"/>
              <a:pPr>
                <a:defRPr/>
              </a:pPr>
              <a:t>‹#›</a:t>
            </a:fld>
            <a:endParaRPr lang="en-US" dirty="0"/>
          </a:p>
        </p:txBody>
      </p:sp>
    </p:spTree>
    <p:extLst>
      <p:ext uri="{BB962C8B-B14F-4D97-AF65-F5344CB8AC3E}">
        <p14:creationId xmlns:p14="http://schemas.microsoft.com/office/powerpoint/2010/main" val="413477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9" name="Rectangle 6"/>
          <p:cNvSpPr>
            <a:spLocks noGrp="1" noChangeArrowheads="1"/>
          </p:cNvSpPr>
          <p:nvPr>
            <p:ph type="sldNum" sz="quarter" idx="12"/>
          </p:nvPr>
        </p:nvSpPr>
        <p:spPr>
          <a:ln/>
        </p:spPr>
        <p:txBody>
          <a:bodyPr/>
          <a:lstStyle>
            <a:lvl1pPr>
              <a:defRPr/>
            </a:lvl1pPr>
          </a:lstStyle>
          <a:p>
            <a:pPr>
              <a:defRPr/>
            </a:pPr>
            <a:fld id="{B70DC2E2-DAC0-49FE-91D6-3FBB1D6C4DC1}" type="slidenum">
              <a:rPr lang="en-US"/>
              <a:pPr>
                <a:defRPr/>
              </a:pPr>
              <a:t>‹#›</a:t>
            </a:fld>
            <a:endParaRPr lang="en-US" dirty="0"/>
          </a:p>
        </p:txBody>
      </p:sp>
    </p:spTree>
    <p:extLst>
      <p:ext uri="{BB962C8B-B14F-4D97-AF65-F5344CB8AC3E}">
        <p14:creationId xmlns:p14="http://schemas.microsoft.com/office/powerpoint/2010/main" val="124396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5" name="Rectangle 6"/>
          <p:cNvSpPr>
            <a:spLocks noGrp="1" noChangeArrowheads="1"/>
          </p:cNvSpPr>
          <p:nvPr>
            <p:ph type="sldNum" sz="quarter" idx="12"/>
          </p:nvPr>
        </p:nvSpPr>
        <p:spPr>
          <a:ln/>
        </p:spPr>
        <p:txBody>
          <a:bodyPr/>
          <a:lstStyle>
            <a:lvl1pPr>
              <a:defRPr/>
            </a:lvl1pPr>
          </a:lstStyle>
          <a:p>
            <a:pPr>
              <a:defRPr/>
            </a:pPr>
            <a:fld id="{36D5E418-2FAE-47C2-88A1-46D4C031E92A}" type="slidenum">
              <a:rPr lang="en-US"/>
              <a:pPr>
                <a:defRPr/>
              </a:pPr>
              <a:t>‹#›</a:t>
            </a:fld>
            <a:endParaRPr lang="en-US" dirty="0"/>
          </a:p>
        </p:txBody>
      </p:sp>
    </p:spTree>
    <p:extLst>
      <p:ext uri="{BB962C8B-B14F-4D97-AF65-F5344CB8AC3E}">
        <p14:creationId xmlns:p14="http://schemas.microsoft.com/office/powerpoint/2010/main" val="379155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4" name="Rectangle 6"/>
          <p:cNvSpPr>
            <a:spLocks noGrp="1" noChangeArrowheads="1"/>
          </p:cNvSpPr>
          <p:nvPr>
            <p:ph type="sldNum" sz="quarter" idx="12"/>
          </p:nvPr>
        </p:nvSpPr>
        <p:spPr>
          <a:ln/>
        </p:spPr>
        <p:txBody>
          <a:bodyPr/>
          <a:lstStyle>
            <a:lvl1pPr>
              <a:defRPr/>
            </a:lvl1pPr>
          </a:lstStyle>
          <a:p>
            <a:pPr>
              <a:defRPr/>
            </a:pPr>
            <a:fld id="{8EBC7272-72CB-483A-AAF1-2A2E0CA63D60}" type="slidenum">
              <a:rPr lang="en-US"/>
              <a:pPr>
                <a:defRPr/>
              </a:pPr>
              <a:t>‹#›</a:t>
            </a:fld>
            <a:endParaRPr lang="en-US" dirty="0"/>
          </a:p>
        </p:txBody>
      </p:sp>
    </p:spTree>
    <p:extLst>
      <p:ext uri="{BB962C8B-B14F-4D97-AF65-F5344CB8AC3E}">
        <p14:creationId xmlns:p14="http://schemas.microsoft.com/office/powerpoint/2010/main" val="168169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CE211E0A-E02E-4BA8-BAB4-14B28B2065D1}" type="slidenum">
              <a:rPr lang="en-US"/>
              <a:pPr>
                <a:defRPr/>
              </a:pPr>
              <a:t>‹#›</a:t>
            </a:fld>
            <a:endParaRPr lang="en-US" dirty="0"/>
          </a:p>
        </p:txBody>
      </p:sp>
    </p:spTree>
    <p:extLst>
      <p:ext uri="{BB962C8B-B14F-4D97-AF65-F5344CB8AC3E}">
        <p14:creationId xmlns:p14="http://schemas.microsoft.com/office/powerpoint/2010/main" val="28339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10/12/2012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86DAB0B6-544D-4AD2-8A2F-A62C991C7056}" type="slidenum">
              <a:rPr lang="en-US"/>
              <a:pPr>
                <a:defRPr/>
              </a:pPr>
              <a:t>‹#›</a:t>
            </a:fld>
            <a:endParaRPr lang="en-US" dirty="0"/>
          </a:p>
        </p:txBody>
      </p:sp>
    </p:spTree>
    <p:extLst>
      <p:ext uri="{BB962C8B-B14F-4D97-AF65-F5344CB8AC3E}">
        <p14:creationId xmlns:p14="http://schemas.microsoft.com/office/powerpoint/2010/main" val="336386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r>
              <a:rPr lang="en-US" smtClean="0"/>
              <a:t>10/12/2012</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dirty="0"/>
              <a:t>HCI571   Isabelle Bichindaritz  </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0369ACD-FA73-4D97-943B-E6045E4580A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smtClean="0"/>
              <a:t>10/12/2012</a:t>
            </a:r>
            <a:endParaRPr lang="en-AU" sz="1400" dirty="0"/>
          </a:p>
        </p:txBody>
      </p:sp>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AU" sz="1400" dirty="0" smtClean="0"/>
              <a:t>HCI571   Isabelle Bichindaritz  </a:t>
            </a:r>
            <a:endParaRPr lang="en-AU" sz="1400" dirty="0"/>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F1CADF36-8E9D-41BE-AF10-7C7469C55CA5}" type="slidenum">
              <a:rPr lang="en-AU" sz="1400" smtClean="0"/>
              <a:pPr/>
              <a:t>1</a:t>
            </a:fld>
            <a:endParaRPr lang="en-AU" sz="1400" dirty="0" smtClean="0"/>
          </a:p>
        </p:txBody>
      </p:sp>
      <p:sp>
        <p:nvSpPr>
          <p:cNvPr id="2053" name="Rectangle 2"/>
          <p:cNvSpPr>
            <a:spLocks noGrp="1" noChangeArrowheads="1"/>
          </p:cNvSpPr>
          <p:nvPr>
            <p:ph type="title"/>
          </p:nvPr>
        </p:nvSpPr>
        <p:spPr>
          <a:xfrm>
            <a:off x="533400" y="914400"/>
            <a:ext cx="8077200" cy="3868738"/>
          </a:xfrm>
        </p:spPr>
        <p:txBody>
          <a:bodyPr/>
          <a:lstStyle/>
          <a:p>
            <a:r>
              <a:rPr lang="en-AU" sz="5400" b="1" dirty="0" smtClean="0"/>
              <a:t>Technologies</a:t>
            </a:r>
            <a:br>
              <a:rPr lang="en-AU" sz="5400" b="1" dirty="0" smtClean="0"/>
            </a:br>
            <a:r>
              <a:rPr lang="en-AU" sz="5400" b="1" dirty="0" smtClean="0"/>
              <a:t>Applications</a:t>
            </a:r>
            <a:br>
              <a:rPr lang="en-AU" sz="5400" b="1" dirty="0" smtClean="0"/>
            </a:br>
            <a:r>
              <a:rPr lang="en-AU" sz="5400" b="1" dirty="0" smtClean="0"/>
              <a:t>Security</a:t>
            </a:r>
            <a:endParaRPr lang="en-AU" sz="3200" b="1" dirty="0" smtClean="0">
              <a:cs typeface="Tahoma" pitchFamily="34" charset="0"/>
            </a:endParaRPr>
          </a:p>
        </p:txBody>
      </p:sp>
    </p:spTree>
    <p:extLst>
      <p:ext uri="{BB962C8B-B14F-4D97-AF65-F5344CB8AC3E}">
        <p14:creationId xmlns:p14="http://schemas.microsoft.com/office/powerpoint/2010/main" val="2957148286"/>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685800" y="1371600"/>
            <a:ext cx="7772400" cy="4114800"/>
          </a:xfrm>
        </p:spPr>
        <p:txBody>
          <a:bodyPr/>
          <a:lstStyle/>
          <a:p>
            <a:pPr eaLnBrk="1" hangingPunct="1"/>
            <a:r>
              <a:rPr lang="en-US" dirty="0" smtClean="0"/>
              <a:t>Scope of HIS</a:t>
            </a:r>
          </a:p>
          <a:p>
            <a:pPr lvl="1" eaLnBrk="1" hangingPunct="1"/>
            <a:r>
              <a:rPr lang="en-US" dirty="0" smtClean="0"/>
              <a:t>Departmental – limited to a specific clinical </a:t>
            </a:r>
            <a:br>
              <a:rPr lang="en-US" dirty="0" smtClean="0"/>
            </a:br>
            <a:r>
              <a:rPr lang="en-US" dirty="0" smtClean="0"/>
              <a:t>or financial domain to serve functions of </a:t>
            </a:r>
            <a:br>
              <a:rPr lang="en-US" dirty="0" smtClean="0"/>
            </a:br>
            <a:r>
              <a:rPr lang="en-US" dirty="0" smtClean="0"/>
              <a:t>a department</a:t>
            </a:r>
          </a:p>
          <a:p>
            <a:pPr lvl="1" eaLnBrk="1" hangingPunct="1"/>
            <a:r>
              <a:rPr lang="en-US" dirty="0" smtClean="0"/>
              <a:t>Intradepartmental – primarily serves business function of one department, shares information with other departments</a:t>
            </a:r>
          </a:p>
          <a:p>
            <a:pPr lvl="1" eaLnBrk="1" hangingPunct="1"/>
            <a:r>
              <a:rPr lang="en-US" dirty="0" smtClean="0"/>
              <a:t>Hospital-wide - focuses on integration of various departmental systems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Scope of Health Information Systems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10</a:t>
            </a:fld>
            <a:endParaRPr lang="en-US" dirty="0"/>
          </a:p>
        </p:txBody>
      </p:sp>
    </p:spTree>
    <p:extLst>
      <p:ext uri="{BB962C8B-B14F-4D97-AF65-F5344CB8AC3E}">
        <p14:creationId xmlns:p14="http://schemas.microsoft.com/office/powerpoint/2010/main" val="318717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p:txBody>
          <a:bodyPr/>
          <a:lstStyle/>
          <a:p>
            <a:pPr eaLnBrk="1" hangingPunct="1"/>
            <a:r>
              <a:rPr lang="en-US" smtClean="0"/>
              <a:t>Scope of HIS (cont’d)</a:t>
            </a:r>
          </a:p>
          <a:p>
            <a:pPr lvl="1" eaLnBrk="1" hangingPunct="1"/>
            <a:r>
              <a:rPr lang="en-US" smtClean="0"/>
              <a:t>Enterprise-wide – encompasses all departmental systems throughout health system</a:t>
            </a:r>
          </a:p>
          <a:p>
            <a:pPr lvl="1" eaLnBrk="1" hangingPunct="1"/>
            <a:r>
              <a:rPr lang="en-US" smtClean="0"/>
              <a:t>External – primarily exists to report information required by regulatory agencies, shared among different health systems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Scope of Health Information Systems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11</a:t>
            </a:fld>
            <a:endParaRPr lang="en-US" dirty="0"/>
          </a:p>
        </p:txBody>
      </p:sp>
    </p:spTree>
    <p:extLst>
      <p:ext uri="{BB962C8B-B14F-4D97-AF65-F5344CB8AC3E}">
        <p14:creationId xmlns:p14="http://schemas.microsoft.com/office/powerpoint/2010/main" val="887111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152400" y="1066800"/>
            <a:ext cx="8839200" cy="4454525"/>
          </a:xfrm>
        </p:spPr>
        <p:txBody>
          <a:bodyPr/>
          <a:lstStyle/>
          <a:p>
            <a:pPr eaLnBrk="1" hangingPunct="1"/>
            <a:r>
              <a:rPr lang="en-US" dirty="0" smtClean="0"/>
              <a:t>Comprehensive HIS contains seven components:</a:t>
            </a:r>
          </a:p>
          <a:p>
            <a:pPr marL="1041400" lvl="1" indent="-457200" eaLnBrk="1" hangingPunct="1">
              <a:buFont typeface="Lucida Sans" pitchFamily="34" charset="0"/>
              <a:buAutoNum type="arabicPeriod"/>
            </a:pPr>
            <a:r>
              <a:rPr lang="en-US" dirty="0" smtClean="0"/>
              <a:t>Core applications – patient scheduling, admission, discharge – serve as central base </a:t>
            </a:r>
            <a:br>
              <a:rPr lang="en-US" dirty="0" smtClean="0"/>
            </a:br>
            <a:r>
              <a:rPr lang="en-US" dirty="0" smtClean="0"/>
              <a:t>of information</a:t>
            </a:r>
          </a:p>
          <a:p>
            <a:pPr marL="1041400" lvl="1" indent="-457200" eaLnBrk="1" hangingPunct="1">
              <a:buFont typeface="Lucida Sans" pitchFamily="34" charset="0"/>
              <a:buAutoNum type="arabicPeriod"/>
            </a:pPr>
            <a:r>
              <a:rPr lang="en-US" dirty="0" smtClean="0"/>
              <a:t>Business and financial systems – patient accounting, billing, payroll – provide data management functions</a:t>
            </a:r>
          </a:p>
          <a:p>
            <a:pPr marL="1041400" lvl="1" indent="-457200" eaLnBrk="1" hangingPunct="1">
              <a:buFont typeface="Lucida Sans" pitchFamily="34" charset="0"/>
              <a:buAutoNum type="arabicPeriod"/>
            </a:pPr>
            <a:r>
              <a:rPr lang="en-US" dirty="0" smtClean="0"/>
              <a:t>Communications and networking </a:t>
            </a:r>
            <a:br>
              <a:rPr lang="en-US" dirty="0" smtClean="0"/>
            </a:br>
            <a:r>
              <a:rPr lang="en-US" dirty="0" smtClean="0"/>
              <a:t>applications – email, Web applications – transmit and manage communications both inside and outside the hospital</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Components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12</a:t>
            </a:fld>
            <a:endParaRPr lang="en-US" dirty="0"/>
          </a:p>
        </p:txBody>
      </p:sp>
    </p:spTree>
    <p:extLst>
      <p:ext uri="{BB962C8B-B14F-4D97-AF65-F5344CB8AC3E}">
        <p14:creationId xmlns:p14="http://schemas.microsoft.com/office/powerpoint/2010/main" val="136863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228600" y="914400"/>
            <a:ext cx="8763000" cy="4114800"/>
          </a:xfrm>
        </p:spPr>
        <p:txBody>
          <a:bodyPr/>
          <a:lstStyle/>
          <a:p>
            <a:pPr marL="1041400" lvl="1" indent="-457200" eaLnBrk="1" hangingPunct="1">
              <a:buFont typeface="Lucida Sans" pitchFamily="34" charset="0"/>
              <a:buAutoNum type="arabicPeriod" startAt="4"/>
            </a:pPr>
            <a:r>
              <a:rPr lang="en-US" dirty="0" smtClean="0"/>
              <a:t>Departmental systems – pharmacy, radiology, lab – designed to manage clinical operations and share data</a:t>
            </a:r>
          </a:p>
          <a:p>
            <a:pPr marL="1041400" lvl="1" indent="-457200" eaLnBrk="1" hangingPunct="1">
              <a:buFont typeface="Lucida Sans" pitchFamily="34" charset="0"/>
              <a:buAutoNum type="arabicPeriod" startAt="4"/>
            </a:pPr>
            <a:r>
              <a:rPr lang="en-US" dirty="0" smtClean="0"/>
              <a:t>Documentation systems – EMR, point-of-care bedside devices – collect, store, and retrieve patient data </a:t>
            </a:r>
          </a:p>
          <a:p>
            <a:pPr marL="1041400" lvl="1" indent="-457200" eaLnBrk="1" hangingPunct="1">
              <a:buFont typeface="Lucida Sans" pitchFamily="34" charset="0"/>
              <a:buAutoNum type="arabicPeriod" startAt="4"/>
            </a:pPr>
            <a:r>
              <a:rPr lang="en-US" dirty="0" smtClean="0"/>
              <a:t>Reminder and advice functions – test result alerts, drug interactions – assist clinicians </a:t>
            </a:r>
            <a:br>
              <a:rPr lang="en-US" dirty="0" smtClean="0"/>
            </a:br>
            <a:r>
              <a:rPr lang="en-US" dirty="0" smtClean="0"/>
              <a:t>in performing patient care activities</a:t>
            </a:r>
          </a:p>
          <a:p>
            <a:pPr marL="1041400" lvl="1" indent="-457200" eaLnBrk="1" hangingPunct="1">
              <a:buFont typeface="Lucida Sans" pitchFamily="34" charset="0"/>
              <a:buAutoNum type="arabicPeriod" startAt="4"/>
            </a:pPr>
            <a:r>
              <a:rPr lang="en-US" dirty="0" err="1" smtClean="0"/>
              <a:t>Syndromic</a:t>
            </a:r>
            <a:r>
              <a:rPr lang="en-US" dirty="0" smtClean="0"/>
              <a:t> surveillance system – designed </a:t>
            </a:r>
            <a:br>
              <a:rPr lang="en-US" dirty="0" smtClean="0"/>
            </a:br>
            <a:r>
              <a:rPr lang="en-US" dirty="0" smtClean="0"/>
              <a:t>to detect patterns of disease in a population </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Components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13</a:t>
            </a:fld>
            <a:endParaRPr lang="en-US" dirty="0"/>
          </a:p>
        </p:txBody>
      </p:sp>
    </p:spTree>
    <p:extLst>
      <p:ext uri="{BB962C8B-B14F-4D97-AF65-F5344CB8AC3E}">
        <p14:creationId xmlns:p14="http://schemas.microsoft.com/office/powerpoint/2010/main" val="344721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7-01-97814377088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27000"/>
            <a:ext cx="8890000" cy="66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14</a:t>
            </a:fld>
            <a:endParaRPr lang="en-US" dirty="0"/>
          </a:p>
        </p:txBody>
      </p:sp>
    </p:spTree>
    <p:extLst>
      <p:ext uri="{BB962C8B-B14F-4D97-AF65-F5344CB8AC3E}">
        <p14:creationId xmlns:p14="http://schemas.microsoft.com/office/powerpoint/2010/main" val="2893336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4294967295"/>
          </p:nvPr>
        </p:nvSpPr>
        <p:spPr>
          <a:xfrm>
            <a:off x="685800" y="1223962"/>
            <a:ext cx="7772400" cy="4454525"/>
          </a:xfrm>
        </p:spPr>
        <p:txBody>
          <a:bodyPr/>
          <a:lstStyle/>
          <a:p>
            <a:pPr eaLnBrk="1" hangingPunct="1"/>
            <a:r>
              <a:rPr lang="en-US" sz="2800" dirty="0" smtClean="0"/>
              <a:t>Computers were introduced into health care arena through punch-card data processing.</a:t>
            </a:r>
          </a:p>
          <a:p>
            <a:pPr eaLnBrk="1" hangingPunct="1"/>
            <a:r>
              <a:rPr lang="en-US" sz="2800" dirty="0" smtClean="0"/>
              <a:t>Early activities focused on decision-making for physicians.</a:t>
            </a:r>
          </a:p>
          <a:p>
            <a:pPr eaLnBrk="1" hangingPunct="1"/>
            <a:r>
              <a:rPr lang="en-US" sz="2800" dirty="0" smtClean="0"/>
              <a:t>COSTAR (computer stored ambulatory </a:t>
            </a:r>
            <a:br>
              <a:rPr lang="en-US" sz="2800" dirty="0" smtClean="0"/>
            </a:br>
            <a:r>
              <a:rPr lang="en-US" sz="2800" dirty="0" smtClean="0"/>
              <a:t>record system) – developed by </a:t>
            </a:r>
            <a:r>
              <a:rPr lang="en-US" sz="2800" dirty="0" err="1" smtClean="0"/>
              <a:t>Octo</a:t>
            </a:r>
            <a:r>
              <a:rPr lang="en-US" sz="2800" dirty="0" smtClean="0"/>
              <a:t> Barnett at Massachusetts General Hospital </a:t>
            </a:r>
            <a:br>
              <a:rPr lang="en-US" sz="2800" dirty="0" smtClean="0"/>
            </a:br>
            <a:r>
              <a:rPr lang="en-US" sz="2800" dirty="0" smtClean="0"/>
              <a:t>(1960s-1970s).</a:t>
            </a:r>
          </a:p>
          <a:p>
            <a:pPr eaLnBrk="1" hangingPunct="1"/>
            <a:r>
              <a:rPr lang="en-US" sz="2800" dirty="0" smtClean="0"/>
              <a:t>IBM Medical Information Systems Program was first patient care system claiming to automate patient record, sold until 1972.</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Early Efforts </a:t>
            </a:r>
            <a:br>
              <a:rPr lang="en-US" sz="4000" dirty="0">
                <a:solidFill>
                  <a:schemeClr val="tx2"/>
                </a:solidFill>
                <a:latin typeface="Arial" charset="0"/>
              </a:rPr>
            </a:br>
            <a:r>
              <a:rPr lang="en-US" sz="4000" dirty="0">
                <a:solidFill>
                  <a:schemeClr val="tx2"/>
                </a:solidFill>
                <a:latin typeface="Arial" charset="0"/>
              </a:rPr>
              <a:t>(1960s to 1980s)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15</a:t>
            </a:fld>
            <a:endParaRPr lang="en-US" dirty="0"/>
          </a:p>
        </p:txBody>
      </p:sp>
    </p:spTree>
    <p:extLst>
      <p:ext uri="{BB962C8B-B14F-4D97-AF65-F5344CB8AC3E}">
        <p14:creationId xmlns:p14="http://schemas.microsoft.com/office/powerpoint/2010/main" val="495149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685800" y="1465263"/>
            <a:ext cx="7772400" cy="3106737"/>
          </a:xfrm>
        </p:spPr>
        <p:txBody>
          <a:bodyPr/>
          <a:lstStyle/>
          <a:p>
            <a:pPr eaLnBrk="1" hangingPunct="1"/>
            <a:r>
              <a:rPr lang="en-US" dirty="0" err="1" smtClean="0"/>
              <a:t>Technicon</a:t>
            </a:r>
            <a:r>
              <a:rPr lang="en-US" dirty="0" smtClean="0"/>
              <a:t> Data System (TDS)</a:t>
            </a:r>
          </a:p>
          <a:p>
            <a:pPr lvl="1" eaLnBrk="1" hangingPunct="1"/>
            <a:r>
              <a:rPr lang="en-US" dirty="0" smtClean="0"/>
              <a:t>Patient care information system designed </a:t>
            </a:r>
            <a:br>
              <a:rPr lang="en-US" dirty="0" smtClean="0"/>
            </a:br>
            <a:r>
              <a:rPr lang="en-US" dirty="0" smtClean="0"/>
              <a:t>by Lockheed survived next 30 years</a:t>
            </a:r>
          </a:p>
          <a:p>
            <a:pPr lvl="1" eaLnBrk="1" hangingPunct="1"/>
            <a:r>
              <a:rPr lang="en-US" dirty="0" smtClean="0"/>
              <a:t>Redesigned and rebranded as electronic health record software used for improving clinical outcomes</a:t>
            </a:r>
          </a:p>
          <a:p>
            <a:pPr eaLnBrk="1" hangingPunct="1"/>
            <a:endParaRPr lang="en-US" dirty="0"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Early Efforts </a:t>
            </a:r>
            <a:br>
              <a:rPr lang="en-US" sz="4000" dirty="0">
                <a:solidFill>
                  <a:schemeClr val="tx2"/>
                </a:solidFill>
                <a:latin typeface="Arial" charset="0"/>
              </a:rPr>
            </a:br>
            <a:r>
              <a:rPr lang="en-US" sz="4000" dirty="0">
                <a:solidFill>
                  <a:schemeClr val="tx2"/>
                </a:solidFill>
                <a:latin typeface="Arial" charset="0"/>
              </a:rPr>
              <a:t>(1960s to 1980s)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16</a:t>
            </a:fld>
            <a:endParaRPr lang="en-US" dirty="0"/>
          </a:p>
        </p:txBody>
      </p:sp>
    </p:spTree>
    <p:extLst>
      <p:ext uri="{BB962C8B-B14F-4D97-AF65-F5344CB8AC3E}">
        <p14:creationId xmlns:p14="http://schemas.microsoft.com/office/powerpoint/2010/main" val="2157754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85800" y="1447800"/>
            <a:ext cx="7772400" cy="4114800"/>
          </a:xfrm>
        </p:spPr>
        <p:txBody>
          <a:bodyPr/>
          <a:lstStyle/>
          <a:p>
            <a:pPr eaLnBrk="1" hangingPunct="1"/>
            <a:r>
              <a:rPr lang="en-US" dirty="0" smtClean="0"/>
              <a:t>1970s – HISs developed in different ways</a:t>
            </a:r>
          </a:p>
          <a:p>
            <a:pPr lvl="1" eaLnBrk="1" hangingPunct="1"/>
            <a:r>
              <a:rPr lang="en-US" dirty="0" smtClean="0"/>
              <a:t>Financial information systems modified for clinical applications</a:t>
            </a:r>
          </a:p>
          <a:p>
            <a:pPr lvl="1" eaLnBrk="1" hangingPunct="1"/>
            <a:r>
              <a:rPr lang="en-US" dirty="0" smtClean="0"/>
              <a:t>One large database designed to share its resources among departments</a:t>
            </a:r>
          </a:p>
          <a:p>
            <a:pPr lvl="1" eaLnBrk="1" hangingPunct="1"/>
            <a:r>
              <a:rPr lang="en-US" dirty="0" smtClean="0"/>
              <a:t>Department applications, such as a clinical laboratory system, enhanced with customized features</a:t>
            </a:r>
          </a:p>
          <a:p>
            <a:pPr eaLnBrk="1" hangingPunct="1"/>
            <a:r>
              <a:rPr lang="en-US" dirty="0" smtClean="0"/>
              <a:t>Database structures and tools still immature during 1970s.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Early Efforts </a:t>
            </a:r>
            <a:br>
              <a:rPr lang="en-US" sz="4000" dirty="0">
                <a:solidFill>
                  <a:schemeClr val="tx2"/>
                </a:solidFill>
                <a:latin typeface="Arial" charset="0"/>
              </a:rPr>
            </a:br>
            <a:r>
              <a:rPr lang="en-US" sz="4000" dirty="0">
                <a:solidFill>
                  <a:schemeClr val="tx2"/>
                </a:solidFill>
                <a:latin typeface="Arial" charset="0"/>
              </a:rPr>
              <a:t>(1960s to 1980s)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17</a:t>
            </a:fld>
            <a:endParaRPr lang="en-US" dirty="0"/>
          </a:p>
        </p:txBody>
      </p:sp>
    </p:spTree>
    <p:extLst>
      <p:ext uri="{BB962C8B-B14F-4D97-AF65-F5344CB8AC3E}">
        <p14:creationId xmlns:p14="http://schemas.microsoft.com/office/powerpoint/2010/main" val="3644804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685800" y="1447800"/>
            <a:ext cx="7772400" cy="4114800"/>
          </a:xfrm>
        </p:spPr>
        <p:txBody>
          <a:bodyPr/>
          <a:lstStyle/>
          <a:p>
            <a:pPr eaLnBrk="1" hangingPunct="1"/>
            <a:r>
              <a:rPr lang="en-US" dirty="0" smtClean="0"/>
              <a:t>CPHA – Commission on Professional Hospital Activities</a:t>
            </a:r>
          </a:p>
          <a:p>
            <a:pPr lvl="1" eaLnBrk="1" hangingPunct="1"/>
            <a:r>
              <a:rPr lang="en-US" dirty="0" smtClean="0"/>
              <a:t>Worked with computerized data in new ways</a:t>
            </a:r>
          </a:p>
          <a:p>
            <a:pPr lvl="1" eaLnBrk="1" hangingPunct="1"/>
            <a:r>
              <a:rPr lang="en-US" dirty="0" smtClean="0"/>
              <a:t>Introduced more computer power and better data retrieval</a:t>
            </a:r>
          </a:p>
          <a:p>
            <a:pPr eaLnBrk="1" hangingPunct="1"/>
            <a:r>
              <a:rPr lang="en-US" dirty="0" smtClean="0"/>
              <a:t>Introduction of microcomputers in 1970s generated more specific department systems</a:t>
            </a:r>
          </a:p>
          <a:p>
            <a:pPr eaLnBrk="1" hangingPunct="1"/>
            <a:r>
              <a:rPr lang="en-US" dirty="0" smtClean="0"/>
              <a:t>New software tools made computers more accessible to clinicians and other users.</a:t>
            </a:r>
          </a:p>
          <a:p>
            <a:pPr lvl="1" eaLnBrk="1" hangingPunct="1"/>
            <a:endParaRPr lang="en-US" dirty="0"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Early Efforts </a:t>
            </a:r>
            <a:br>
              <a:rPr lang="en-US" sz="4000" dirty="0">
                <a:solidFill>
                  <a:schemeClr val="tx2"/>
                </a:solidFill>
                <a:latin typeface="Arial" charset="0"/>
              </a:rPr>
            </a:br>
            <a:r>
              <a:rPr lang="en-US" sz="4000" dirty="0">
                <a:solidFill>
                  <a:schemeClr val="tx2"/>
                </a:solidFill>
                <a:latin typeface="Arial" charset="0"/>
              </a:rPr>
              <a:t>(1960s to 1980s)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18</a:t>
            </a:fld>
            <a:endParaRPr lang="en-US" dirty="0"/>
          </a:p>
        </p:txBody>
      </p:sp>
    </p:spTree>
    <p:extLst>
      <p:ext uri="{BB962C8B-B14F-4D97-AF65-F5344CB8AC3E}">
        <p14:creationId xmlns:p14="http://schemas.microsoft.com/office/powerpoint/2010/main" val="2144700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p:txBody>
          <a:bodyPr/>
          <a:lstStyle/>
          <a:p>
            <a:pPr eaLnBrk="1" hangingPunct="1"/>
            <a:r>
              <a:rPr lang="en-US" smtClean="0"/>
              <a:t>1970s-1980s – introduction of the personal computer (PC)</a:t>
            </a:r>
          </a:p>
          <a:p>
            <a:pPr lvl="1" eaLnBrk="1" hangingPunct="1"/>
            <a:r>
              <a:rPr lang="en-US" smtClean="0"/>
              <a:t>Improved reliability and computing power </a:t>
            </a:r>
            <a:br>
              <a:rPr lang="en-US" smtClean="0"/>
            </a:br>
            <a:r>
              <a:rPr lang="en-US" smtClean="0"/>
              <a:t>of hardware</a:t>
            </a:r>
          </a:p>
          <a:p>
            <a:pPr lvl="1" eaLnBrk="1" hangingPunct="1"/>
            <a:r>
              <a:rPr lang="en-US" smtClean="0"/>
              <a:t>Increased availability of functional software</a:t>
            </a:r>
          </a:p>
          <a:p>
            <a:pPr lvl="1" eaLnBrk="1" hangingPunct="1"/>
            <a:r>
              <a:rPr lang="en-US" smtClean="0"/>
              <a:t>Reduced cost of ownership</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Early Efforts </a:t>
            </a:r>
            <a:br>
              <a:rPr lang="en-US" sz="4000" dirty="0">
                <a:solidFill>
                  <a:schemeClr val="tx2"/>
                </a:solidFill>
                <a:latin typeface="Arial" charset="0"/>
              </a:rPr>
            </a:br>
            <a:r>
              <a:rPr lang="en-US" sz="4000" dirty="0">
                <a:solidFill>
                  <a:schemeClr val="tx2"/>
                </a:solidFill>
                <a:latin typeface="Arial" charset="0"/>
              </a:rPr>
              <a:t>(1960s to 1980s)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19</a:t>
            </a:fld>
            <a:endParaRPr lang="en-US" dirty="0"/>
          </a:p>
        </p:txBody>
      </p:sp>
    </p:spTree>
    <p:extLst>
      <p:ext uri="{BB962C8B-B14F-4D97-AF65-F5344CB8AC3E}">
        <p14:creationId xmlns:p14="http://schemas.microsoft.com/office/powerpoint/2010/main" val="77822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685800" y="1290636"/>
            <a:ext cx="7772400" cy="4881563"/>
          </a:xfrm>
        </p:spPr>
        <p:txBody>
          <a:bodyPr/>
          <a:lstStyle/>
          <a:p>
            <a:pPr eaLnBrk="1" hangingPunct="1"/>
            <a:r>
              <a:rPr lang="en-US" dirty="0" smtClean="0"/>
              <a:t>Define key words.</a:t>
            </a:r>
          </a:p>
          <a:p>
            <a:pPr eaLnBrk="1" hangingPunct="1"/>
            <a:r>
              <a:rPr lang="en-US" dirty="0" smtClean="0"/>
              <a:t>Define and describe the overall scope </a:t>
            </a:r>
            <a:br>
              <a:rPr lang="en-US" dirty="0" smtClean="0"/>
            </a:br>
            <a:r>
              <a:rPr lang="en-US" dirty="0" smtClean="0"/>
              <a:t>of health information systems.</a:t>
            </a:r>
          </a:p>
          <a:p>
            <a:pPr eaLnBrk="1" hangingPunct="1"/>
            <a:r>
              <a:rPr lang="en-US" dirty="0" smtClean="0"/>
              <a:t>Discuss the evolution of information technology in health care.</a:t>
            </a:r>
          </a:p>
          <a:p>
            <a:pPr eaLnBrk="1" hangingPunct="1"/>
            <a:r>
              <a:rPr lang="en-US" dirty="0" smtClean="0"/>
              <a:t>Explain the fundamental concepts </a:t>
            </a:r>
            <a:br>
              <a:rPr lang="en-US" dirty="0" smtClean="0"/>
            </a:br>
            <a:r>
              <a:rPr lang="en-US" dirty="0" smtClean="0"/>
              <a:t>of database models</a:t>
            </a:r>
          </a:p>
          <a:p>
            <a:pPr eaLnBrk="1" hangingPunct="1"/>
            <a:r>
              <a:rPr lang="en-US" dirty="0" smtClean="0"/>
              <a:t>Understand the functionality of structured query language (SQL).</a:t>
            </a:r>
          </a:p>
        </p:txBody>
      </p:sp>
      <p:sp>
        <p:nvSpPr>
          <p:cNvPr id="2"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eaLnBrk="1" hangingPunct="1">
              <a:defRPr/>
            </a:pPr>
            <a:r>
              <a:rPr lang="en-AU" sz="4000" b="1" dirty="0">
                <a:solidFill>
                  <a:schemeClr val="tx2"/>
                </a:solidFill>
              </a:rPr>
              <a:t>Learning Objectives</a:t>
            </a:r>
            <a:endParaRPr lang="en-AU" sz="4000" b="1" dirty="0">
              <a:solidFill>
                <a:schemeClr val="tx2"/>
              </a:solidFill>
              <a:effectLst>
                <a:outerShdw blurRad="38100" dist="38100" dir="2700000" algn="tl">
                  <a:srgbClr val="000000"/>
                </a:outerShdw>
              </a:effectLst>
              <a:latin typeface="Arial" charset="0"/>
            </a:endParaRPr>
          </a:p>
        </p:txBody>
      </p:sp>
      <p:sp>
        <p:nvSpPr>
          <p:cNvPr id="3" name="Date Placeholder 2"/>
          <p:cNvSpPr>
            <a:spLocks noGrp="1"/>
          </p:cNvSpPr>
          <p:nvPr>
            <p:ph type="dt" sz="half" idx="10"/>
          </p:nvPr>
        </p:nvSpPr>
        <p:spPr/>
        <p:txBody>
          <a:bodyPr/>
          <a:lstStyle/>
          <a:p>
            <a:pPr>
              <a:defRPr/>
            </a:pPr>
            <a:r>
              <a:rPr lang="en-US" smtClean="0"/>
              <a:t>10/12/2012</a:t>
            </a:r>
            <a:endParaRPr lang="en-US" dirty="0"/>
          </a:p>
        </p:txBody>
      </p:sp>
      <p:sp>
        <p:nvSpPr>
          <p:cNvPr id="4" name="Footer Placeholder 3"/>
          <p:cNvSpPr>
            <a:spLocks noGrp="1"/>
          </p:cNvSpPr>
          <p:nvPr>
            <p:ph type="ftr" sz="quarter" idx="11"/>
          </p:nvPr>
        </p:nvSpPr>
        <p:spPr/>
        <p:txBody>
          <a:bodyPr/>
          <a:lstStyle/>
          <a:p>
            <a:pPr>
              <a:defRPr/>
            </a:pPr>
            <a:r>
              <a:rPr lang="en-US" smtClean="0"/>
              <a:t>HCI571   Isabelle Bichindaritz  </a:t>
            </a:r>
            <a:endParaRPr lang="en-US" dirty="0"/>
          </a:p>
        </p:txBody>
      </p:sp>
      <p:sp>
        <p:nvSpPr>
          <p:cNvPr id="5" name="Slide Number Placeholder 4"/>
          <p:cNvSpPr>
            <a:spLocks noGrp="1"/>
          </p:cNvSpPr>
          <p:nvPr>
            <p:ph type="sldNum" sz="quarter" idx="12"/>
          </p:nvPr>
        </p:nvSpPr>
        <p:spPr/>
        <p:txBody>
          <a:bodyPr/>
          <a:lstStyle/>
          <a:p>
            <a:pPr>
              <a:defRPr/>
            </a:pPr>
            <a:fld id="{8EBC7272-72CB-483A-AAF1-2A2E0CA63D60}" type="slidenum">
              <a:rPr lang="en-US" smtClean="0"/>
              <a:pPr>
                <a:defRPr/>
              </a:pPr>
              <a:t>2</a:t>
            </a:fld>
            <a:endParaRPr lang="en-US" dirty="0"/>
          </a:p>
        </p:txBody>
      </p:sp>
    </p:spTree>
    <p:extLst>
      <p:ext uri="{BB962C8B-B14F-4D97-AF65-F5344CB8AC3E}">
        <p14:creationId xmlns:p14="http://schemas.microsoft.com/office/powerpoint/2010/main" val="3411958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685800" y="1219200"/>
            <a:ext cx="7772400" cy="4114800"/>
          </a:xfrm>
        </p:spPr>
        <p:txBody>
          <a:bodyPr/>
          <a:lstStyle/>
          <a:p>
            <a:pPr eaLnBrk="1" hangingPunct="1"/>
            <a:r>
              <a:rPr lang="en-US" sz="2800" dirty="0" smtClean="0"/>
              <a:t>Introduction of network technology:</a:t>
            </a:r>
          </a:p>
          <a:p>
            <a:pPr lvl="1" eaLnBrk="1" hangingPunct="1"/>
            <a:r>
              <a:rPr lang="en-US" sz="2400" dirty="0" smtClean="0"/>
              <a:t>Enabled department systems to communicate and share information with other systems.</a:t>
            </a:r>
          </a:p>
          <a:p>
            <a:pPr lvl="1" eaLnBrk="1" hangingPunct="1"/>
            <a:r>
              <a:rPr lang="en-US" sz="2400" dirty="0" smtClean="0"/>
              <a:t>Improved ability to link diverse applications.</a:t>
            </a:r>
          </a:p>
          <a:p>
            <a:pPr eaLnBrk="1" hangingPunct="1"/>
            <a:r>
              <a:rPr lang="en-US" sz="2800" dirty="0" smtClean="0"/>
              <a:t>1980 – HISs described at three levels</a:t>
            </a:r>
          </a:p>
          <a:p>
            <a:pPr lvl="1" eaLnBrk="1" hangingPunct="1"/>
            <a:r>
              <a:rPr lang="en-US" sz="2400" dirty="0" smtClean="0"/>
              <a:t>Level I – included ADT application, order entry, and billing functions</a:t>
            </a:r>
          </a:p>
          <a:p>
            <a:pPr lvl="1" eaLnBrk="1" hangingPunct="1"/>
            <a:r>
              <a:rPr lang="en-US" sz="2400" dirty="0" smtClean="0"/>
              <a:t>Level II – systems included part or most of the patient record</a:t>
            </a:r>
          </a:p>
          <a:p>
            <a:pPr lvl="1" eaLnBrk="1" hangingPunct="1"/>
            <a:r>
              <a:rPr lang="en-US" sz="2400" dirty="0" smtClean="0"/>
              <a:t>Level III – data linked to knowledge bases providing diagnostic support and patient care intervention</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Evolution of Hospital Information Systems (1980s to Late 1990s)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20</a:t>
            </a:fld>
            <a:endParaRPr lang="en-US" dirty="0"/>
          </a:p>
        </p:txBody>
      </p:sp>
    </p:spTree>
    <p:extLst>
      <p:ext uri="{BB962C8B-B14F-4D97-AF65-F5344CB8AC3E}">
        <p14:creationId xmlns:p14="http://schemas.microsoft.com/office/powerpoint/2010/main" val="1825506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685800" y="1238865"/>
            <a:ext cx="7772400" cy="4114800"/>
          </a:xfrm>
        </p:spPr>
        <p:txBody>
          <a:bodyPr/>
          <a:lstStyle/>
          <a:p>
            <a:pPr eaLnBrk="1" hangingPunct="1"/>
            <a:r>
              <a:rPr lang="en-US" dirty="0" smtClean="0"/>
              <a:t>Prospect for developing effective, affordable HISs improving with advances in technology:</a:t>
            </a:r>
          </a:p>
          <a:p>
            <a:pPr lvl="1" eaLnBrk="1" hangingPunct="1"/>
            <a:r>
              <a:rPr lang="en-US" sz="2400" dirty="0" smtClean="0"/>
              <a:t>Introduction of Internet and World Wide Web</a:t>
            </a:r>
          </a:p>
          <a:p>
            <a:pPr lvl="1" eaLnBrk="1" hangingPunct="1"/>
            <a:r>
              <a:rPr lang="en-US" sz="2400" dirty="0" smtClean="0"/>
              <a:t>Development of reliable, scalable servers</a:t>
            </a:r>
          </a:p>
          <a:p>
            <a:pPr lvl="1" eaLnBrk="1" hangingPunct="1"/>
            <a:r>
              <a:rPr lang="en-US" sz="2400" dirty="0" smtClean="0"/>
              <a:t>Availability of low cost PCs, mobile devices</a:t>
            </a:r>
          </a:p>
          <a:p>
            <a:pPr lvl="1" eaLnBrk="1" hangingPunct="1"/>
            <a:r>
              <a:rPr lang="en-US" sz="2400" dirty="0" smtClean="0"/>
              <a:t>Introduction of object-oriented software (JAVA)</a:t>
            </a:r>
          </a:p>
          <a:p>
            <a:pPr lvl="1" eaLnBrk="1" hangingPunct="1"/>
            <a:r>
              <a:rPr lang="en-US" sz="2400" dirty="0" smtClean="0"/>
              <a:t>Availability of free Internet browsers and utilities</a:t>
            </a:r>
          </a:p>
          <a:p>
            <a:pPr lvl="1" eaLnBrk="1" hangingPunct="1"/>
            <a:r>
              <a:rPr lang="en-US" sz="2400" dirty="0" smtClean="0"/>
              <a:t>Data management tools available to end users</a:t>
            </a:r>
          </a:p>
          <a:p>
            <a:pPr lvl="1" eaLnBrk="1" hangingPunct="1"/>
            <a:r>
              <a:rPr lang="en-US" sz="2400" dirty="0" smtClean="0"/>
              <a:t>Government effort to promote a national health care IT program</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Evolution of Hospital Information Systems (Late 1990s to Present)</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21</a:t>
            </a:fld>
            <a:endParaRPr lang="en-US" dirty="0"/>
          </a:p>
        </p:txBody>
      </p:sp>
    </p:spTree>
    <p:extLst>
      <p:ext uri="{BB962C8B-B14F-4D97-AF65-F5344CB8AC3E}">
        <p14:creationId xmlns:p14="http://schemas.microsoft.com/office/powerpoint/2010/main" val="2934165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4294967295"/>
          </p:nvPr>
        </p:nvSpPr>
        <p:spPr>
          <a:xfrm>
            <a:off x="685800" y="1465263"/>
            <a:ext cx="7772400" cy="3259137"/>
          </a:xfrm>
        </p:spPr>
        <p:txBody>
          <a:bodyPr/>
          <a:lstStyle/>
          <a:p>
            <a:pPr eaLnBrk="1" hangingPunct="1"/>
            <a:r>
              <a:rPr lang="en-US" smtClean="0"/>
              <a:t>Medical informatics is - study of medical computing.</a:t>
            </a:r>
          </a:p>
          <a:p>
            <a:pPr eaLnBrk="1" hangingPunct="1"/>
            <a:r>
              <a:rPr lang="en-US" smtClean="0"/>
              <a:t>National Library of Medicine sponsors </a:t>
            </a:r>
            <a:br>
              <a:rPr lang="en-US" smtClean="0"/>
            </a:br>
            <a:r>
              <a:rPr lang="en-US" smtClean="0"/>
              <a:t>post-graduate training programs for physicians and other health care professionals.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Health Information Systems </a:t>
            </a:r>
            <a:br>
              <a:rPr lang="en-US" sz="4000" dirty="0">
                <a:solidFill>
                  <a:schemeClr val="tx2"/>
                </a:solidFill>
                <a:latin typeface="Arial" charset="0"/>
              </a:rPr>
            </a:br>
            <a:r>
              <a:rPr lang="en-US" sz="4000" dirty="0">
                <a:solidFill>
                  <a:schemeClr val="tx2"/>
                </a:solidFill>
                <a:latin typeface="Arial" charset="0"/>
              </a:rPr>
              <a:t>as a Critical Discipline</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22</a:t>
            </a:fld>
            <a:endParaRPr lang="en-US" dirty="0"/>
          </a:p>
        </p:txBody>
      </p:sp>
    </p:spTree>
    <p:extLst>
      <p:ext uri="{BB962C8B-B14F-4D97-AF65-F5344CB8AC3E}">
        <p14:creationId xmlns:p14="http://schemas.microsoft.com/office/powerpoint/2010/main" val="159559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4294967295"/>
          </p:nvPr>
        </p:nvSpPr>
        <p:spPr>
          <a:xfrm>
            <a:off x="685800" y="1219200"/>
            <a:ext cx="7772400" cy="4114800"/>
          </a:xfrm>
        </p:spPr>
        <p:txBody>
          <a:bodyPr/>
          <a:lstStyle/>
          <a:p>
            <a:pPr eaLnBrk="1" hangingPunct="1">
              <a:lnSpc>
                <a:spcPct val="90000"/>
              </a:lnSpc>
            </a:pPr>
            <a:r>
              <a:rPr lang="en-US" dirty="0" smtClean="0"/>
              <a:t>Professional organizations actively advancing the study of medical informatics</a:t>
            </a:r>
          </a:p>
          <a:p>
            <a:pPr lvl="1" eaLnBrk="1" hangingPunct="1">
              <a:lnSpc>
                <a:spcPct val="90000"/>
              </a:lnSpc>
            </a:pPr>
            <a:r>
              <a:rPr lang="en-US" sz="2400" dirty="0" smtClean="0"/>
              <a:t>CHIME - College of Health Information Management Executives</a:t>
            </a:r>
          </a:p>
          <a:p>
            <a:pPr lvl="1" eaLnBrk="1" hangingPunct="1">
              <a:lnSpc>
                <a:spcPct val="90000"/>
              </a:lnSpc>
            </a:pPr>
            <a:r>
              <a:rPr lang="en-US" sz="2400" dirty="0" smtClean="0"/>
              <a:t>HIMSS - Health Information Management Systems Society</a:t>
            </a:r>
          </a:p>
          <a:p>
            <a:pPr lvl="1" eaLnBrk="1" hangingPunct="1">
              <a:lnSpc>
                <a:spcPct val="90000"/>
              </a:lnSpc>
            </a:pPr>
            <a:r>
              <a:rPr lang="en-US" sz="2400" dirty="0" smtClean="0"/>
              <a:t>AMIA - American Medical Informatics Association</a:t>
            </a:r>
          </a:p>
          <a:p>
            <a:pPr lvl="1" eaLnBrk="1" hangingPunct="1">
              <a:lnSpc>
                <a:spcPct val="90000"/>
              </a:lnSpc>
            </a:pPr>
            <a:r>
              <a:rPr lang="en-US" sz="2400" dirty="0" smtClean="0"/>
              <a:t>AHIMA - American Health Information Management Association</a:t>
            </a:r>
          </a:p>
          <a:p>
            <a:pPr eaLnBrk="1" hangingPunct="1">
              <a:lnSpc>
                <a:spcPct val="90000"/>
              </a:lnSpc>
            </a:pPr>
            <a:r>
              <a:rPr lang="en-US" dirty="0" err="1" smtClean="0"/>
              <a:t>NeHC</a:t>
            </a:r>
            <a:r>
              <a:rPr lang="en-US" dirty="0" smtClean="0"/>
              <a:t> – government sponsored public-private collaboration </a:t>
            </a:r>
          </a:p>
          <a:p>
            <a:pPr lvl="1" eaLnBrk="1" hangingPunct="1">
              <a:lnSpc>
                <a:spcPct val="90000"/>
              </a:lnSpc>
            </a:pPr>
            <a:endParaRPr lang="en-US" dirty="0"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Health Information Systems </a:t>
            </a:r>
            <a:br>
              <a:rPr lang="en-US" sz="4000" dirty="0">
                <a:solidFill>
                  <a:schemeClr val="tx2"/>
                </a:solidFill>
                <a:latin typeface="Arial" charset="0"/>
              </a:rPr>
            </a:br>
            <a:r>
              <a:rPr lang="en-US" sz="4000" dirty="0">
                <a:solidFill>
                  <a:schemeClr val="tx2"/>
                </a:solidFill>
                <a:latin typeface="Arial" charset="0"/>
              </a:rPr>
              <a:t>as a Critical Discipline</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23</a:t>
            </a:fld>
            <a:endParaRPr lang="en-US" dirty="0"/>
          </a:p>
        </p:txBody>
      </p:sp>
    </p:spTree>
    <p:extLst>
      <p:ext uri="{BB962C8B-B14F-4D97-AF65-F5344CB8AC3E}">
        <p14:creationId xmlns:p14="http://schemas.microsoft.com/office/powerpoint/2010/main" val="2785442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p:txBody>
          <a:bodyPr/>
          <a:lstStyle/>
          <a:p>
            <a:pPr eaLnBrk="1" hangingPunct="1"/>
            <a:r>
              <a:rPr lang="en-US" dirty="0" smtClean="0"/>
              <a:t>Cloud computing</a:t>
            </a:r>
          </a:p>
          <a:p>
            <a:pPr lvl="1" eaLnBrk="1" hangingPunct="1"/>
            <a:r>
              <a:rPr lang="en-US" dirty="0" smtClean="0"/>
              <a:t>Processing power shared across many computers</a:t>
            </a:r>
          </a:p>
          <a:p>
            <a:pPr lvl="1" eaLnBrk="1" hangingPunct="1"/>
            <a:r>
              <a:rPr lang="en-US" dirty="0" smtClean="0"/>
              <a:t>Hardware housed by a commercial vendor</a:t>
            </a:r>
          </a:p>
          <a:p>
            <a:pPr lvl="1" eaLnBrk="1" hangingPunct="1"/>
            <a:r>
              <a:rPr lang="en-US" dirty="0" smtClean="0"/>
              <a:t>Amazon Elastic Computer Service (EC2) – large, popular cloud computing platform offered by Amazon.com.</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Hardware</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24</a:t>
            </a:fld>
            <a:endParaRPr lang="en-US" dirty="0"/>
          </a:p>
        </p:txBody>
      </p:sp>
    </p:spTree>
    <p:extLst>
      <p:ext uri="{BB962C8B-B14F-4D97-AF65-F5344CB8AC3E}">
        <p14:creationId xmlns:p14="http://schemas.microsoft.com/office/powerpoint/2010/main" val="796771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p:txBody>
          <a:bodyPr/>
          <a:lstStyle/>
          <a:p>
            <a:pPr eaLnBrk="1" hangingPunct="1"/>
            <a:r>
              <a:rPr lang="en-US" smtClean="0"/>
              <a:t>Mobile device or PDA – hand-held device combining computing, fax, and networking features</a:t>
            </a:r>
          </a:p>
          <a:p>
            <a:pPr eaLnBrk="1" hangingPunct="1"/>
            <a:r>
              <a:rPr lang="en-US" smtClean="0"/>
              <a:t>PC Tablet – another type of mobile device; handwriting recognition capabilities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Smart Phones and Mobile Devices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25</a:t>
            </a:fld>
            <a:endParaRPr lang="en-US" dirty="0"/>
          </a:p>
        </p:txBody>
      </p:sp>
    </p:spTree>
    <p:extLst>
      <p:ext uri="{BB962C8B-B14F-4D97-AF65-F5344CB8AC3E}">
        <p14:creationId xmlns:p14="http://schemas.microsoft.com/office/powerpoint/2010/main" val="2773346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4294967295"/>
          </p:nvPr>
        </p:nvSpPr>
        <p:spPr>
          <a:xfrm>
            <a:off x="685800" y="1465263"/>
            <a:ext cx="7772400" cy="3640137"/>
          </a:xfrm>
        </p:spPr>
        <p:txBody>
          <a:bodyPr/>
          <a:lstStyle/>
          <a:p>
            <a:pPr eaLnBrk="1" hangingPunct="1"/>
            <a:r>
              <a:rPr lang="en-US" smtClean="0"/>
              <a:t>Consists of both hardware and software</a:t>
            </a:r>
          </a:p>
          <a:p>
            <a:pPr eaLnBrk="1" hangingPunct="1"/>
            <a:r>
              <a:rPr lang="en-US" smtClean="0"/>
              <a:t>Primarily an alternative to a data input device</a:t>
            </a:r>
          </a:p>
          <a:p>
            <a:pPr eaLnBrk="1" hangingPunct="1"/>
            <a:r>
              <a:rPr lang="en-US" smtClean="0"/>
              <a:t>Recognizes spoken words and records the information</a:t>
            </a:r>
          </a:p>
          <a:p>
            <a:pPr eaLnBrk="1" hangingPunct="1"/>
            <a:r>
              <a:rPr lang="en-US" smtClean="0"/>
              <a:t>Often used in EDs and radiology where fast turnaround on transcription is required</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Voice Recognition</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26</a:t>
            </a:fld>
            <a:endParaRPr lang="en-US" dirty="0"/>
          </a:p>
        </p:txBody>
      </p:sp>
    </p:spTree>
    <p:extLst>
      <p:ext uri="{BB962C8B-B14F-4D97-AF65-F5344CB8AC3E}">
        <p14:creationId xmlns:p14="http://schemas.microsoft.com/office/powerpoint/2010/main" val="190259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4294967295"/>
          </p:nvPr>
        </p:nvSpPr>
        <p:spPr>
          <a:xfrm>
            <a:off x="685800" y="1238865"/>
            <a:ext cx="7772400" cy="4114800"/>
          </a:xfrm>
        </p:spPr>
        <p:txBody>
          <a:bodyPr/>
          <a:lstStyle/>
          <a:p>
            <a:pPr eaLnBrk="1" hangingPunct="1">
              <a:lnSpc>
                <a:spcPct val="90000"/>
              </a:lnSpc>
            </a:pPr>
            <a:r>
              <a:rPr lang="en-US" dirty="0" smtClean="0"/>
              <a:t>Fourth generation</a:t>
            </a:r>
          </a:p>
          <a:p>
            <a:pPr lvl="1" eaLnBrk="1" hangingPunct="1">
              <a:lnSpc>
                <a:spcPct val="90000"/>
              </a:lnSpc>
            </a:pPr>
            <a:r>
              <a:rPr lang="en-US" dirty="0" smtClean="0"/>
              <a:t>Determines the lower level instructions necessary to generate the </a:t>
            </a:r>
            <a:r>
              <a:rPr lang="en-US" dirty="0" err="1" smtClean="0"/>
              <a:t>ouput</a:t>
            </a:r>
            <a:endParaRPr lang="en-US" dirty="0" smtClean="0"/>
          </a:p>
          <a:p>
            <a:pPr lvl="1" eaLnBrk="1" hangingPunct="1">
              <a:lnSpc>
                <a:spcPct val="90000"/>
              </a:lnSpc>
            </a:pPr>
            <a:r>
              <a:rPr lang="en-US" dirty="0" smtClean="0"/>
              <a:t>Commonly known as 4GI</a:t>
            </a:r>
          </a:p>
          <a:p>
            <a:pPr lvl="1" eaLnBrk="1" hangingPunct="1">
              <a:lnSpc>
                <a:spcPct val="90000"/>
              </a:lnSpc>
            </a:pPr>
            <a:r>
              <a:rPr lang="en-US" dirty="0" smtClean="0"/>
              <a:t>Often proprietary to one vendor</a:t>
            </a:r>
          </a:p>
          <a:p>
            <a:pPr eaLnBrk="1" hangingPunct="1">
              <a:lnSpc>
                <a:spcPct val="90000"/>
              </a:lnSpc>
            </a:pPr>
            <a:r>
              <a:rPr lang="en-US" dirty="0" smtClean="0"/>
              <a:t>MUMPS – Massachusetts General Hospital Utility Multi-Programming System</a:t>
            </a:r>
          </a:p>
          <a:p>
            <a:pPr lvl="1" eaLnBrk="1" hangingPunct="1">
              <a:lnSpc>
                <a:spcPct val="90000"/>
              </a:lnSpc>
            </a:pPr>
            <a:r>
              <a:rPr lang="en-US" dirty="0" smtClean="0"/>
              <a:t>Third generation programming language specifically used in health care applications</a:t>
            </a:r>
          </a:p>
          <a:p>
            <a:pPr lvl="1" eaLnBrk="1" hangingPunct="1">
              <a:lnSpc>
                <a:spcPct val="90000"/>
              </a:lnSpc>
            </a:pPr>
            <a:r>
              <a:rPr lang="en-US" dirty="0" smtClean="0"/>
              <a:t>Used by both Department of Defense and Veterans Affairs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Programming Languages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27</a:t>
            </a:fld>
            <a:endParaRPr lang="en-US" dirty="0"/>
          </a:p>
        </p:txBody>
      </p:sp>
    </p:spTree>
    <p:extLst>
      <p:ext uri="{BB962C8B-B14F-4D97-AF65-F5344CB8AC3E}">
        <p14:creationId xmlns:p14="http://schemas.microsoft.com/office/powerpoint/2010/main" val="891551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p:txBody>
          <a:bodyPr/>
          <a:lstStyle/>
          <a:p>
            <a:pPr eaLnBrk="1" hangingPunct="1"/>
            <a:r>
              <a:rPr lang="en-US" smtClean="0"/>
              <a:t>Collection of stored data typically organized into records, fields, files</a:t>
            </a:r>
          </a:p>
          <a:p>
            <a:pPr eaLnBrk="1" hangingPunct="1"/>
            <a:r>
              <a:rPr lang="en-US" smtClean="0"/>
              <a:t>DBMS – database management system</a:t>
            </a:r>
          </a:p>
          <a:p>
            <a:pPr lvl="1" eaLnBrk="1" hangingPunct="1"/>
            <a:r>
              <a:rPr lang="en-US" smtClean="0"/>
              <a:t>Integrated set of programs managing access </a:t>
            </a:r>
            <a:br>
              <a:rPr lang="en-US" smtClean="0"/>
            </a:br>
            <a:r>
              <a:rPr lang="en-US" smtClean="0"/>
              <a:t>to the database</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Databases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28</a:t>
            </a:fld>
            <a:endParaRPr lang="en-US" dirty="0"/>
          </a:p>
        </p:txBody>
      </p:sp>
    </p:spTree>
    <p:extLst>
      <p:ext uri="{BB962C8B-B14F-4D97-AF65-F5344CB8AC3E}">
        <p14:creationId xmlns:p14="http://schemas.microsoft.com/office/powerpoint/2010/main" val="453815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4294967295"/>
          </p:nvPr>
        </p:nvSpPr>
        <p:spPr/>
        <p:txBody>
          <a:bodyPr/>
          <a:lstStyle/>
          <a:p>
            <a:pPr eaLnBrk="1" hangingPunct="1"/>
            <a:r>
              <a:rPr lang="en-US" smtClean="0"/>
              <a:t>Collection of logical constructs representing the data structure and data relationships</a:t>
            </a:r>
          </a:p>
          <a:p>
            <a:pPr eaLnBrk="1" hangingPunct="1"/>
            <a:r>
              <a:rPr lang="en-US" smtClean="0"/>
              <a:t>Four major database models</a:t>
            </a:r>
          </a:p>
          <a:p>
            <a:pPr lvl="1" eaLnBrk="1" hangingPunct="1"/>
            <a:r>
              <a:rPr lang="en-US" smtClean="0"/>
              <a:t>Relational</a:t>
            </a:r>
          </a:p>
          <a:p>
            <a:pPr lvl="1" eaLnBrk="1" hangingPunct="1"/>
            <a:r>
              <a:rPr lang="en-US" smtClean="0"/>
              <a:t>Hierarchical</a:t>
            </a:r>
          </a:p>
          <a:p>
            <a:pPr lvl="1" eaLnBrk="1" hangingPunct="1"/>
            <a:r>
              <a:rPr lang="en-US" smtClean="0"/>
              <a:t>Network</a:t>
            </a:r>
          </a:p>
          <a:p>
            <a:pPr lvl="1" eaLnBrk="1" hangingPunct="1"/>
            <a:r>
              <a:rPr lang="en-US" smtClean="0"/>
              <a:t>Object oriented</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Database Models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29</a:t>
            </a:fld>
            <a:endParaRPr lang="en-US" dirty="0"/>
          </a:p>
        </p:txBody>
      </p:sp>
    </p:spTree>
    <p:extLst>
      <p:ext uri="{BB962C8B-B14F-4D97-AF65-F5344CB8AC3E}">
        <p14:creationId xmlns:p14="http://schemas.microsoft.com/office/powerpoint/2010/main" val="275951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685800" y="1143000"/>
            <a:ext cx="7772400" cy="4114800"/>
          </a:xfrm>
        </p:spPr>
        <p:txBody>
          <a:bodyPr/>
          <a:lstStyle/>
          <a:p>
            <a:pPr eaLnBrk="1" hangingPunct="1"/>
            <a:r>
              <a:rPr lang="en-US" dirty="0" smtClean="0"/>
              <a:t>Define and explain scenarios for the use of major technologies in health information system, among which:</a:t>
            </a:r>
          </a:p>
          <a:p>
            <a:pPr lvl="1" eaLnBrk="1" hangingPunct="1"/>
            <a:r>
              <a:rPr lang="en-US" dirty="0" smtClean="0"/>
              <a:t>Wireless networks and devices</a:t>
            </a:r>
          </a:p>
          <a:p>
            <a:pPr lvl="1" eaLnBrk="1" hangingPunct="1"/>
            <a:r>
              <a:rPr lang="en-US" dirty="0"/>
              <a:t>T</a:t>
            </a:r>
            <a:r>
              <a:rPr lang="en-US" dirty="0" smtClean="0"/>
              <a:t>hree-tier architectures</a:t>
            </a:r>
          </a:p>
          <a:p>
            <a:pPr lvl="1" eaLnBrk="1" hangingPunct="1"/>
            <a:r>
              <a:rPr lang="en-US" dirty="0" smtClean="0"/>
              <a:t>Network protocols</a:t>
            </a:r>
          </a:p>
          <a:p>
            <a:pPr lvl="1" eaLnBrk="1" hangingPunct="1"/>
            <a:r>
              <a:rPr lang="en-US" dirty="0" smtClean="0"/>
              <a:t>User interfaces (for Web pages in particular)</a:t>
            </a:r>
          </a:p>
          <a:p>
            <a:pPr lvl="1" eaLnBrk="1" hangingPunct="1"/>
            <a:r>
              <a:rPr lang="en-US" dirty="0" smtClean="0"/>
              <a:t>Bar code technology</a:t>
            </a:r>
          </a:p>
          <a:p>
            <a:pPr lvl="1" eaLnBrk="1" hangingPunct="1"/>
            <a:r>
              <a:rPr lang="en-US" dirty="0" err="1" smtClean="0"/>
              <a:t>Telehealth</a:t>
            </a:r>
            <a:endParaRPr lang="en-US" dirty="0" smtClean="0"/>
          </a:p>
          <a:p>
            <a:pPr lvl="1" eaLnBrk="1" hangingPunct="1"/>
            <a:r>
              <a:rPr lang="en-US" dirty="0" err="1" smtClean="0"/>
              <a:t>Datamarts</a:t>
            </a:r>
            <a:r>
              <a:rPr lang="en-US" dirty="0" smtClean="0"/>
              <a:t>  …</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eaLnBrk="1" hangingPunct="1">
              <a:defRPr/>
            </a:pPr>
            <a:r>
              <a:rPr lang="en-AU" sz="4000" b="1" dirty="0">
                <a:solidFill>
                  <a:schemeClr val="tx2"/>
                </a:solidFill>
              </a:rPr>
              <a:t>Learning Objectives</a:t>
            </a:r>
            <a:endParaRPr lang="en-AU" sz="4000" b="1" dirty="0">
              <a:solidFill>
                <a:schemeClr val="tx2"/>
              </a:solidFill>
              <a:effectLst>
                <a:outerShdw blurRad="38100" dist="38100" dir="2700000" algn="tl">
                  <a:srgbClr val="000000"/>
                </a:outerShdw>
              </a:effectLst>
              <a:latin typeface="Arial" charset="0"/>
            </a:endParaRP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a:t>
            </a:fld>
            <a:endParaRPr lang="en-US" dirty="0"/>
          </a:p>
        </p:txBody>
      </p:sp>
    </p:spTree>
    <p:extLst>
      <p:ext uri="{BB962C8B-B14F-4D97-AF65-F5344CB8AC3E}">
        <p14:creationId xmlns:p14="http://schemas.microsoft.com/office/powerpoint/2010/main" val="3610242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4294967295"/>
          </p:nvPr>
        </p:nvSpPr>
        <p:spPr/>
        <p:txBody>
          <a:bodyPr/>
          <a:lstStyle/>
          <a:p>
            <a:pPr eaLnBrk="1" hangingPunct="1"/>
            <a:r>
              <a:rPr lang="en-US" smtClean="0"/>
              <a:t>Most popular database model</a:t>
            </a:r>
          </a:p>
          <a:p>
            <a:pPr eaLnBrk="1" hangingPunct="1"/>
            <a:r>
              <a:rPr lang="en-US" smtClean="0"/>
              <a:t>All data are stored in tables with relationships between the tables</a:t>
            </a:r>
          </a:p>
          <a:p>
            <a:pPr eaLnBrk="1" hangingPunct="1"/>
            <a:r>
              <a:rPr lang="en-US" smtClean="0"/>
              <a:t>Relation created by sharing a common data element, such as Patient ID</a:t>
            </a:r>
          </a:p>
          <a:p>
            <a:pPr eaLnBrk="1" hangingPunct="1"/>
            <a:r>
              <a:rPr lang="en-US" smtClean="0"/>
              <a:t>SQL – Structured Query Language</a:t>
            </a:r>
          </a:p>
          <a:p>
            <a:pPr lvl="1" eaLnBrk="1" hangingPunct="1"/>
            <a:r>
              <a:rPr lang="en-US" smtClean="0"/>
              <a:t>Provides a method of retrieving data</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Relational Model</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30</a:t>
            </a:fld>
            <a:endParaRPr lang="en-US" dirty="0"/>
          </a:p>
        </p:txBody>
      </p:sp>
    </p:spTree>
    <p:extLst>
      <p:ext uri="{BB962C8B-B14F-4D97-AF65-F5344CB8AC3E}">
        <p14:creationId xmlns:p14="http://schemas.microsoft.com/office/powerpoint/2010/main" val="1325933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7-02-978143770887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413" y="1365250"/>
            <a:ext cx="5338762" cy="412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31</a:t>
            </a:fld>
            <a:endParaRPr lang="en-US" dirty="0"/>
          </a:p>
        </p:txBody>
      </p:sp>
    </p:spTree>
    <p:extLst>
      <p:ext uri="{BB962C8B-B14F-4D97-AF65-F5344CB8AC3E}">
        <p14:creationId xmlns:p14="http://schemas.microsoft.com/office/powerpoint/2010/main" val="4915913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4294967295"/>
          </p:nvPr>
        </p:nvSpPr>
        <p:spPr>
          <a:xfrm>
            <a:off x="685800" y="1066800"/>
            <a:ext cx="7772400" cy="4114800"/>
          </a:xfrm>
        </p:spPr>
        <p:txBody>
          <a:bodyPr/>
          <a:lstStyle/>
          <a:p>
            <a:pPr eaLnBrk="1" hangingPunct="1"/>
            <a:r>
              <a:rPr lang="en-US" dirty="0" smtClean="0"/>
              <a:t>Supports a treelike structure consisting of parent (root) and child segments.</a:t>
            </a:r>
          </a:p>
          <a:p>
            <a:pPr eaLnBrk="1" hangingPunct="1"/>
            <a:r>
              <a:rPr lang="en-US" dirty="0" smtClean="0"/>
              <a:t>Each parent segment has one or more child segments.</a:t>
            </a:r>
          </a:p>
          <a:p>
            <a:pPr eaLnBrk="1" hangingPunct="1"/>
            <a:r>
              <a:rPr lang="en-US" dirty="0" smtClean="0"/>
              <a:t>Each child segment can only have one parent.</a:t>
            </a:r>
          </a:p>
          <a:p>
            <a:pPr eaLnBrk="1" hangingPunct="1"/>
            <a:r>
              <a:rPr lang="en-US" dirty="0" smtClean="0"/>
              <a:t>Answers to queries found by searching downward through the tree.</a:t>
            </a:r>
          </a:p>
          <a:p>
            <a:pPr eaLnBrk="1" hangingPunct="1"/>
            <a:r>
              <a:rPr lang="en-US" dirty="0" smtClean="0"/>
              <a:t>Hospital patient accounting system one example of a hierarchical model.</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Hierarchical Model</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32</a:t>
            </a:fld>
            <a:endParaRPr lang="en-US" dirty="0"/>
          </a:p>
        </p:txBody>
      </p:sp>
    </p:spTree>
    <p:extLst>
      <p:ext uri="{BB962C8B-B14F-4D97-AF65-F5344CB8AC3E}">
        <p14:creationId xmlns:p14="http://schemas.microsoft.com/office/powerpoint/2010/main" val="26627996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685800" y="1465263"/>
            <a:ext cx="7772400" cy="3106737"/>
          </a:xfrm>
        </p:spPr>
        <p:txBody>
          <a:bodyPr/>
          <a:lstStyle/>
          <a:p>
            <a:pPr eaLnBrk="1" hangingPunct="1"/>
            <a:r>
              <a:rPr lang="en-US" smtClean="0"/>
              <a:t>Similar to hierarchical model</a:t>
            </a:r>
          </a:p>
          <a:p>
            <a:pPr eaLnBrk="1" hangingPunct="1"/>
            <a:r>
              <a:rPr lang="en-US" smtClean="0"/>
              <a:t>Parent referred to as “owner”</a:t>
            </a:r>
          </a:p>
          <a:p>
            <a:pPr eaLnBrk="1" hangingPunct="1"/>
            <a:r>
              <a:rPr lang="en-US" smtClean="0"/>
              <a:t>Child referred to as “member”</a:t>
            </a:r>
          </a:p>
          <a:p>
            <a:pPr eaLnBrk="1" hangingPunct="1"/>
            <a:r>
              <a:rPr lang="en-US" smtClean="0"/>
              <a:t>Child or member segment can have more than one parent or owner.</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Network Model</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33</a:t>
            </a:fld>
            <a:endParaRPr lang="en-US" dirty="0"/>
          </a:p>
        </p:txBody>
      </p:sp>
    </p:spTree>
    <p:extLst>
      <p:ext uri="{BB962C8B-B14F-4D97-AF65-F5344CB8AC3E}">
        <p14:creationId xmlns:p14="http://schemas.microsoft.com/office/powerpoint/2010/main" val="1110674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4294967295"/>
          </p:nvPr>
        </p:nvSpPr>
        <p:spPr/>
        <p:txBody>
          <a:bodyPr/>
          <a:lstStyle/>
          <a:p>
            <a:pPr eaLnBrk="1" hangingPunct="1"/>
            <a:r>
              <a:rPr lang="en-US" smtClean="0"/>
              <a:t>Data is stored as a collection of objects</a:t>
            </a:r>
          </a:p>
          <a:p>
            <a:pPr eaLnBrk="1" hangingPunct="1"/>
            <a:r>
              <a:rPr lang="en-US" smtClean="0"/>
              <a:t>Encapsulation – object is defined with a set </a:t>
            </a:r>
            <a:br>
              <a:rPr lang="en-US" smtClean="0"/>
            </a:br>
            <a:r>
              <a:rPr lang="en-US" smtClean="0"/>
              <a:t>of certain characteristics</a:t>
            </a:r>
          </a:p>
          <a:p>
            <a:pPr eaLnBrk="1" hangingPunct="1"/>
            <a:r>
              <a:rPr lang="en-US" smtClean="0"/>
              <a:t>Inheritance – one object can inherit the characteristics of another object</a:t>
            </a:r>
          </a:p>
          <a:p>
            <a:pPr eaLnBrk="1" hangingPunct="1"/>
            <a:r>
              <a:rPr lang="en-US" smtClean="0"/>
              <a:t>Access to data can be faster because objects can be retrieved directly</a:t>
            </a:r>
          </a:p>
          <a:p>
            <a:pPr eaLnBrk="1" hangingPunct="1"/>
            <a:endParaRPr lang="en-US"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Object Oriented Model</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34</a:t>
            </a:fld>
            <a:endParaRPr lang="en-US" dirty="0"/>
          </a:p>
        </p:txBody>
      </p:sp>
    </p:spTree>
    <p:extLst>
      <p:ext uri="{BB962C8B-B14F-4D97-AF65-F5344CB8AC3E}">
        <p14:creationId xmlns:p14="http://schemas.microsoft.com/office/powerpoint/2010/main" val="41529790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4294967295"/>
          </p:nvPr>
        </p:nvSpPr>
        <p:spPr>
          <a:xfrm>
            <a:off x="685800" y="1238865"/>
            <a:ext cx="7772400" cy="4114800"/>
          </a:xfrm>
        </p:spPr>
        <p:txBody>
          <a:bodyPr/>
          <a:lstStyle/>
          <a:p>
            <a:pPr eaLnBrk="1" hangingPunct="1"/>
            <a:r>
              <a:rPr lang="en-US" dirty="0" err="1" smtClean="0"/>
              <a:t>Wi-fi</a:t>
            </a:r>
            <a:r>
              <a:rPr lang="en-US" dirty="0" smtClean="0"/>
              <a:t> – wireless network</a:t>
            </a:r>
          </a:p>
          <a:p>
            <a:pPr lvl="1" eaLnBrk="1" hangingPunct="1"/>
            <a:r>
              <a:rPr lang="en-US" dirty="0" smtClean="0"/>
              <a:t>Enables communication with the Internet and other network servers without being physically connected to the network</a:t>
            </a:r>
          </a:p>
          <a:p>
            <a:pPr eaLnBrk="1" hangingPunct="1"/>
            <a:r>
              <a:rPr lang="en-US" dirty="0" smtClean="0"/>
              <a:t>WEP – Wired Equivalent Privacy</a:t>
            </a:r>
          </a:p>
          <a:p>
            <a:pPr lvl="1" eaLnBrk="1" hangingPunct="1"/>
            <a:r>
              <a:rPr lang="en-US" dirty="0" smtClean="0"/>
              <a:t>Encrypts data to protect it during wireless transmission</a:t>
            </a:r>
          </a:p>
          <a:p>
            <a:pPr eaLnBrk="1" hangingPunct="1"/>
            <a:r>
              <a:rPr lang="en-US" dirty="0" smtClean="0"/>
              <a:t>WPA – </a:t>
            </a:r>
            <a:r>
              <a:rPr lang="en-US" dirty="0" err="1" smtClean="0"/>
              <a:t>Wi-fi</a:t>
            </a:r>
            <a:r>
              <a:rPr lang="en-US" dirty="0" smtClean="0"/>
              <a:t> protected access</a:t>
            </a:r>
          </a:p>
          <a:p>
            <a:pPr lvl="1" eaLnBrk="1" hangingPunct="1"/>
            <a:r>
              <a:rPr lang="en-US" dirty="0" smtClean="0"/>
              <a:t>Most popular method of securing wireless networks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Network Technology</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35</a:t>
            </a:fld>
            <a:endParaRPr lang="en-US" dirty="0"/>
          </a:p>
        </p:txBody>
      </p:sp>
    </p:spTree>
    <p:extLst>
      <p:ext uri="{BB962C8B-B14F-4D97-AF65-F5344CB8AC3E}">
        <p14:creationId xmlns:p14="http://schemas.microsoft.com/office/powerpoint/2010/main" val="41920881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4294967295"/>
          </p:nvPr>
        </p:nvSpPr>
        <p:spPr/>
        <p:txBody>
          <a:bodyPr/>
          <a:lstStyle/>
          <a:p>
            <a:pPr eaLnBrk="1" hangingPunct="1"/>
            <a:r>
              <a:rPr lang="en-US" smtClean="0"/>
              <a:t>These are also referred to as two-tier architecture.</a:t>
            </a:r>
          </a:p>
          <a:p>
            <a:pPr eaLnBrk="1" hangingPunct="1"/>
            <a:r>
              <a:rPr lang="en-US" smtClean="0"/>
              <a:t>Most processing occurs on the serve.r</a:t>
            </a:r>
          </a:p>
          <a:p>
            <a:pPr eaLnBrk="1" hangingPunct="1"/>
            <a:r>
              <a:rPr lang="en-US" smtClean="0"/>
              <a:t>Reduces network traffic by providing query response rather than total file transfer.</a:t>
            </a:r>
          </a:p>
          <a:p>
            <a:pPr eaLnBrk="1" hangingPunct="1"/>
            <a:r>
              <a:rPr lang="en-US" smtClean="0"/>
              <a:t>Are found in smaller environments with less than 50 users.</a:t>
            </a:r>
          </a:p>
          <a:p>
            <a:pPr eaLnBrk="1" hangingPunct="1"/>
            <a:endParaRPr lang="en-US"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Client-Server Platforms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36</a:t>
            </a:fld>
            <a:endParaRPr lang="en-US" dirty="0"/>
          </a:p>
        </p:txBody>
      </p:sp>
    </p:spTree>
    <p:extLst>
      <p:ext uri="{BB962C8B-B14F-4D97-AF65-F5344CB8AC3E}">
        <p14:creationId xmlns:p14="http://schemas.microsoft.com/office/powerpoint/2010/main" val="970750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4294967295"/>
          </p:nvPr>
        </p:nvSpPr>
        <p:spPr>
          <a:xfrm>
            <a:off x="685800" y="1221698"/>
            <a:ext cx="7772400" cy="4114800"/>
          </a:xfrm>
        </p:spPr>
        <p:txBody>
          <a:bodyPr/>
          <a:lstStyle/>
          <a:p>
            <a:pPr eaLnBrk="1" hangingPunct="1"/>
            <a:r>
              <a:rPr lang="en-US" dirty="0" smtClean="0"/>
              <a:t>Three-tier architecture becoming popular</a:t>
            </a:r>
          </a:p>
          <a:p>
            <a:pPr eaLnBrk="1" hangingPunct="1"/>
            <a:r>
              <a:rPr lang="en-US" dirty="0" smtClean="0"/>
              <a:t>Three components</a:t>
            </a:r>
          </a:p>
          <a:p>
            <a:pPr marL="1041400" lvl="1" indent="-457200" eaLnBrk="1" hangingPunct="1">
              <a:buFont typeface="Lucida Sans" pitchFamily="34" charset="0"/>
              <a:buAutoNum type="arabicPeriod"/>
            </a:pPr>
            <a:r>
              <a:rPr lang="en-US" dirty="0" smtClean="0"/>
              <a:t>User interface</a:t>
            </a:r>
          </a:p>
          <a:p>
            <a:pPr marL="1041400" lvl="1" indent="-457200" eaLnBrk="1" hangingPunct="1">
              <a:buFont typeface="Lucida Sans" pitchFamily="34" charset="0"/>
              <a:buAutoNum type="arabicPeriod"/>
            </a:pPr>
            <a:r>
              <a:rPr lang="en-US" dirty="0" smtClean="0"/>
              <a:t>Application server</a:t>
            </a:r>
          </a:p>
          <a:p>
            <a:pPr marL="1041400" lvl="1" indent="-457200" eaLnBrk="1" hangingPunct="1">
              <a:buFont typeface="Lucida Sans" pitchFamily="34" charset="0"/>
              <a:buAutoNum type="arabicPeriod"/>
            </a:pPr>
            <a:r>
              <a:rPr lang="en-US" dirty="0" smtClean="0"/>
              <a:t>Database server</a:t>
            </a:r>
          </a:p>
          <a:p>
            <a:pPr eaLnBrk="1" hangingPunct="1"/>
            <a:r>
              <a:rPr lang="en-US" dirty="0" smtClean="0"/>
              <a:t>Application server processes the data</a:t>
            </a:r>
          </a:p>
          <a:p>
            <a:pPr eaLnBrk="1" hangingPunct="1"/>
            <a:r>
              <a:rPr lang="en-US" dirty="0" smtClean="0"/>
              <a:t>Changes to the application server do not have to affect whole system.</a:t>
            </a:r>
          </a:p>
          <a:p>
            <a:pPr eaLnBrk="1" hangingPunct="1"/>
            <a:endParaRPr lang="en-US" dirty="0"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Client-Server Platforms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37</a:t>
            </a:fld>
            <a:endParaRPr lang="en-US" dirty="0"/>
          </a:p>
        </p:txBody>
      </p:sp>
    </p:spTree>
    <p:extLst>
      <p:ext uri="{BB962C8B-B14F-4D97-AF65-F5344CB8AC3E}">
        <p14:creationId xmlns:p14="http://schemas.microsoft.com/office/powerpoint/2010/main" val="13433486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4294967295"/>
          </p:nvPr>
        </p:nvSpPr>
        <p:spPr/>
        <p:txBody>
          <a:bodyPr/>
          <a:lstStyle/>
          <a:p>
            <a:pPr eaLnBrk="1" hangingPunct="1"/>
            <a:r>
              <a:rPr lang="en-US" smtClean="0"/>
              <a:t>Middleware – software and hardware that serve as a bridge between applications</a:t>
            </a:r>
          </a:p>
          <a:p>
            <a:pPr eaLnBrk="1" hangingPunct="1"/>
            <a:r>
              <a:rPr lang="en-US" smtClean="0"/>
              <a:t>Allows two applications to exchange information without building a customized interface for each application</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Interface Engine</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38</a:t>
            </a:fld>
            <a:endParaRPr lang="en-US" dirty="0"/>
          </a:p>
        </p:txBody>
      </p:sp>
    </p:spTree>
    <p:extLst>
      <p:ext uri="{BB962C8B-B14F-4D97-AF65-F5344CB8AC3E}">
        <p14:creationId xmlns:p14="http://schemas.microsoft.com/office/powerpoint/2010/main" val="2758186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7-03-978143770887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389063"/>
            <a:ext cx="5745162" cy="407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39</a:t>
            </a:fld>
            <a:endParaRPr lang="en-US" dirty="0"/>
          </a:p>
        </p:txBody>
      </p:sp>
    </p:spTree>
    <p:extLst>
      <p:ext uri="{BB962C8B-B14F-4D97-AF65-F5344CB8AC3E}">
        <p14:creationId xmlns:p14="http://schemas.microsoft.com/office/powerpoint/2010/main" val="287012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685800" y="1276350"/>
            <a:ext cx="7772400" cy="4667250"/>
          </a:xfrm>
        </p:spPr>
        <p:txBody>
          <a:bodyPr/>
          <a:lstStyle/>
          <a:p>
            <a:pPr eaLnBrk="1" hangingPunct="1"/>
            <a:r>
              <a:rPr lang="en-US" sz="2800" dirty="0" smtClean="0"/>
              <a:t>Illustrate some examples of how admission, discharge, and transfer is used in a health information system.</a:t>
            </a:r>
          </a:p>
          <a:p>
            <a:pPr eaLnBrk="1" hangingPunct="1"/>
            <a:r>
              <a:rPr lang="en-US" sz="2800" dirty="0" smtClean="0"/>
              <a:t>Provide the advantages of computerized provider order entry systems.</a:t>
            </a:r>
          </a:p>
          <a:p>
            <a:pPr eaLnBrk="1" hangingPunct="1"/>
            <a:r>
              <a:rPr lang="en-US" sz="2800" dirty="0" smtClean="0"/>
              <a:t>Define and explain </a:t>
            </a:r>
            <a:r>
              <a:rPr lang="en-US" sz="2800" dirty="0"/>
              <a:t>various techniques used to address security of health information systems</a:t>
            </a:r>
            <a:r>
              <a:rPr lang="en-US" sz="2800" dirty="0" smtClean="0"/>
              <a:t>.</a:t>
            </a:r>
          </a:p>
          <a:p>
            <a:pPr eaLnBrk="1" hangingPunct="1"/>
            <a:r>
              <a:rPr lang="en-US" sz="2800" dirty="0"/>
              <a:t>Understand how data collected in a health information system can be used for research.</a:t>
            </a:r>
          </a:p>
          <a:p>
            <a:pPr eaLnBrk="1" hangingPunct="1"/>
            <a:endParaRPr lang="en-US" dirty="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eaLnBrk="1" hangingPunct="1">
              <a:defRPr/>
            </a:pPr>
            <a:r>
              <a:rPr lang="en-AU" sz="4000" b="1" dirty="0">
                <a:solidFill>
                  <a:schemeClr val="tx2"/>
                </a:solidFill>
              </a:rPr>
              <a:t>Learning Objectives</a:t>
            </a:r>
            <a:endParaRPr lang="en-AU" sz="4000" b="1" dirty="0">
              <a:solidFill>
                <a:schemeClr val="tx2"/>
              </a:solidFill>
              <a:effectLst>
                <a:outerShdw blurRad="38100" dist="38100" dir="2700000" algn="tl">
                  <a:srgbClr val="000000"/>
                </a:outerShdw>
              </a:effectLst>
              <a:latin typeface="Arial" charset="0"/>
            </a:endParaRP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a:t>
            </a:fld>
            <a:endParaRPr lang="en-US" dirty="0"/>
          </a:p>
        </p:txBody>
      </p:sp>
    </p:spTree>
    <p:extLst>
      <p:ext uri="{BB962C8B-B14F-4D97-AF65-F5344CB8AC3E}">
        <p14:creationId xmlns:p14="http://schemas.microsoft.com/office/powerpoint/2010/main" val="38195379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4294967295"/>
          </p:nvPr>
        </p:nvSpPr>
        <p:spPr>
          <a:xfrm>
            <a:off x="685800" y="914400"/>
            <a:ext cx="7772400" cy="4114800"/>
          </a:xfrm>
        </p:spPr>
        <p:txBody>
          <a:bodyPr/>
          <a:lstStyle/>
          <a:p>
            <a:pPr eaLnBrk="1" hangingPunct="1"/>
            <a:r>
              <a:rPr lang="en-US" dirty="0" smtClean="0"/>
              <a:t>Clinical Decision Support Systems (CDSS)</a:t>
            </a:r>
          </a:p>
          <a:p>
            <a:pPr lvl="1" eaLnBrk="1" hangingPunct="1"/>
            <a:r>
              <a:rPr lang="en-US" dirty="0" smtClean="0"/>
              <a:t>CDSS provides diagnostic investigation tools and clinical guideline advice to patient care providers.</a:t>
            </a:r>
          </a:p>
          <a:p>
            <a:pPr lvl="1" eaLnBrk="1" hangingPunct="1"/>
            <a:r>
              <a:rPr lang="en-US" dirty="0" smtClean="0"/>
              <a:t>Basic support provides computerized advice regarding drug dosages, routes, and frequencies.</a:t>
            </a:r>
          </a:p>
          <a:p>
            <a:pPr lvl="1" eaLnBrk="1" hangingPunct="1"/>
            <a:r>
              <a:rPr lang="en-US" dirty="0" smtClean="0"/>
              <a:t>More sophisticated support can perform drug allergy  checks, drug-laboratory values, and drug interaction checks.</a:t>
            </a:r>
          </a:p>
          <a:p>
            <a:pPr lvl="1" eaLnBrk="1" hangingPunct="1"/>
            <a:r>
              <a:rPr lang="en-US" dirty="0" smtClean="0"/>
              <a:t>Automated alert system notifies providers of potential adverse events.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Clinical Applications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40</a:t>
            </a:fld>
            <a:endParaRPr lang="en-US" dirty="0"/>
          </a:p>
        </p:txBody>
      </p:sp>
    </p:spTree>
    <p:extLst>
      <p:ext uri="{BB962C8B-B14F-4D97-AF65-F5344CB8AC3E}">
        <p14:creationId xmlns:p14="http://schemas.microsoft.com/office/powerpoint/2010/main" val="13368605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4294967295"/>
          </p:nvPr>
        </p:nvSpPr>
        <p:spPr>
          <a:xfrm>
            <a:off x="685800" y="1066800"/>
            <a:ext cx="7772400" cy="4114800"/>
          </a:xfrm>
        </p:spPr>
        <p:txBody>
          <a:bodyPr/>
          <a:lstStyle/>
          <a:p>
            <a:pPr eaLnBrk="1" hangingPunct="1"/>
            <a:r>
              <a:rPr lang="en-US" dirty="0" smtClean="0"/>
              <a:t>Point-of-Care Systems</a:t>
            </a:r>
          </a:p>
          <a:p>
            <a:pPr lvl="1" eaLnBrk="1" hangingPunct="1"/>
            <a:r>
              <a:rPr lang="en-US" dirty="0" smtClean="0"/>
              <a:t>Captures data at the place where care is provided</a:t>
            </a:r>
          </a:p>
          <a:p>
            <a:pPr lvl="1" eaLnBrk="1" hangingPunct="1"/>
            <a:r>
              <a:rPr lang="en-US" dirty="0" smtClean="0"/>
              <a:t>Bedside devices</a:t>
            </a:r>
          </a:p>
          <a:p>
            <a:pPr lvl="1" eaLnBrk="1" hangingPunct="1"/>
            <a:r>
              <a:rPr lang="en-US" dirty="0" smtClean="0"/>
              <a:t>Mobile devices</a:t>
            </a:r>
          </a:p>
          <a:p>
            <a:pPr lvl="1" eaLnBrk="1" hangingPunct="1"/>
            <a:r>
              <a:rPr lang="en-US" dirty="0" smtClean="0"/>
              <a:t>Prompts users to enter information needed for documentation and coding </a:t>
            </a:r>
          </a:p>
          <a:p>
            <a:pPr lvl="1" eaLnBrk="1" hangingPunct="1"/>
            <a:r>
              <a:rPr lang="en-US" dirty="0" smtClean="0"/>
              <a:t>Incorporates data received from bedside monitoring devices such as ventilators and vital signs monitors</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Clinical Applications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41</a:t>
            </a:fld>
            <a:endParaRPr lang="en-US" dirty="0"/>
          </a:p>
        </p:txBody>
      </p:sp>
    </p:spTree>
    <p:extLst>
      <p:ext uri="{BB962C8B-B14F-4D97-AF65-F5344CB8AC3E}">
        <p14:creationId xmlns:p14="http://schemas.microsoft.com/office/powerpoint/2010/main" val="36000345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4294967295"/>
          </p:nvPr>
        </p:nvSpPr>
        <p:spPr>
          <a:xfrm>
            <a:off x="685800" y="1465263"/>
            <a:ext cx="7772400" cy="3792537"/>
          </a:xfrm>
        </p:spPr>
        <p:txBody>
          <a:bodyPr/>
          <a:lstStyle/>
          <a:p>
            <a:pPr eaLnBrk="1" hangingPunct="1"/>
            <a:r>
              <a:rPr lang="en-US" smtClean="0"/>
              <a:t>Replacement for traditional keyboard </a:t>
            </a:r>
            <a:br>
              <a:rPr lang="en-US" smtClean="0"/>
            </a:br>
            <a:r>
              <a:rPr lang="en-US" smtClean="0"/>
              <a:t>data entry</a:t>
            </a:r>
          </a:p>
          <a:p>
            <a:pPr eaLnBrk="1" hangingPunct="1"/>
            <a:r>
              <a:rPr lang="en-US" smtClean="0"/>
              <a:t>Common health care uses:</a:t>
            </a:r>
          </a:p>
          <a:p>
            <a:pPr lvl="1" eaLnBrk="1" hangingPunct="1"/>
            <a:r>
              <a:rPr lang="en-US" smtClean="0"/>
              <a:t>Medication administration</a:t>
            </a:r>
          </a:p>
          <a:p>
            <a:pPr lvl="1" eaLnBrk="1" hangingPunct="1"/>
            <a:r>
              <a:rPr lang="en-US" smtClean="0"/>
              <a:t>Materials management</a:t>
            </a:r>
          </a:p>
          <a:p>
            <a:pPr lvl="1" eaLnBrk="1" hangingPunct="1"/>
            <a:r>
              <a:rPr lang="en-US" smtClean="0"/>
              <a:t>Forms processing</a:t>
            </a:r>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endParaRPr lang="en-US" sz="4000" b="1">
              <a:solidFill>
                <a:schemeClr val="tx2"/>
              </a:solidFill>
              <a:effectLst>
                <a:outerShdw blurRad="38100" dist="38100" dir="2700000" algn="tl">
                  <a:srgbClr val="000000"/>
                </a:outerShdw>
              </a:effectLst>
              <a:latin typeface="Arial" charset="0"/>
            </a:endParaRPr>
          </a:p>
        </p:txBody>
      </p:sp>
      <p:sp>
        <p:nvSpPr>
          <p:cNvPr id="2"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Bar Coding</a:t>
            </a:r>
          </a:p>
        </p:txBody>
      </p:sp>
      <p:sp>
        <p:nvSpPr>
          <p:cNvPr id="3" name="Date Placeholder 2"/>
          <p:cNvSpPr>
            <a:spLocks noGrp="1"/>
          </p:cNvSpPr>
          <p:nvPr>
            <p:ph type="dt" sz="half" idx="10"/>
          </p:nvPr>
        </p:nvSpPr>
        <p:spPr/>
        <p:txBody>
          <a:bodyPr/>
          <a:lstStyle/>
          <a:p>
            <a:pPr>
              <a:defRPr/>
            </a:pPr>
            <a:r>
              <a:rPr lang="en-US" smtClean="0"/>
              <a:t>10/12/2012</a:t>
            </a:r>
            <a:endParaRPr lang="en-US" dirty="0"/>
          </a:p>
        </p:txBody>
      </p:sp>
      <p:sp>
        <p:nvSpPr>
          <p:cNvPr id="4" name="Footer Placeholder 3"/>
          <p:cNvSpPr>
            <a:spLocks noGrp="1"/>
          </p:cNvSpPr>
          <p:nvPr>
            <p:ph type="ftr" sz="quarter" idx="11"/>
          </p:nvPr>
        </p:nvSpPr>
        <p:spPr/>
        <p:txBody>
          <a:bodyPr/>
          <a:lstStyle/>
          <a:p>
            <a:pPr>
              <a:defRPr/>
            </a:pPr>
            <a:r>
              <a:rPr lang="en-US" smtClean="0"/>
              <a:t>HCI571   Isabelle Bichindaritz  </a:t>
            </a:r>
            <a:endParaRPr lang="en-US" dirty="0"/>
          </a:p>
        </p:txBody>
      </p:sp>
      <p:sp>
        <p:nvSpPr>
          <p:cNvPr id="5" name="Slide Number Placeholder 4"/>
          <p:cNvSpPr>
            <a:spLocks noGrp="1"/>
          </p:cNvSpPr>
          <p:nvPr>
            <p:ph type="sldNum" sz="quarter" idx="12"/>
          </p:nvPr>
        </p:nvSpPr>
        <p:spPr/>
        <p:txBody>
          <a:bodyPr/>
          <a:lstStyle/>
          <a:p>
            <a:pPr>
              <a:defRPr/>
            </a:pPr>
            <a:fld id="{8EBC7272-72CB-483A-AAF1-2A2E0CA63D60}" type="slidenum">
              <a:rPr lang="en-US" smtClean="0"/>
              <a:pPr>
                <a:defRPr/>
              </a:pPr>
              <a:t>42</a:t>
            </a:fld>
            <a:endParaRPr lang="en-US" dirty="0"/>
          </a:p>
        </p:txBody>
      </p:sp>
    </p:spTree>
    <p:extLst>
      <p:ext uri="{BB962C8B-B14F-4D97-AF65-F5344CB8AC3E}">
        <p14:creationId xmlns:p14="http://schemas.microsoft.com/office/powerpoint/2010/main" val="11234443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4294967295"/>
          </p:nvPr>
        </p:nvSpPr>
        <p:spPr>
          <a:xfrm>
            <a:off x="304800" y="1371600"/>
            <a:ext cx="8534400" cy="4114800"/>
          </a:xfrm>
        </p:spPr>
        <p:txBody>
          <a:bodyPr/>
          <a:lstStyle/>
          <a:p>
            <a:pPr eaLnBrk="1" hangingPunct="1"/>
            <a:r>
              <a:rPr lang="en-US" sz="2700" dirty="0" smtClean="0"/>
              <a:t>Format of bar code determined by </a:t>
            </a:r>
            <a:r>
              <a:rPr lang="en-US" sz="2700" dirty="0" err="1" smtClean="0"/>
              <a:t>symbology</a:t>
            </a:r>
            <a:r>
              <a:rPr lang="en-US" sz="2700" dirty="0" smtClean="0"/>
              <a:t>.</a:t>
            </a:r>
          </a:p>
          <a:p>
            <a:pPr eaLnBrk="1" hangingPunct="1"/>
            <a:r>
              <a:rPr lang="en-US" sz="2700" dirty="0" smtClean="0"/>
              <a:t>Printed bars and intervening spaces define </a:t>
            </a:r>
            <a:br>
              <a:rPr lang="en-US" sz="2700" dirty="0" smtClean="0"/>
            </a:br>
            <a:r>
              <a:rPr lang="en-US" sz="2700" dirty="0" smtClean="0"/>
              <a:t>the output.</a:t>
            </a:r>
          </a:p>
          <a:p>
            <a:pPr eaLnBrk="1" hangingPunct="1"/>
            <a:r>
              <a:rPr lang="en-US" sz="2700" dirty="0" smtClean="0"/>
              <a:t>Two most common </a:t>
            </a:r>
            <a:r>
              <a:rPr lang="en-US" sz="2700" dirty="0" err="1" smtClean="0"/>
              <a:t>symbologies</a:t>
            </a:r>
            <a:r>
              <a:rPr lang="en-US" sz="2700" dirty="0" smtClean="0"/>
              <a:t> in health </a:t>
            </a:r>
            <a:br>
              <a:rPr lang="en-US" sz="2700" dirty="0" smtClean="0"/>
            </a:br>
            <a:r>
              <a:rPr lang="en-US" sz="2700" dirty="0" smtClean="0"/>
              <a:t>care are:</a:t>
            </a:r>
          </a:p>
          <a:p>
            <a:pPr lvl="1" eaLnBrk="1" hangingPunct="1"/>
            <a:r>
              <a:rPr lang="en-US" dirty="0" smtClean="0"/>
              <a:t>Code 39 – produces a long bar code </a:t>
            </a:r>
          </a:p>
          <a:p>
            <a:pPr lvl="1" eaLnBrk="1" hangingPunct="1"/>
            <a:r>
              <a:rPr lang="en-US" dirty="0" smtClean="0"/>
              <a:t>Code 128 – producers a shorter, denser bar code for smaller spaces; favored for patient wristbands and laboratory specimens</a:t>
            </a:r>
          </a:p>
          <a:p>
            <a:pPr eaLnBrk="1" hangingPunct="1"/>
            <a:r>
              <a:rPr lang="en-US" sz="2700" dirty="0" smtClean="0"/>
              <a:t>FDA requires all medications to have </a:t>
            </a:r>
            <a:br>
              <a:rPr lang="en-US" sz="2700" dirty="0" smtClean="0"/>
            </a:br>
            <a:r>
              <a:rPr lang="en-US" sz="2700" dirty="0" smtClean="0"/>
              <a:t>a bar code.</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Bar Coding</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43</a:t>
            </a:fld>
            <a:endParaRPr lang="en-US" dirty="0"/>
          </a:p>
        </p:txBody>
      </p:sp>
    </p:spTree>
    <p:extLst>
      <p:ext uri="{BB962C8B-B14F-4D97-AF65-F5344CB8AC3E}">
        <p14:creationId xmlns:p14="http://schemas.microsoft.com/office/powerpoint/2010/main" val="34302742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4294967295"/>
          </p:nvPr>
        </p:nvSpPr>
        <p:spPr>
          <a:xfrm>
            <a:off x="762000" y="1447800"/>
            <a:ext cx="7772400" cy="4114800"/>
          </a:xfrm>
        </p:spPr>
        <p:txBody>
          <a:bodyPr/>
          <a:lstStyle/>
          <a:p>
            <a:pPr eaLnBrk="1" hangingPunct="1">
              <a:lnSpc>
                <a:spcPct val="90000"/>
              </a:lnSpc>
            </a:pPr>
            <a:r>
              <a:rPr lang="en-US" sz="2600" dirty="0" smtClean="0"/>
              <a:t>A chip embedded in a plastic wristband or card</a:t>
            </a:r>
          </a:p>
          <a:p>
            <a:pPr eaLnBrk="1" hangingPunct="1">
              <a:lnSpc>
                <a:spcPct val="90000"/>
              </a:lnSpc>
            </a:pPr>
            <a:r>
              <a:rPr lang="en-US" sz="2600" dirty="0" smtClean="0"/>
              <a:t>Stores large amounts of information that can travel with a patient</a:t>
            </a:r>
          </a:p>
          <a:p>
            <a:pPr eaLnBrk="1" hangingPunct="1">
              <a:lnSpc>
                <a:spcPct val="90000"/>
              </a:lnSpc>
            </a:pPr>
            <a:r>
              <a:rPr lang="en-US" sz="2600" dirty="0" smtClean="0"/>
              <a:t>RFID tags contain antennas enabling them to receive and respond to radiofrequency queries</a:t>
            </a:r>
          </a:p>
          <a:p>
            <a:pPr eaLnBrk="1" hangingPunct="1">
              <a:lnSpc>
                <a:spcPct val="90000"/>
              </a:lnSpc>
            </a:pPr>
            <a:r>
              <a:rPr lang="en-US" sz="2600" dirty="0" smtClean="0"/>
              <a:t>Three types of RFID tags:</a:t>
            </a:r>
          </a:p>
          <a:p>
            <a:pPr marL="1041400" lvl="1" indent="-457200" eaLnBrk="1" hangingPunct="1">
              <a:lnSpc>
                <a:spcPct val="90000"/>
              </a:lnSpc>
              <a:buFont typeface="Lucida Sans" pitchFamily="34" charset="0"/>
              <a:buAutoNum type="arabicPeriod"/>
            </a:pPr>
            <a:r>
              <a:rPr lang="en-US" sz="2200" dirty="0" smtClean="0"/>
              <a:t>Passive – draws its power from RFID reader’s radio waves</a:t>
            </a:r>
          </a:p>
          <a:p>
            <a:pPr marL="1041400" lvl="1" indent="-457200" eaLnBrk="1" hangingPunct="1">
              <a:lnSpc>
                <a:spcPct val="90000"/>
              </a:lnSpc>
              <a:buFont typeface="Lucida Sans" pitchFamily="34" charset="0"/>
              <a:buAutoNum type="arabicPeriod"/>
            </a:pPr>
            <a:r>
              <a:rPr lang="en-US" sz="2200" dirty="0" err="1" smtClean="0"/>
              <a:t>Semiactive</a:t>
            </a:r>
            <a:r>
              <a:rPr lang="en-US" sz="2200" dirty="0" smtClean="0"/>
              <a:t> – uses a battery to run the microchip’s circuitry; does not communicate with RFID reader</a:t>
            </a:r>
          </a:p>
          <a:p>
            <a:pPr marL="1041400" lvl="1" indent="-457200" eaLnBrk="1" hangingPunct="1">
              <a:lnSpc>
                <a:spcPct val="90000"/>
              </a:lnSpc>
              <a:buFont typeface="Lucida Sans" pitchFamily="34" charset="0"/>
              <a:buAutoNum type="arabicPeriod"/>
            </a:pPr>
            <a:r>
              <a:rPr lang="en-US" sz="2200" dirty="0" smtClean="0"/>
              <a:t>Active – powered entirely by battery to send/receive RFID information </a:t>
            </a:r>
          </a:p>
          <a:p>
            <a:pPr eaLnBrk="1" hangingPunct="1">
              <a:lnSpc>
                <a:spcPct val="90000"/>
              </a:lnSpc>
            </a:pPr>
            <a:endParaRPr lang="en-US" sz="2600" dirty="0" smtClean="0"/>
          </a:p>
          <a:p>
            <a:pPr eaLnBrk="1" hangingPunct="1">
              <a:lnSpc>
                <a:spcPct val="90000"/>
              </a:lnSpc>
            </a:pPr>
            <a:endParaRPr lang="en-US" sz="2600" dirty="0" smtClean="0"/>
          </a:p>
          <a:p>
            <a:pPr eaLnBrk="1" hangingPunct="1">
              <a:lnSpc>
                <a:spcPct val="90000"/>
              </a:lnSpc>
            </a:pPr>
            <a:endParaRPr lang="en-US" sz="2600" dirty="0" smtClean="0"/>
          </a:p>
          <a:p>
            <a:pPr eaLnBrk="1" hangingPunct="1">
              <a:lnSpc>
                <a:spcPct val="90000"/>
              </a:lnSpc>
            </a:pPr>
            <a:endParaRPr lang="en-US" sz="2600" dirty="0" smtClean="0"/>
          </a:p>
        </p:txBody>
      </p:sp>
      <p:sp>
        <p:nvSpPr>
          <p:cNvPr id="4099" name="Rectangle 1026"/>
          <p:cNvSpPr>
            <a:spLocks noChangeArrowheads="1"/>
          </p:cNvSpPr>
          <p:nvPr/>
        </p:nvSpPr>
        <p:spPr bwMode="auto">
          <a:xfrm>
            <a:off x="76200" y="762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Radio Frequency Identification Device </a:t>
            </a:r>
            <a:br>
              <a:rPr lang="en-US" sz="4000" dirty="0">
                <a:solidFill>
                  <a:schemeClr val="tx2"/>
                </a:solidFill>
                <a:latin typeface="Arial" charset="0"/>
              </a:rPr>
            </a:br>
            <a:r>
              <a:rPr lang="en-US" sz="4000" dirty="0">
                <a:solidFill>
                  <a:schemeClr val="tx2"/>
                </a:solidFill>
                <a:latin typeface="Arial" charset="0"/>
              </a:rPr>
              <a:t>(RFID)</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44</a:t>
            </a:fld>
            <a:endParaRPr lang="en-US" dirty="0"/>
          </a:p>
        </p:txBody>
      </p:sp>
    </p:spTree>
    <p:extLst>
      <p:ext uri="{BB962C8B-B14F-4D97-AF65-F5344CB8AC3E}">
        <p14:creationId xmlns:p14="http://schemas.microsoft.com/office/powerpoint/2010/main" val="12199272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1923"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A “network of networks”, the Internet links computers through telephone or cable lines.</a:t>
            </a:r>
          </a:p>
          <a:p>
            <a:pPr algn="l" eaLnBrk="1" hangingPunct="1">
              <a:spcBef>
                <a:spcPct val="20000"/>
              </a:spcBef>
              <a:buClr>
                <a:schemeClr val="tx2"/>
              </a:buClr>
              <a:buSzPct val="60000"/>
              <a:buFont typeface="Wingdings 2" pitchFamily="18" charset="2"/>
              <a:buChar char=""/>
            </a:pPr>
            <a:r>
              <a:rPr lang="en-US" sz="2800" dirty="0">
                <a:latin typeface="Arial" charset="0"/>
              </a:rPr>
              <a:t>Internet Engineering Task Force (IETF) </a:t>
            </a:r>
            <a:br>
              <a:rPr lang="en-US" sz="2800" dirty="0">
                <a:latin typeface="Arial" charset="0"/>
              </a:rPr>
            </a:br>
            <a:r>
              <a:rPr lang="en-US" sz="2800" dirty="0">
                <a:latin typeface="Arial" charset="0"/>
              </a:rPr>
              <a:t>is nonprofit organization defining the standards for how the network should function.</a:t>
            </a:r>
          </a:p>
          <a:p>
            <a:pPr algn="l" eaLnBrk="1" hangingPunct="1">
              <a:spcBef>
                <a:spcPct val="20000"/>
              </a:spcBef>
              <a:buClr>
                <a:schemeClr val="tx2"/>
              </a:buClr>
              <a:buSzPct val="60000"/>
              <a:buFont typeface="Wingdings 2" pitchFamily="18" charset="2"/>
              <a:buChar char=""/>
            </a:pPr>
            <a:r>
              <a:rPr lang="en-US" sz="2800" dirty="0">
                <a:latin typeface="Arial" charset="0"/>
              </a:rPr>
              <a:t>Internet browser is example of client software giving users access to the Internet/</a:t>
            </a:r>
          </a:p>
          <a:p>
            <a:pPr algn="l" eaLnBrk="1" hangingPunct="1">
              <a:spcBef>
                <a:spcPct val="20000"/>
              </a:spcBef>
              <a:buClr>
                <a:schemeClr val="tx2"/>
              </a:buClr>
              <a:buSzPct val="60000"/>
              <a:buFont typeface="Wingdings 2" pitchFamily="18" charset="2"/>
              <a:buChar char=""/>
            </a:pPr>
            <a:r>
              <a:rPr lang="en-US" sz="2800" dirty="0">
                <a:latin typeface="Arial" charset="0"/>
              </a:rPr>
              <a:t>Browsers can run on almost any type </a:t>
            </a:r>
            <a:br>
              <a:rPr lang="en-US" sz="2800" dirty="0">
                <a:latin typeface="Arial" charset="0"/>
              </a:rPr>
            </a:br>
            <a:r>
              <a:rPr lang="en-US" sz="2800" dirty="0">
                <a:latin typeface="Arial" charset="0"/>
              </a:rPr>
              <a:t>of operating system.</a:t>
            </a:r>
          </a:p>
          <a:p>
            <a:pPr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Book Antiqua" pitchFamily="18" charset="0"/>
            </a:endParaRPr>
          </a:p>
          <a:p>
            <a:pPr eaLnBrk="1" hangingPunct="1">
              <a:spcBef>
                <a:spcPct val="20000"/>
              </a:spcBef>
              <a:buClr>
                <a:srgbClr val="F9F9F9"/>
              </a:buClr>
              <a:buSzPct val="65000"/>
              <a:buFont typeface="Wingdings 2" pitchFamily="18" charset="2"/>
              <a:buChar char=""/>
            </a:pPr>
            <a:endParaRPr lang="en-US" sz="2800" dirty="0">
              <a:latin typeface="Book Antiqua" pitchFamily="18"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45</a:t>
            </a:fld>
            <a:endParaRPr lang="en-US" dirty="0"/>
          </a:p>
        </p:txBody>
      </p:sp>
    </p:spTree>
    <p:extLst>
      <p:ext uri="{BB962C8B-B14F-4D97-AF65-F5344CB8AC3E}">
        <p14:creationId xmlns:p14="http://schemas.microsoft.com/office/powerpoint/2010/main" val="38561330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2947"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Internet adheres to TCP/IP protocol for transmitting data.</a:t>
            </a:r>
          </a:p>
          <a:p>
            <a:pPr algn="l" eaLnBrk="1" hangingPunct="1">
              <a:spcBef>
                <a:spcPct val="20000"/>
              </a:spcBef>
              <a:buClr>
                <a:schemeClr val="tx2"/>
              </a:buClr>
              <a:buSzPct val="60000"/>
              <a:buFont typeface="Wingdings 2" pitchFamily="18" charset="2"/>
              <a:buChar char=""/>
            </a:pPr>
            <a:r>
              <a:rPr lang="en-US" sz="2800" dirty="0">
                <a:latin typeface="Arial" charset="0"/>
              </a:rPr>
              <a:t>IP address is unique network address assigned to each computer on the Internet.</a:t>
            </a:r>
          </a:p>
          <a:p>
            <a:pPr algn="l" eaLnBrk="1" hangingPunct="1">
              <a:spcBef>
                <a:spcPct val="20000"/>
              </a:spcBef>
              <a:buClr>
                <a:schemeClr val="tx2"/>
              </a:buClr>
              <a:buSzPct val="60000"/>
              <a:buFont typeface="Wingdings 2" pitchFamily="18" charset="2"/>
              <a:buChar char=""/>
            </a:pPr>
            <a:r>
              <a:rPr lang="en-US" sz="2800" dirty="0">
                <a:latin typeface="Arial" charset="0"/>
              </a:rPr>
              <a:t>HTTP – Hypertext Transfer </a:t>
            </a:r>
            <a:br>
              <a:rPr lang="en-US" sz="2800" dirty="0">
                <a:latin typeface="Arial" charset="0"/>
              </a:rPr>
            </a:br>
            <a:r>
              <a:rPr lang="en-US" sz="2800" dirty="0">
                <a:latin typeface="Arial" charset="0"/>
              </a:rPr>
              <a:t>Protocol – determines how information </a:t>
            </a:r>
            <a:br>
              <a:rPr lang="en-US" sz="2800" dirty="0">
                <a:latin typeface="Arial" charset="0"/>
              </a:rPr>
            </a:br>
            <a:r>
              <a:rPr lang="en-US" sz="2800" dirty="0">
                <a:latin typeface="Arial" charset="0"/>
              </a:rPr>
              <a:t>is formatted and transmitted.</a:t>
            </a:r>
          </a:p>
          <a:p>
            <a:pPr algn="l"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46</a:t>
            </a:fld>
            <a:endParaRPr lang="en-US" dirty="0"/>
          </a:p>
        </p:txBody>
      </p:sp>
    </p:spTree>
    <p:extLst>
      <p:ext uri="{BB962C8B-B14F-4D97-AF65-F5344CB8AC3E}">
        <p14:creationId xmlns:p14="http://schemas.microsoft.com/office/powerpoint/2010/main" val="24507944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7-04-978143770887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401638"/>
            <a:ext cx="5745162" cy="605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47</a:t>
            </a:fld>
            <a:endParaRPr lang="en-US" dirty="0"/>
          </a:p>
        </p:txBody>
      </p:sp>
    </p:spTree>
    <p:extLst>
      <p:ext uri="{BB962C8B-B14F-4D97-AF65-F5344CB8AC3E}">
        <p14:creationId xmlns:p14="http://schemas.microsoft.com/office/powerpoint/2010/main" val="17727918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3971" name="Content Placeholder 2"/>
          <p:cNvSpPr txBox="1">
            <a:spLocks/>
          </p:cNvSpPr>
          <p:nvPr/>
        </p:nvSpPr>
        <p:spPr bwMode="auto">
          <a:xfrm>
            <a:off x="6096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868363"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Three types of Internet tools:</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HTML – Hypertext Markup Language</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SGML – Standardized General Markup Language</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XML – Extensible Markup Language</a:t>
            </a:r>
            <a:endParaRPr lang="en-US"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48</a:t>
            </a:fld>
            <a:endParaRPr lang="en-US" dirty="0"/>
          </a:p>
        </p:txBody>
      </p:sp>
    </p:spTree>
    <p:extLst>
      <p:ext uri="{BB962C8B-B14F-4D97-AF65-F5344CB8AC3E}">
        <p14:creationId xmlns:p14="http://schemas.microsoft.com/office/powerpoint/2010/main" val="1867939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4995"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868363"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HTML</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MHTML is most common format used for structuring documents on the Web.</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It is designed to make content easy to read.</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Makes use of tags to define the text.</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Limited set of tags identify text and images.</a:t>
            </a:r>
          </a:p>
          <a:p>
            <a:pPr algn="l"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49</a:t>
            </a:fld>
            <a:endParaRPr lang="en-US" dirty="0"/>
          </a:p>
        </p:txBody>
      </p:sp>
    </p:spTree>
    <p:extLst>
      <p:ext uri="{BB962C8B-B14F-4D97-AF65-F5344CB8AC3E}">
        <p14:creationId xmlns:p14="http://schemas.microsoft.com/office/powerpoint/2010/main" val="215508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190500" y="990600"/>
            <a:ext cx="8763000" cy="4860925"/>
          </a:xfrm>
        </p:spPr>
        <p:txBody>
          <a:bodyPr/>
          <a:lstStyle/>
          <a:p>
            <a:pPr eaLnBrk="1" hangingPunct="1"/>
            <a:r>
              <a:rPr lang="en-US" dirty="0" smtClean="0"/>
              <a:t>More information is needed in health care than ever before.</a:t>
            </a:r>
          </a:p>
          <a:p>
            <a:pPr eaLnBrk="1" hangingPunct="1"/>
            <a:r>
              <a:rPr lang="en-US" dirty="0" smtClean="0"/>
              <a:t>Need to achieve better health care quality outcomes.</a:t>
            </a:r>
          </a:p>
          <a:p>
            <a:pPr eaLnBrk="1" hangingPunct="1"/>
            <a:r>
              <a:rPr lang="en-US" dirty="0" smtClean="0"/>
              <a:t>Need cost-efficiencies in providing health services.</a:t>
            </a:r>
          </a:p>
          <a:p>
            <a:pPr eaLnBrk="1" hangingPunct="1"/>
            <a:r>
              <a:rPr lang="en-US" dirty="0" smtClean="0"/>
              <a:t>Need to extend access to larger patient populations.</a:t>
            </a:r>
          </a:p>
          <a:p>
            <a:pPr eaLnBrk="1" hangingPunct="1"/>
            <a:r>
              <a:rPr lang="en-US" dirty="0" smtClean="0"/>
              <a:t>Need to extend access to health care information to more users.</a:t>
            </a:r>
          </a:p>
          <a:p>
            <a:pPr eaLnBrk="1" hangingPunct="1"/>
            <a:endParaRPr lang="en-US" dirty="0" smtClean="0"/>
          </a:p>
          <a:p>
            <a:pPr lvl="1" eaLnBrk="1" hangingPunct="1"/>
            <a:endParaRPr lang="en-US" dirty="0" smtClean="0"/>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Goals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a:t>
            </a:fld>
            <a:endParaRPr lang="en-US" dirty="0"/>
          </a:p>
        </p:txBody>
      </p:sp>
    </p:spTree>
    <p:extLst>
      <p:ext uri="{BB962C8B-B14F-4D97-AF65-F5344CB8AC3E}">
        <p14:creationId xmlns:p14="http://schemas.microsoft.com/office/powerpoint/2010/main" val="35525200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6019"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868363"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SGML</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SGML is frequently used to manage large documents. </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Built with DTD – document type definition.</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Is suited for documents that may be formatted </a:t>
            </a:r>
            <a:br>
              <a:rPr lang="en-US" dirty="0">
                <a:solidFill>
                  <a:srgbClr val="FFFFFF"/>
                </a:solidFill>
                <a:latin typeface="Arial" charset="0"/>
              </a:rPr>
            </a:br>
            <a:r>
              <a:rPr lang="en-US" dirty="0">
                <a:solidFill>
                  <a:srgbClr val="FFFFFF"/>
                </a:solidFill>
                <a:latin typeface="Arial" charset="0"/>
              </a:rPr>
              <a:t>for different purposes.</a:t>
            </a:r>
          </a:p>
          <a:p>
            <a:pPr algn="l"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50</a:t>
            </a:fld>
            <a:endParaRPr lang="en-US" dirty="0"/>
          </a:p>
        </p:txBody>
      </p:sp>
    </p:spTree>
    <p:extLst>
      <p:ext uri="{BB962C8B-B14F-4D97-AF65-F5344CB8AC3E}">
        <p14:creationId xmlns:p14="http://schemas.microsoft.com/office/powerpoint/2010/main" val="24085757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7043"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868363"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XML</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XML is growing in popularity because of its advanced features.</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Uses many HTML conventions, but includes additional capabilities.</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It allows users to define new tags and attribute names.</a:t>
            </a:r>
          </a:p>
          <a:p>
            <a:pPr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51</a:t>
            </a:fld>
            <a:endParaRPr lang="en-US" dirty="0"/>
          </a:p>
        </p:txBody>
      </p:sp>
    </p:spTree>
    <p:extLst>
      <p:ext uri="{BB962C8B-B14F-4D97-AF65-F5344CB8AC3E}">
        <p14:creationId xmlns:p14="http://schemas.microsoft.com/office/powerpoint/2010/main" val="26904695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4294967295"/>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8067" name="Content Placeholder 2"/>
          <p:cNvSpPr txBox="1">
            <a:spLocks/>
          </p:cNvSpPr>
          <p:nvPr/>
        </p:nvSpPr>
        <p:spPr bwMode="auto">
          <a:xfrm>
            <a:off x="533400" y="14478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868363"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JAVA</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JAVA is programming language introduced by Sun Microsystems in late 1995.</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It allows applications to be built as stand-alones that can be transferred across the Web.</a:t>
            </a:r>
          </a:p>
          <a:p>
            <a:pPr lvl="1" algn="l" eaLnBrk="1" hangingPunct="1">
              <a:spcBef>
                <a:spcPct val="20000"/>
              </a:spcBef>
              <a:buClr>
                <a:schemeClr val="tx2"/>
              </a:buClr>
              <a:buSzPct val="80000"/>
              <a:buFont typeface="Wingdings" pitchFamily="2" charset="2"/>
              <a:buChar char="Ø"/>
            </a:pPr>
            <a:r>
              <a:rPr lang="en-US" dirty="0">
                <a:solidFill>
                  <a:srgbClr val="FFFFFF"/>
                </a:solidFill>
                <a:latin typeface="Arial" charset="0"/>
              </a:rPr>
              <a:t>JAVA often referred to as “write once, run anywhere.”</a:t>
            </a:r>
          </a:p>
          <a:p>
            <a:pPr eaLnBrk="1" hangingPunct="1">
              <a:spcBef>
                <a:spcPct val="20000"/>
              </a:spcBef>
              <a:buClr>
                <a:srgbClr val="F9F9F9"/>
              </a:buClr>
              <a:buSzPct val="65000"/>
              <a:buFont typeface="Wingdings 2" pitchFamily="18" charset="2"/>
              <a:buChar char=""/>
            </a:pPr>
            <a:endParaRPr lang="en-US" sz="2800" dirty="0">
              <a:latin typeface="Arial" charset="0"/>
            </a:endParaRPr>
          </a:p>
          <a:p>
            <a:pPr eaLnBrk="1" hangingPunct="1">
              <a:spcBef>
                <a:spcPct val="20000"/>
              </a:spcBef>
              <a:buClr>
                <a:srgbClr val="F9F9F9"/>
              </a:buClr>
              <a:buSzPct val="65000"/>
              <a:buFont typeface="Wingdings 2" pitchFamily="18" charset="2"/>
              <a:buChar char=""/>
            </a:pPr>
            <a:endParaRPr lang="en-US" sz="2800" dirty="0">
              <a:latin typeface="Arial" charset="0"/>
            </a:endParaRP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52</a:t>
            </a:fld>
            <a:endParaRPr lang="en-US" dirty="0"/>
          </a:p>
        </p:txBody>
      </p:sp>
    </p:spTree>
    <p:extLst>
      <p:ext uri="{BB962C8B-B14F-4D97-AF65-F5344CB8AC3E}">
        <p14:creationId xmlns:p14="http://schemas.microsoft.com/office/powerpoint/2010/main" val="21234241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4294967295"/>
          </p:nvPr>
        </p:nvSpPr>
        <p:spPr>
          <a:xfrm>
            <a:off x="685800" y="1219200"/>
            <a:ext cx="7772400" cy="4114800"/>
          </a:xfrm>
        </p:spPr>
        <p:txBody>
          <a:bodyPr/>
          <a:lstStyle/>
          <a:p>
            <a:pPr eaLnBrk="1" hangingPunct="1">
              <a:lnSpc>
                <a:spcPct val="90000"/>
              </a:lnSpc>
            </a:pPr>
            <a:r>
              <a:rPr lang="en-US" dirty="0" smtClean="0"/>
              <a:t>Intranet</a:t>
            </a:r>
          </a:p>
          <a:p>
            <a:pPr lvl="1" eaLnBrk="1" hangingPunct="1">
              <a:lnSpc>
                <a:spcPct val="90000"/>
              </a:lnSpc>
              <a:buClr>
                <a:srgbClr val="FFFFFF"/>
              </a:buClr>
            </a:pPr>
            <a:r>
              <a:rPr lang="en-US" sz="2400" dirty="0" smtClean="0">
                <a:solidFill>
                  <a:srgbClr val="FFFFFF"/>
                </a:solidFill>
              </a:rPr>
              <a:t>Intranet runs exclusively within a network.</a:t>
            </a:r>
          </a:p>
          <a:p>
            <a:pPr lvl="1" eaLnBrk="1" hangingPunct="1">
              <a:lnSpc>
                <a:spcPct val="90000"/>
              </a:lnSpc>
              <a:buClr>
                <a:srgbClr val="FFFFFF"/>
              </a:buClr>
            </a:pPr>
            <a:r>
              <a:rPr lang="en-US" sz="2400" dirty="0" smtClean="0">
                <a:solidFill>
                  <a:srgbClr val="FFFFFF"/>
                </a:solidFill>
              </a:rPr>
              <a:t>Is accessible only to authenticated users.</a:t>
            </a:r>
            <a:endParaRPr lang="en-US" sz="2400" dirty="0" smtClean="0"/>
          </a:p>
          <a:p>
            <a:pPr eaLnBrk="1" hangingPunct="1">
              <a:lnSpc>
                <a:spcPct val="90000"/>
              </a:lnSpc>
            </a:pPr>
            <a:r>
              <a:rPr lang="en-US" dirty="0" smtClean="0"/>
              <a:t>Virtual Private Network (VPN)</a:t>
            </a:r>
          </a:p>
          <a:p>
            <a:pPr lvl="1" eaLnBrk="1" hangingPunct="1">
              <a:lnSpc>
                <a:spcPct val="90000"/>
              </a:lnSpc>
            </a:pPr>
            <a:r>
              <a:rPr lang="en-US" sz="2400" dirty="0" smtClean="0"/>
              <a:t>VPN allows users outside the network to gain access through use of a password.</a:t>
            </a:r>
            <a:endParaRPr lang="en-US" dirty="0" smtClean="0"/>
          </a:p>
          <a:p>
            <a:pPr eaLnBrk="1" hangingPunct="1">
              <a:lnSpc>
                <a:spcPct val="90000"/>
              </a:lnSpc>
            </a:pPr>
            <a:r>
              <a:rPr lang="en-US" dirty="0" smtClean="0"/>
              <a:t>Web 2.0</a:t>
            </a:r>
          </a:p>
          <a:p>
            <a:pPr lvl="1" eaLnBrk="1" hangingPunct="1">
              <a:lnSpc>
                <a:spcPct val="90000"/>
              </a:lnSpc>
            </a:pPr>
            <a:r>
              <a:rPr lang="en-US" sz="2400" dirty="0" smtClean="0"/>
              <a:t>Web 2.0 allows users to interact with other users and to change Web content.</a:t>
            </a:r>
          </a:p>
          <a:p>
            <a:pPr lvl="1" eaLnBrk="1" hangingPunct="1">
              <a:lnSpc>
                <a:spcPct val="90000"/>
              </a:lnSpc>
            </a:pPr>
            <a:r>
              <a:rPr lang="en-US" sz="2400" dirty="0" smtClean="0"/>
              <a:t>RSS – Really Simple Syndication – allows content to appear on sites beyond author’s control.</a:t>
            </a:r>
          </a:p>
          <a:p>
            <a:pPr eaLnBrk="1" hangingPunct="1">
              <a:lnSpc>
                <a:spcPct val="90000"/>
              </a:lnSpc>
            </a:pPr>
            <a:endParaRPr lang="en-US" dirty="0" smtClean="0"/>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Internet and Web Services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53</a:t>
            </a:fld>
            <a:endParaRPr lang="en-US" dirty="0"/>
          </a:p>
        </p:txBody>
      </p:sp>
    </p:spTree>
    <p:extLst>
      <p:ext uri="{BB962C8B-B14F-4D97-AF65-F5344CB8AC3E}">
        <p14:creationId xmlns:p14="http://schemas.microsoft.com/office/powerpoint/2010/main" val="2996601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4294967295"/>
          </p:nvPr>
        </p:nvSpPr>
        <p:spPr>
          <a:xfrm>
            <a:off x="609600" y="1295400"/>
            <a:ext cx="8229600" cy="4708525"/>
          </a:xfrm>
        </p:spPr>
        <p:txBody>
          <a:bodyPr/>
          <a:lstStyle/>
          <a:p>
            <a:pPr eaLnBrk="1" hangingPunct="1"/>
            <a:r>
              <a:rPr lang="en-US" smtClean="0"/>
              <a:t>Uses telecommunications technologies to deliver health-related services and information</a:t>
            </a:r>
          </a:p>
          <a:p>
            <a:pPr eaLnBrk="1" hangingPunct="1"/>
            <a:r>
              <a:rPr lang="en-US" smtClean="0"/>
              <a:t>Generally used as an umbrella term to describe all possible variations of health care services using telecommunications</a:t>
            </a:r>
          </a:p>
          <a:p>
            <a:pPr eaLnBrk="1" hangingPunct="1"/>
            <a:r>
              <a:rPr lang="en-US" smtClean="0"/>
              <a:t>Telemedicine – describes the direct provision </a:t>
            </a:r>
            <a:br>
              <a:rPr lang="en-US" smtClean="0"/>
            </a:br>
            <a:r>
              <a:rPr lang="en-US" smtClean="0"/>
              <a:t>of clinical care via telecommunications</a:t>
            </a:r>
          </a:p>
          <a:p>
            <a:pPr eaLnBrk="1" hangingPunct="1">
              <a:buFont typeface="Wingdings 2" pitchFamily="18" charset="2"/>
              <a:buNone/>
            </a:pPr>
            <a:endParaRPr lang="en-US" smtClean="0"/>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Fundamentals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54</a:t>
            </a:fld>
            <a:endParaRPr lang="en-US" dirty="0"/>
          </a:p>
        </p:txBody>
      </p:sp>
    </p:spTree>
    <p:extLst>
      <p:ext uri="{BB962C8B-B14F-4D97-AF65-F5344CB8AC3E}">
        <p14:creationId xmlns:p14="http://schemas.microsoft.com/office/powerpoint/2010/main" val="7525609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4294967295"/>
          </p:nvPr>
        </p:nvSpPr>
        <p:spPr>
          <a:xfrm>
            <a:off x="609600" y="1295400"/>
            <a:ext cx="8229600" cy="4708525"/>
          </a:xfrm>
        </p:spPr>
        <p:txBody>
          <a:bodyPr/>
          <a:lstStyle/>
          <a:p>
            <a:pPr eaLnBrk="1" hangingPunct="1"/>
            <a:r>
              <a:rPr lang="en-US" smtClean="0"/>
              <a:t>Telemedicine requires appropriate bandwith.</a:t>
            </a:r>
          </a:p>
          <a:p>
            <a:pPr lvl="1" eaLnBrk="1" hangingPunct="1"/>
            <a:r>
              <a:rPr lang="en-US" smtClean="0"/>
              <a:t>Bandwith – a measure of how much information can be transmitted simultaneously through a communication channel</a:t>
            </a:r>
          </a:p>
          <a:p>
            <a:pPr eaLnBrk="1" hangingPunct="1"/>
            <a:r>
              <a:rPr lang="en-US" smtClean="0"/>
              <a:t>The more complex the transmission, the higher the bandwith that will be needed.</a:t>
            </a:r>
          </a:p>
          <a:p>
            <a:pPr eaLnBrk="1" hangingPunct="1">
              <a:buFont typeface="Wingdings 2" pitchFamily="18" charset="2"/>
              <a:buNone/>
            </a:pPr>
            <a:endParaRPr lang="en-US" smtClean="0"/>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err="1" smtClean="0">
                <a:solidFill>
                  <a:schemeClr val="tx2"/>
                </a:solidFill>
                <a:latin typeface="Arial" charset="0"/>
              </a:rPr>
              <a:t>Telehealth</a:t>
            </a:r>
            <a:endParaRPr lang="en-US" sz="4000" dirty="0">
              <a:solidFill>
                <a:schemeClr val="tx2"/>
              </a:solidFill>
              <a:latin typeface="Arial" charset="0"/>
            </a:endParaRP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55</a:t>
            </a:fld>
            <a:endParaRPr lang="en-US" dirty="0"/>
          </a:p>
        </p:txBody>
      </p:sp>
    </p:spTree>
    <p:extLst>
      <p:ext uri="{BB962C8B-B14F-4D97-AF65-F5344CB8AC3E}">
        <p14:creationId xmlns:p14="http://schemas.microsoft.com/office/powerpoint/2010/main" val="23204502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4294967295"/>
          </p:nvPr>
        </p:nvSpPr>
        <p:spPr>
          <a:xfrm>
            <a:off x="609600" y="1295400"/>
            <a:ext cx="8229600" cy="4708525"/>
          </a:xfrm>
        </p:spPr>
        <p:txBody>
          <a:bodyPr/>
          <a:lstStyle/>
          <a:p>
            <a:pPr eaLnBrk="1" hangingPunct="1"/>
            <a:r>
              <a:rPr lang="en-US" sz="2800" dirty="0" smtClean="0"/>
              <a:t>Are still a few technical and administrative issues to be resolved for successful implementation.</a:t>
            </a:r>
          </a:p>
          <a:p>
            <a:pPr eaLnBrk="1" hangingPunct="1"/>
            <a:r>
              <a:rPr lang="en-US" sz="2800" dirty="0" smtClean="0"/>
              <a:t>Large image files such as x-rays and CT scans need large amounts of </a:t>
            </a:r>
            <a:r>
              <a:rPr lang="en-US" sz="2800" dirty="0" err="1" smtClean="0"/>
              <a:t>bandwith</a:t>
            </a:r>
            <a:r>
              <a:rPr lang="en-US" sz="2800" dirty="0" smtClean="0"/>
              <a:t> and can take a long time to transmit.</a:t>
            </a:r>
          </a:p>
          <a:p>
            <a:pPr eaLnBrk="1" hangingPunct="1"/>
            <a:r>
              <a:rPr lang="en-US" sz="2800" dirty="0" smtClean="0"/>
              <a:t>Data compression – reduces the size of the file being transmitted.</a:t>
            </a:r>
          </a:p>
          <a:p>
            <a:pPr eaLnBrk="1" hangingPunct="1"/>
            <a:r>
              <a:rPr lang="en-US" sz="2800" dirty="0" smtClean="0"/>
              <a:t>Most telemedicine applications need fiber optic networks in place to transmit data efficiently.</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Implementation</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56</a:t>
            </a:fld>
            <a:endParaRPr lang="en-US" dirty="0"/>
          </a:p>
        </p:txBody>
      </p:sp>
    </p:spTree>
    <p:extLst>
      <p:ext uri="{BB962C8B-B14F-4D97-AF65-F5344CB8AC3E}">
        <p14:creationId xmlns:p14="http://schemas.microsoft.com/office/powerpoint/2010/main" val="4686357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4294967295"/>
          </p:nvPr>
        </p:nvSpPr>
        <p:spPr>
          <a:xfrm>
            <a:off x="609600" y="1295400"/>
            <a:ext cx="8229600" cy="4708525"/>
          </a:xfrm>
        </p:spPr>
        <p:txBody>
          <a:bodyPr/>
          <a:lstStyle/>
          <a:p>
            <a:pPr eaLnBrk="1" hangingPunct="1"/>
            <a:r>
              <a:rPr lang="en-US" smtClean="0"/>
              <a:t>Administrative issues:</a:t>
            </a:r>
          </a:p>
          <a:p>
            <a:pPr lvl="1" eaLnBrk="1" hangingPunct="1"/>
            <a:r>
              <a:rPr lang="en-US" smtClean="0"/>
              <a:t>Telemedicine reimbursement</a:t>
            </a:r>
          </a:p>
          <a:p>
            <a:pPr lvl="1" eaLnBrk="1" hangingPunct="1"/>
            <a:r>
              <a:rPr lang="en-US" smtClean="0"/>
              <a:t>Physician licensing and liability</a:t>
            </a:r>
          </a:p>
          <a:p>
            <a:pPr lvl="2" eaLnBrk="1" hangingPunct="1"/>
            <a:r>
              <a:rPr lang="en-US" smtClean="0"/>
              <a:t>Physicians licensed by the state in which they practice</a:t>
            </a:r>
          </a:p>
          <a:p>
            <a:pPr lvl="2" eaLnBrk="1" hangingPunct="1"/>
            <a:r>
              <a:rPr lang="en-US" smtClean="0"/>
              <a:t>Defining “practicing”</a:t>
            </a:r>
          </a:p>
          <a:p>
            <a:pPr lvl="1" eaLnBrk="1" hangingPunct="1"/>
            <a:r>
              <a:rPr lang="en-US" smtClean="0"/>
              <a:t>Patient confidentiality and security</a:t>
            </a:r>
          </a:p>
        </p:txBody>
      </p:sp>
      <p:sp>
        <p:nvSpPr>
          <p:cNvPr id="4099" name="Rectangle 1026"/>
          <p:cNvSpPr>
            <a:spLocks noChangeArrowheads="1"/>
          </p:cNvSpPr>
          <p:nvPr/>
        </p:nvSpPr>
        <p:spPr bwMode="auto">
          <a:xfrm>
            <a:off x="152400" y="152400"/>
            <a:ext cx="8763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Implementation</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57</a:t>
            </a:fld>
            <a:endParaRPr lang="en-US" dirty="0"/>
          </a:p>
        </p:txBody>
      </p:sp>
    </p:spTree>
    <p:extLst>
      <p:ext uri="{BB962C8B-B14F-4D97-AF65-F5344CB8AC3E}">
        <p14:creationId xmlns:p14="http://schemas.microsoft.com/office/powerpoint/2010/main" val="24894218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4294967295"/>
          </p:nvPr>
        </p:nvSpPr>
        <p:spPr/>
        <p:txBody>
          <a:bodyPr/>
          <a:lstStyle/>
          <a:p>
            <a:pPr eaLnBrk="1" hangingPunct="1"/>
            <a:r>
              <a:rPr lang="en-US" smtClean="0"/>
              <a:t>Increased use of HISs </a:t>
            </a:r>
          </a:p>
          <a:p>
            <a:pPr lvl="1" eaLnBrk="1" hangingPunct="1"/>
            <a:r>
              <a:rPr lang="en-US" smtClean="0"/>
              <a:t>Increase in amounts of electronically available data</a:t>
            </a:r>
          </a:p>
          <a:p>
            <a:pPr lvl="1" eaLnBrk="1" hangingPunct="1"/>
            <a:r>
              <a:rPr lang="en-US" smtClean="0"/>
              <a:t>Goal to guard against inappropriate use without compromising the caregivers “need to know”</a:t>
            </a:r>
          </a:p>
          <a:p>
            <a:pPr lvl="1" eaLnBrk="1" hangingPunct="1"/>
            <a:r>
              <a:rPr lang="en-US" smtClean="0"/>
              <a:t>Constant struggle to balance protecting patient confidentiality and the cost of security mechanisms</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Computer Security</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58</a:t>
            </a:fld>
            <a:endParaRPr lang="en-US" dirty="0"/>
          </a:p>
        </p:txBody>
      </p:sp>
    </p:spTree>
    <p:extLst>
      <p:ext uri="{BB962C8B-B14F-4D97-AF65-F5344CB8AC3E}">
        <p14:creationId xmlns:p14="http://schemas.microsoft.com/office/powerpoint/2010/main" val="33580591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4294967295"/>
          </p:nvPr>
        </p:nvSpPr>
        <p:spPr/>
        <p:txBody>
          <a:bodyPr/>
          <a:lstStyle/>
          <a:p>
            <a:pPr eaLnBrk="1" hangingPunct="1"/>
            <a:r>
              <a:rPr lang="en-US" smtClean="0"/>
              <a:t>Direct and indirect costs:</a:t>
            </a:r>
          </a:p>
          <a:p>
            <a:pPr lvl="1" eaLnBrk="1" hangingPunct="1"/>
            <a:r>
              <a:rPr lang="en-US" smtClean="0"/>
              <a:t>Direct costs – purchasing and installing security hardware and/or software</a:t>
            </a:r>
          </a:p>
          <a:p>
            <a:pPr lvl="1" eaLnBrk="1" hangingPunct="1"/>
            <a:r>
              <a:rPr lang="en-US" smtClean="0"/>
              <a:t>Cost of training staff and employees</a:t>
            </a:r>
          </a:p>
          <a:p>
            <a:pPr lvl="1" eaLnBrk="1" hangingPunct="1"/>
            <a:r>
              <a:rPr lang="en-US" smtClean="0"/>
              <a:t>Indirect costs – user training and operating system modifications</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Costs of Security</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59</a:t>
            </a:fld>
            <a:endParaRPr lang="en-US" dirty="0"/>
          </a:p>
        </p:txBody>
      </p:sp>
    </p:spTree>
    <p:extLst>
      <p:ext uri="{BB962C8B-B14F-4D97-AF65-F5344CB8AC3E}">
        <p14:creationId xmlns:p14="http://schemas.microsoft.com/office/powerpoint/2010/main" val="1515504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Meeting the Goals</a:t>
            </a:r>
          </a:p>
        </p:txBody>
      </p:sp>
      <p:sp>
        <p:nvSpPr>
          <p:cNvPr id="12291" name="Content Placeholder 2"/>
          <p:cNvSpPr txBox="1">
            <a:spLocks/>
          </p:cNvSpPr>
          <p:nvPr/>
        </p:nvSpPr>
        <p:spPr bwMode="auto">
          <a:xfrm>
            <a:off x="457200" y="1447800"/>
            <a:ext cx="8229600"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7688" indent="-4111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2"/>
              </a:buClr>
              <a:buSzPct val="60000"/>
              <a:buFont typeface="Wingdings 2" pitchFamily="18" charset="2"/>
              <a:buChar char=""/>
            </a:pPr>
            <a:r>
              <a:rPr lang="en-US" sz="2800" dirty="0">
                <a:latin typeface="Arial" charset="0"/>
              </a:rPr>
              <a:t>Health care industry traditionally not as invested in new technology as other industries</a:t>
            </a:r>
          </a:p>
          <a:p>
            <a:pPr algn="l" eaLnBrk="1" hangingPunct="1">
              <a:spcBef>
                <a:spcPct val="20000"/>
              </a:spcBef>
              <a:buClr>
                <a:schemeClr val="tx2"/>
              </a:buClr>
              <a:buSzPct val="60000"/>
              <a:buFont typeface="Wingdings 2" pitchFamily="18" charset="2"/>
              <a:buChar char=""/>
            </a:pPr>
            <a:r>
              <a:rPr lang="en-US" sz="2800" dirty="0">
                <a:latin typeface="Arial" charset="0"/>
              </a:rPr>
              <a:t>Health care information technology investment growing from $17 billion to $42 billion annually</a:t>
            </a:r>
          </a:p>
          <a:p>
            <a:pPr algn="l" eaLnBrk="1" hangingPunct="1">
              <a:spcBef>
                <a:spcPct val="20000"/>
              </a:spcBef>
              <a:buClr>
                <a:schemeClr val="tx2"/>
              </a:buClr>
              <a:buSzPct val="60000"/>
              <a:buFont typeface="Wingdings 2" pitchFamily="18" charset="2"/>
              <a:buChar char=""/>
            </a:pPr>
            <a:r>
              <a:rPr lang="en-US" sz="2800" dirty="0">
                <a:latin typeface="Arial" charset="0"/>
              </a:rPr>
              <a:t>Applying new technology in information systems and communications</a:t>
            </a:r>
          </a:p>
          <a:p>
            <a:pPr algn="l" eaLnBrk="1" hangingPunct="1">
              <a:spcBef>
                <a:spcPct val="20000"/>
              </a:spcBef>
              <a:buClr>
                <a:schemeClr val="tx2"/>
              </a:buClr>
              <a:buSzPct val="60000"/>
              <a:buFont typeface="Wingdings 2" pitchFamily="18" charset="2"/>
              <a:buChar char=""/>
            </a:pPr>
            <a:r>
              <a:rPr lang="en-US" sz="2800" dirty="0">
                <a:latin typeface="Arial" charset="0"/>
              </a:rPr>
              <a:t>Applied to multiple business processes within the industry</a:t>
            </a:r>
          </a:p>
          <a:p>
            <a:pPr eaLnBrk="1" hangingPunct="1">
              <a:spcBef>
                <a:spcPct val="20000"/>
              </a:spcBef>
              <a:buClr>
                <a:srgbClr val="F9F9F9"/>
              </a:buClr>
              <a:buSzPct val="65000"/>
              <a:buFont typeface="Wingdings 2" pitchFamily="18" charset="2"/>
              <a:buChar char=""/>
            </a:pP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a:t>
            </a:fld>
            <a:endParaRPr lang="en-US" dirty="0"/>
          </a:p>
        </p:txBody>
      </p:sp>
    </p:spTree>
    <p:extLst>
      <p:ext uri="{BB962C8B-B14F-4D97-AF65-F5344CB8AC3E}">
        <p14:creationId xmlns:p14="http://schemas.microsoft.com/office/powerpoint/2010/main" val="42099357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4294967295"/>
          </p:nvPr>
        </p:nvSpPr>
        <p:spPr>
          <a:xfrm>
            <a:off x="685800" y="1359108"/>
            <a:ext cx="7772400" cy="4114800"/>
          </a:xfrm>
        </p:spPr>
        <p:txBody>
          <a:bodyPr/>
          <a:lstStyle/>
          <a:p>
            <a:pPr eaLnBrk="1" hangingPunct="1"/>
            <a:r>
              <a:rPr lang="en-US" dirty="0" smtClean="0"/>
              <a:t>Computer Science and Telecommunications Board of the National Research Council</a:t>
            </a:r>
          </a:p>
          <a:p>
            <a:pPr lvl="1" eaLnBrk="1" hangingPunct="1"/>
            <a:r>
              <a:rPr lang="en-US" dirty="0" smtClean="0"/>
              <a:t>Examined ways to protect electronic health information</a:t>
            </a:r>
          </a:p>
          <a:p>
            <a:pPr lvl="2" eaLnBrk="1" hangingPunct="1"/>
            <a:r>
              <a:rPr lang="en-US" dirty="0" smtClean="0"/>
              <a:t>Individual authentication of users</a:t>
            </a:r>
          </a:p>
          <a:p>
            <a:pPr lvl="2" eaLnBrk="1" hangingPunct="1"/>
            <a:r>
              <a:rPr lang="en-US" dirty="0" smtClean="0"/>
              <a:t>Access controls</a:t>
            </a:r>
          </a:p>
          <a:p>
            <a:pPr lvl="2" eaLnBrk="1" hangingPunct="1"/>
            <a:r>
              <a:rPr lang="en-US" dirty="0" smtClean="0"/>
              <a:t>Audit trails</a:t>
            </a:r>
          </a:p>
          <a:p>
            <a:pPr lvl="2" eaLnBrk="1" hangingPunct="1"/>
            <a:r>
              <a:rPr lang="en-US" dirty="0" smtClean="0"/>
              <a:t>Disaster recovery</a:t>
            </a:r>
          </a:p>
          <a:p>
            <a:pPr lvl="2" eaLnBrk="1" hangingPunct="1"/>
            <a:r>
              <a:rPr lang="en-US" dirty="0" smtClean="0"/>
              <a:t>Protection of remote access points</a:t>
            </a:r>
          </a:p>
          <a:p>
            <a:pPr lvl="2" eaLnBrk="1" hangingPunct="1"/>
            <a:r>
              <a:rPr lang="en-US" dirty="0" smtClean="0"/>
              <a:t>Protection of electronic external communication</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Costs of Security</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60</a:t>
            </a:fld>
            <a:endParaRPr lang="en-US" dirty="0"/>
          </a:p>
        </p:txBody>
      </p:sp>
    </p:spTree>
    <p:extLst>
      <p:ext uri="{BB962C8B-B14F-4D97-AF65-F5344CB8AC3E}">
        <p14:creationId xmlns:p14="http://schemas.microsoft.com/office/powerpoint/2010/main" val="19626738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4294967295"/>
          </p:nvPr>
        </p:nvSpPr>
        <p:spPr>
          <a:xfrm>
            <a:off x="685800" y="1374098"/>
            <a:ext cx="7772400" cy="4114800"/>
          </a:xfrm>
        </p:spPr>
        <p:txBody>
          <a:bodyPr/>
          <a:lstStyle/>
          <a:p>
            <a:pPr eaLnBrk="1" hangingPunct="1"/>
            <a:r>
              <a:rPr lang="en-US" dirty="0" smtClean="0"/>
              <a:t>Health Insurance Portability and Accountability Act</a:t>
            </a:r>
          </a:p>
          <a:p>
            <a:pPr eaLnBrk="1" hangingPunct="1"/>
            <a:r>
              <a:rPr lang="en-US" dirty="0" smtClean="0"/>
              <a:t>Four general rules for security:</a:t>
            </a:r>
          </a:p>
          <a:p>
            <a:pPr marL="1041400" lvl="1" indent="-457200" eaLnBrk="1" hangingPunct="1">
              <a:buFont typeface="Lucida Sans" pitchFamily="34" charset="0"/>
              <a:buAutoNum type="arabicPeriod"/>
            </a:pPr>
            <a:r>
              <a:rPr lang="en-US" dirty="0" smtClean="0"/>
              <a:t>Ensure the confidentiality, integrity, and availability of all electronic protected health information the covered entity creates, receives, maintains, or transmits.</a:t>
            </a:r>
          </a:p>
          <a:p>
            <a:pPr marL="1041400" lvl="1" indent="-457200" eaLnBrk="1" hangingPunct="1">
              <a:buFont typeface="Lucida Sans" pitchFamily="34" charset="0"/>
              <a:buAutoNum type="arabicPeriod"/>
            </a:pPr>
            <a:r>
              <a:rPr lang="en-US" dirty="0" smtClean="0"/>
              <a:t>Protect against any reasonably anticipated threats or hazards to the security or integrity </a:t>
            </a:r>
            <a:br>
              <a:rPr lang="en-US" dirty="0" smtClean="0"/>
            </a:br>
            <a:r>
              <a:rPr lang="en-US" dirty="0" smtClean="0"/>
              <a:t>of such information.</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HIPAA</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61</a:t>
            </a:fld>
            <a:endParaRPr lang="en-US" dirty="0"/>
          </a:p>
        </p:txBody>
      </p:sp>
    </p:spTree>
    <p:extLst>
      <p:ext uri="{BB962C8B-B14F-4D97-AF65-F5344CB8AC3E}">
        <p14:creationId xmlns:p14="http://schemas.microsoft.com/office/powerpoint/2010/main" val="15293774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4294967295"/>
          </p:nvPr>
        </p:nvSpPr>
        <p:spPr/>
        <p:txBody>
          <a:bodyPr/>
          <a:lstStyle/>
          <a:p>
            <a:pPr marL="1041400" lvl="1" indent="-457200" eaLnBrk="1" hangingPunct="1">
              <a:buFont typeface="Lucida Sans" pitchFamily="34" charset="0"/>
              <a:buAutoNum type="arabicPeriod" startAt="3"/>
            </a:pPr>
            <a:r>
              <a:rPr lang="en-US" smtClean="0"/>
              <a:t>Protect against any reasonably anticipated uses or disclosures of such information that are not permitted or required.</a:t>
            </a:r>
          </a:p>
          <a:p>
            <a:pPr marL="1041400" lvl="1" indent="-457200" eaLnBrk="1" hangingPunct="1">
              <a:buFont typeface="Lucida Sans" pitchFamily="34" charset="0"/>
              <a:buAutoNum type="arabicPeriod" startAt="3"/>
            </a:pPr>
            <a:r>
              <a:rPr lang="en-US" smtClean="0"/>
              <a:t>Ensure compliance with this regulation by its workforce.</a:t>
            </a:r>
          </a:p>
        </p:txBody>
      </p:sp>
      <p:sp>
        <p:nvSpPr>
          <p:cNvPr id="4099" name="Rectangle 1026"/>
          <p:cNvSpPr>
            <a:spLocks noChangeArrowheads="1"/>
          </p:cNvSpPr>
          <p:nvPr/>
        </p:nvSpPr>
        <p:spPr bwMode="auto">
          <a:xfrm>
            <a:off x="152400" y="1524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HIPAA</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62</a:t>
            </a:fld>
            <a:endParaRPr lang="en-US" dirty="0"/>
          </a:p>
        </p:txBody>
      </p:sp>
    </p:spTree>
    <p:extLst>
      <p:ext uri="{BB962C8B-B14F-4D97-AF65-F5344CB8AC3E}">
        <p14:creationId xmlns:p14="http://schemas.microsoft.com/office/powerpoint/2010/main" val="12211753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4294967295"/>
          </p:nvPr>
        </p:nvSpPr>
        <p:spPr>
          <a:xfrm>
            <a:off x="762000" y="1752600"/>
            <a:ext cx="7772400" cy="4114800"/>
          </a:xfrm>
        </p:spPr>
        <p:txBody>
          <a:bodyPr/>
          <a:lstStyle/>
          <a:p>
            <a:pPr eaLnBrk="1" hangingPunct="1"/>
            <a:r>
              <a:rPr lang="en-US" dirty="0" smtClean="0"/>
              <a:t>Process of verifying or confirming identity </a:t>
            </a:r>
            <a:br>
              <a:rPr lang="en-US" dirty="0" smtClean="0"/>
            </a:br>
            <a:r>
              <a:rPr lang="en-US" dirty="0" smtClean="0"/>
              <a:t>of user accessing information</a:t>
            </a:r>
          </a:p>
          <a:p>
            <a:pPr eaLnBrk="1" hangingPunct="1"/>
            <a:r>
              <a:rPr lang="en-US" dirty="0" smtClean="0"/>
              <a:t>Usually based on various criteria:</a:t>
            </a:r>
          </a:p>
          <a:p>
            <a:pPr marL="1041400" lvl="1" indent="-457200" eaLnBrk="1" hangingPunct="1">
              <a:buFont typeface="Lucida Sans" pitchFamily="34" charset="0"/>
              <a:buAutoNum type="arabicPeriod"/>
            </a:pPr>
            <a:r>
              <a:rPr lang="en-US" dirty="0" smtClean="0"/>
              <a:t>Something that you know (password)</a:t>
            </a:r>
          </a:p>
          <a:p>
            <a:pPr marL="1041400" lvl="1" indent="-457200" eaLnBrk="1" hangingPunct="1">
              <a:buFont typeface="Lucida Sans" pitchFamily="34" charset="0"/>
              <a:buAutoNum type="arabicPeriod"/>
            </a:pPr>
            <a:r>
              <a:rPr lang="en-US" dirty="0" smtClean="0"/>
              <a:t>Something you have (a key, credit card)</a:t>
            </a:r>
          </a:p>
          <a:p>
            <a:pPr marL="1041400" lvl="1" indent="-457200" eaLnBrk="1" hangingPunct="1">
              <a:buFont typeface="Lucida Sans" pitchFamily="34" charset="0"/>
              <a:buAutoNum type="arabicPeriod"/>
            </a:pPr>
            <a:r>
              <a:rPr lang="en-US" dirty="0" smtClean="0"/>
              <a:t>Something that is a part of you (your fingerprint, DNA sequence</a:t>
            </a:r>
          </a:p>
          <a:p>
            <a:pPr marL="1041400" lvl="1" indent="-457200" eaLnBrk="1" hangingPunct="1">
              <a:buFont typeface="Lucida Sans" pitchFamily="34" charset="0"/>
              <a:buAutoNum type="arabicPeriod"/>
            </a:pPr>
            <a:r>
              <a:rPr lang="en-US" dirty="0" smtClean="0"/>
              <a:t>Something indicating where you are located</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Authentication Tools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63</a:t>
            </a:fld>
            <a:endParaRPr lang="en-US" dirty="0"/>
          </a:p>
        </p:txBody>
      </p:sp>
    </p:spTree>
    <p:extLst>
      <p:ext uri="{BB962C8B-B14F-4D97-AF65-F5344CB8AC3E}">
        <p14:creationId xmlns:p14="http://schemas.microsoft.com/office/powerpoint/2010/main" val="36208068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4294967295"/>
          </p:nvPr>
        </p:nvSpPr>
        <p:spPr>
          <a:xfrm>
            <a:off x="762000" y="1524000"/>
            <a:ext cx="7772400" cy="4114800"/>
          </a:xfrm>
        </p:spPr>
        <p:txBody>
          <a:bodyPr/>
          <a:lstStyle/>
          <a:p>
            <a:pPr eaLnBrk="1" hangingPunct="1">
              <a:lnSpc>
                <a:spcPct val="90000"/>
              </a:lnSpc>
            </a:pPr>
            <a:r>
              <a:rPr lang="en-US" sz="2600" dirty="0" smtClean="0"/>
              <a:t>Passwords - Users tend to use common words </a:t>
            </a:r>
            <a:br>
              <a:rPr lang="en-US" sz="2600" dirty="0" smtClean="0"/>
            </a:br>
            <a:r>
              <a:rPr lang="en-US" sz="2600" dirty="0" smtClean="0"/>
              <a:t>or phrases for passwords</a:t>
            </a:r>
          </a:p>
          <a:p>
            <a:pPr eaLnBrk="1" hangingPunct="1">
              <a:lnSpc>
                <a:spcPct val="90000"/>
              </a:lnSpc>
            </a:pPr>
            <a:r>
              <a:rPr lang="en-US" sz="2600" dirty="0" smtClean="0"/>
              <a:t>Technology can assist with certain steps </a:t>
            </a:r>
            <a:br>
              <a:rPr lang="en-US" sz="2600" dirty="0" smtClean="0"/>
            </a:br>
            <a:r>
              <a:rPr lang="en-US" sz="2600" dirty="0" smtClean="0"/>
              <a:t>to enforce proper use of passwords to keep them secure:</a:t>
            </a:r>
          </a:p>
          <a:p>
            <a:pPr lvl="1" eaLnBrk="1" hangingPunct="1">
              <a:lnSpc>
                <a:spcPct val="90000"/>
              </a:lnSpc>
            </a:pPr>
            <a:r>
              <a:rPr lang="en-US" sz="2200" dirty="0" smtClean="0"/>
              <a:t>Photo ID to obtain or retrieve a password</a:t>
            </a:r>
          </a:p>
          <a:p>
            <a:pPr lvl="1" eaLnBrk="1" hangingPunct="1">
              <a:lnSpc>
                <a:spcPct val="90000"/>
              </a:lnSpc>
            </a:pPr>
            <a:r>
              <a:rPr lang="en-US" sz="2200" dirty="0" smtClean="0"/>
              <a:t>Require a change of password at a specific frequency (30, 90 days) – password aging</a:t>
            </a:r>
          </a:p>
          <a:p>
            <a:pPr lvl="1" eaLnBrk="1" hangingPunct="1">
              <a:lnSpc>
                <a:spcPct val="90000"/>
              </a:lnSpc>
            </a:pPr>
            <a:r>
              <a:rPr lang="en-US" sz="2200" dirty="0" smtClean="0"/>
              <a:t>Install a password history file</a:t>
            </a:r>
          </a:p>
          <a:p>
            <a:pPr lvl="1" eaLnBrk="1" hangingPunct="1">
              <a:lnSpc>
                <a:spcPct val="90000"/>
              </a:lnSpc>
            </a:pPr>
            <a:r>
              <a:rPr lang="en-US" sz="2200" dirty="0" smtClean="0"/>
              <a:t>Allow only one login per user identification at a time</a:t>
            </a:r>
          </a:p>
          <a:p>
            <a:pPr lvl="1" eaLnBrk="1" hangingPunct="1">
              <a:lnSpc>
                <a:spcPct val="90000"/>
              </a:lnSpc>
            </a:pPr>
            <a:r>
              <a:rPr lang="en-US" sz="2200" dirty="0" smtClean="0"/>
              <a:t>Disable accounts after a maximum number of login attempts</a:t>
            </a:r>
          </a:p>
          <a:p>
            <a:pPr lvl="1" eaLnBrk="1" hangingPunct="1">
              <a:lnSpc>
                <a:spcPct val="90000"/>
              </a:lnSpc>
            </a:pPr>
            <a:r>
              <a:rPr lang="en-US" sz="2200" dirty="0" smtClean="0"/>
              <a:t>Implement an automatic logout policy</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Authentication Tools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64</a:t>
            </a:fld>
            <a:endParaRPr lang="en-US" dirty="0"/>
          </a:p>
        </p:txBody>
      </p:sp>
    </p:spTree>
    <p:extLst>
      <p:ext uri="{BB962C8B-B14F-4D97-AF65-F5344CB8AC3E}">
        <p14:creationId xmlns:p14="http://schemas.microsoft.com/office/powerpoint/2010/main" val="4977291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2"/>
          <p:cNvSpPr>
            <a:spLocks noGrp="1"/>
          </p:cNvSpPr>
          <p:nvPr>
            <p:ph idx="4294967295"/>
          </p:nvPr>
        </p:nvSpPr>
        <p:spPr>
          <a:xfrm>
            <a:off x="762000" y="1404079"/>
            <a:ext cx="7772400" cy="4114800"/>
          </a:xfrm>
        </p:spPr>
        <p:txBody>
          <a:bodyPr/>
          <a:lstStyle/>
          <a:p>
            <a:pPr eaLnBrk="1" hangingPunct="1"/>
            <a:r>
              <a:rPr lang="en-US" dirty="0" smtClean="0"/>
              <a:t>Single Sign-on - Enables user to have one password to access multiple systems</a:t>
            </a:r>
          </a:p>
          <a:p>
            <a:pPr eaLnBrk="1" hangingPunct="1"/>
            <a:r>
              <a:rPr lang="en-US" dirty="0" smtClean="0"/>
              <a:t>Tokens or Cards – displays a number that changes every minute</a:t>
            </a:r>
          </a:p>
          <a:p>
            <a:pPr eaLnBrk="1" hangingPunct="1"/>
            <a:r>
              <a:rPr lang="en-US" dirty="0" smtClean="0"/>
              <a:t>Biometric Devices – fingerprints, retinal patterns, speech scans</a:t>
            </a:r>
          </a:p>
          <a:p>
            <a:pPr eaLnBrk="1" hangingPunct="1"/>
            <a:r>
              <a:rPr lang="en-US" dirty="0" smtClean="0"/>
              <a:t>Access Controls – controls which users can access the system and what information can be viewed</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Authentication Tools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65</a:t>
            </a:fld>
            <a:endParaRPr lang="en-US" dirty="0"/>
          </a:p>
        </p:txBody>
      </p:sp>
    </p:spTree>
    <p:extLst>
      <p:ext uri="{BB962C8B-B14F-4D97-AF65-F5344CB8AC3E}">
        <p14:creationId xmlns:p14="http://schemas.microsoft.com/office/powerpoint/2010/main" val="36471073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4294967295"/>
          </p:nvPr>
        </p:nvSpPr>
        <p:spPr>
          <a:xfrm>
            <a:off x="762000" y="1371600"/>
            <a:ext cx="7772400" cy="4114800"/>
          </a:xfrm>
        </p:spPr>
        <p:txBody>
          <a:bodyPr/>
          <a:lstStyle/>
          <a:p>
            <a:pPr eaLnBrk="1" hangingPunct="1"/>
            <a:r>
              <a:rPr lang="en-US" dirty="0" smtClean="0"/>
              <a:t>System generated reports of user activity helps monitor and protect system security.</a:t>
            </a:r>
          </a:p>
          <a:p>
            <a:pPr eaLnBrk="1" hangingPunct="1"/>
            <a:r>
              <a:rPr lang="en-US" dirty="0" smtClean="0"/>
              <a:t>Reports can show</a:t>
            </a:r>
          </a:p>
          <a:p>
            <a:pPr lvl="1" eaLnBrk="1" hangingPunct="1"/>
            <a:r>
              <a:rPr lang="en-US" dirty="0" smtClean="0"/>
              <a:t>All users who logged in and from what domain </a:t>
            </a:r>
            <a:br>
              <a:rPr lang="en-US" dirty="0" smtClean="0"/>
            </a:br>
            <a:r>
              <a:rPr lang="en-US" dirty="0" smtClean="0"/>
              <a:t>or location</a:t>
            </a:r>
          </a:p>
          <a:p>
            <a:pPr lvl="1" eaLnBrk="1" hangingPunct="1"/>
            <a:r>
              <a:rPr lang="en-US" dirty="0" smtClean="0"/>
              <a:t>Users who have not logged into the system for </a:t>
            </a:r>
            <a:br>
              <a:rPr lang="en-US" dirty="0" smtClean="0"/>
            </a:br>
            <a:r>
              <a:rPr lang="en-US" dirty="0" smtClean="0"/>
              <a:t>3 months</a:t>
            </a:r>
          </a:p>
          <a:p>
            <a:pPr lvl="1" eaLnBrk="1" hangingPunct="1"/>
            <a:r>
              <a:rPr lang="en-US" dirty="0" smtClean="0"/>
              <a:t>Users who tried to access deleted records</a:t>
            </a:r>
          </a:p>
          <a:p>
            <a:pPr lvl="1" eaLnBrk="1" hangingPunct="1"/>
            <a:r>
              <a:rPr lang="en-US" dirty="0" smtClean="0"/>
              <a:t>All users who have tried to login unsuccessfully  more than once</a:t>
            </a:r>
          </a:p>
          <a:p>
            <a:pPr lvl="1" eaLnBrk="1" hangingPunct="1"/>
            <a:endParaRPr lang="en-US" dirty="0" smtClean="0"/>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Reporting Capabilities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66</a:t>
            </a:fld>
            <a:endParaRPr lang="en-US" dirty="0"/>
          </a:p>
        </p:txBody>
      </p:sp>
    </p:spTree>
    <p:extLst>
      <p:ext uri="{BB962C8B-B14F-4D97-AF65-F5344CB8AC3E}">
        <p14:creationId xmlns:p14="http://schemas.microsoft.com/office/powerpoint/2010/main" val="5782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4294967295"/>
          </p:nvPr>
        </p:nvSpPr>
        <p:spPr>
          <a:xfrm>
            <a:off x="762000" y="1524000"/>
            <a:ext cx="7772400" cy="4114800"/>
          </a:xfrm>
        </p:spPr>
        <p:txBody>
          <a:bodyPr/>
          <a:lstStyle/>
          <a:p>
            <a:pPr eaLnBrk="1" hangingPunct="1"/>
            <a:r>
              <a:rPr lang="en-US" dirty="0" smtClean="0"/>
              <a:t>Access to areas where servers, terminals, modems, and other equipment must be controlled</a:t>
            </a:r>
          </a:p>
          <a:p>
            <a:pPr eaLnBrk="1" hangingPunct="1"/>
            <a:r>
              <a:rPr lang="en-US" dirty="0" smtClean="0"/>
              <a:t>Logs can track which employees have entered secure areas</a:t>
            </a:r>
          </a:p>
          <a:p>
            <a:pPr eaLnBrk="1" hangingPunct="1"/>
            <a:r>
              <a:rPr lang="en-US" dirty="0" smtClean="0"/>
              <a:t>Discarded computers and data storage devices must be wiped clean of all data</a:t>
            </a:r>
          </a:p>
          <a:p>
            <a:pPr eaLnBrk="1" hangingPunct="1"/>
            <a:r>
              <a:rPr lang="en-US" dirty="0" smtClean="0"/>
              <a:t>Maintain inventory of all equipment</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Physical Security</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67</a:t>
            </a:fld>
            <a:endParaRPr lang="en-US" dirty="0"/>
          </a:p>
        </p:txBody>
      </p:sp>
    </p:spTree>
    <p:extLst>
      <p:ext uri="{BB962C8B-B14F-4D97-AF65-F5344CB8AC3E}">
        <p14:creationId xmlns:p14="http://schemas.microsoft.com/office/powerpoint/2010/main" val="16547154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4294967295"/>
          </p:nvPr>
        </p:nvSpPr>
        <p:spPr>
          <a:xfrm>
            <a:off x="762000" y="1524000"/>
            <a:ext cx="7772400" cy="4114800"/>
          </a:xfrm>
        </p:spPr>
        <p:txBody>
          <a:bodyPr/>
          <a:lstStyle/>
          <a:p>
            <a:pPr eaLnBrk="1" hangingPunct="1"/>
            <a:r>
              <a:rPr lang="en-US" sz="2700" dirty="0" smtClean="0"/>
              <a:t>Firewalls – prevents outside access to a private network using hardware, software, </a:t>
            </a:r>
            <a:br>
              <a:rPr lang="en-US" sz="2700" dirty="0" smtClean="0"/>
            </a:br>
            <a:r>
              <a:rPr lang="en-US" sz="2700" dirty="0" smtClean="0"/>
              <a:t>or both</a:t>
            </a:r>
          </a:p>
          <a:p>
            <a:pPr eaLnBrk="1" hangingPunct="1"/>
            <a:r>
              <a:rPr lang="en-US" sz="2700" dirty="0" smtClean="0"/>
              <a:t>Several types of firewall solutions</a:t>
            </a:r>
          </a:p>
          <a:p>
            <a:pPr lvl="1" eaLnBrk="1" hangingPunct="1"/>
            <a:r>
              <a:rPr lang="en-US" sz="2300" dirty="0" smtClean="0"/>
              <a:t>Proxy server —intercepts all messages entering and leaving the network so that the network address is hidden.</a:t>
            </a:r>
          </a:p>
          <a:p>
            <a:pPr lvl="1" eaLnBrk="1" hangingPunct="1"/>
            <a:r>
              <a:rPr lang="en-US" sz="2300" dirty="0" smtClean="0"/>
              <a:t>Packet filter —examines data entering or leaving </a:t>
            </a:r>
            <a:br>
              <a:rPr lang="en-US" sz="2300" dirty="0" smtClean="0"/>
            </a:br>
            <a:r>
              <a:rPr lang="en-US" sz="2300" dirty="0" smtClean="0"/>
              <a:t>and accepts or rejects the data on the basis </a:t>
            </a:r>
            <a:br>
              <a:rPr lang="en-US" sz="2300" dirty="0" smtClean="0"/>
            </a:br>
            <a:r>
              <a:rPr lang="en-US" sz="2300" dirty="0" smtClean="0"/>
              <a:t>of system-defined criteria.</a:t>
            </a:r>
          </a:p>
          <a:p>
            <a:pPr lvl="1" eaLnBrk="1" hangingPunct="1"/>
            <a:r>
              <a:rPr lang="en-US" sz="2300" dirty="0" smtClean="0"/>
              <a:t>Application gateway - allows only certain applications to run from outside the network.</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External Controls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68</a:t>
            </a:fld>
            <a:endParaRPr lang="en-US" dirty="0"/>
          </a:p>
        </p:txBody>
      </p:sp>
    </p:spTree>
    <p:extLst>
      <p:ext uri="{BB962C8B-B14F-4D97-AF65-F5344CB8AC3E}">
        <p14:creationId xmlns:p14="http://schemas.microsoft.com/office/powerpoint/2010/main" val="12295581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idx="4294967295"/>
          </p:nvPr>
        </p:nvSpPr>
        <p:spPr>
          <a:xfrm>
            <a:off x="762000" y="1600200"/>
            <a:ext cx="7772400" cy="4114800"/>
          </a:xfrm>
        </p:spPr>
        <p:txBody>
          <a:bodyPr/>
          <a:lstStyle/>
          <a:p>
            <a:pPr eaLnBrk="1" hangingPunct="1"/>
            <a:r>
              <a:rPr lang="en-US" dirty="0" smtClean="0"/>
              <a:t>Encryption - changes readable text into a set of different characters and numbers based on a mathematical algorithm.</a:t>
            </a:r>
          </a:p>
          <a:p>
            <a:pPr eaLnBrk="1" hangingPunct="1"/>
            <a:r>
              <a:rPr lang="en-US" dirty="0" smtClean="0"/>
              <a:t>SSL – Secure Socket Layer – allows browser and server to authenticate identities and encrypt the data transfer</a:t>
            </a:r>
          </a:p>
          <a:p>
            <a:pPr eaLnBrk="1" hangingPunct="1"/>
            <a:r>
              <a:rPr lang="en-US" dirty="0" smtClean="0"/>
              <a:t>Malicious Software Protection – malware can by any unauthorized software found in an information system</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External Controls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69</a:t>
            </a:fld>
            <a:endParaRPr lang="en-US" dirty="0"/>
          </a:p>
        </p:txBody>
      </p:sp>
    </p:spTree>
    <p:extLst>
      <p:ext uri="{BB962C8B-B14F-4D97-AF65-F5344CB8AC3E}">
        <p14:creationId xmlns:p14="http://schemas.microsoft.com/office/powerpoint/2010/main" val="2569958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685800" y="1295400"/>
            <a:ext cx="7772400" cy="4114800"/>
          </a:xfrm>
        </p:spPr>
        <p:txBody>
          <a:bodyPr/>
          <a:lstStyle/>
          <a:p>
            <a:pPr eaLnBrk="1" hangingPunct="1"/>
            <a:r>
              <a:rPr lang="en-US" dirty="0" smtClean="0"/>
              <a:t>Rising interest in health information systems (HISs) due to several factors:</a:t>
            </a:r>
          </a:p>
          <a:p>
            <a:pPr lvl="1" eaLnBrk="1" hangingPunct="1"/>
            <a:r>
              <a:rPr lang="en-US" dirty="0" smtClean="0"/>
              <a:t>Office of the National Coordinator for Health Information Technology created in 2003</a:t>
            </a:r>
          </a:p>
          <a:p>
            <a:pPr lvl="1" eaLnBrk="1" hangingPunct="1"/>
            <a:r>
              <a:rPr lang="en-US" dirty="0" smtClean="0"/>
              <a:t>American Recovery and  Reinvestment Act </a:t>
            </a:r>
            <a:br>
              <a:rPr lang="en-US" dirty="0" smtClean="0"/>
            </a:br>
            <a:r>
              <a:rPr lang="en-US" dirty="0" smtClean="0"/>
              <a:t>of 2009 – government allocated $2 billion to accelerate adoption of health information technology in US</a:t>
            </a:r>
          </a:p>
          <a:p>
            <a:pPr lvl="1" eaLnBrk="1" hangingPunct="1"/>
            <a:r>
              <a:rPr lang="en-US" dirty="0" smtClean="0"/>
              <a:t>Increasing consumer demand for more efficient, higher quality health care</a:t>
            </a:r>
          </a:p>
        </p:txBody>
      </p:sp>
      <p:sp>
        <p:nvSpPr>
          <p:cNvPr id="4099"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Meeting the Goals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7</a:t>
            </a:fld>
            <a:endParaRPr lang="en-US" dirty="0"/>
          </a:p>
        </p:txBody>
      </p:sp>
    </p:spTree>
    <p:extLst>
      <p:ext uri="{BB962C8B-B14F-4D97-AF65-F5344CB8AC3E}">
        <p14:creationId xmlns:p14="http://schemas.microsoft.com/office/powerpoint/2010/main" val="12775526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7-05-978143770887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288" y="1052513"/>
            <a:ext cx="6323012"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70</a:t>
            </a:fld>
            <a:endParaRPr lang="en-US" dirty="0"/>
          </a:p>
        </p:txBody>
      </p:sp>
    </p:spTree>
    <p:extLst>
      <p:ext uri="{BB962C8B-B14F-4D97-AF65-F5344CB8AC3E}">
        <p14:creationId xmlns:p14="http://schemas.microsoft.com/office/powerpoint/2010/main" val="207796345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4294967295"/>
          </p:nvPr>
        </p:nvSpPr>
        <p:spPr>
          <a:xfrm>
            <a:off x="762000" y="1371600"/>
            <a:ext cx="7772400" cy="4114800"/>
          </a:xfrm>
        </p:spPr>
        <p:txBody>
          <a:bodyPr/>
          <a:lstStyle/>
          <a:p>
            <a:pPr eaLnBrk="1" hangingPunct="1"/>
            <a:r>
              <a:rPr lang="en-US" sz="2700" dirty="0" smtClean="0"/>
              <a:t>Types of malware</a:t>
            </a:r>
          </a:p>
          <a:p>
            <a:pPr lvl="1" eaLnBrk="1" hangingPunct="1"/>
            <a:r>
              <a:rPr lang="en-US" sz="2300" dirty="0" smtClean="0"/>
              <a:t>Masqueraders – software appearing to be part of existing software but producing unwanted behavior</a:t>
            </a:r>
          </a:p>
          <a:p>
            <a:pPr lvl="1" eaLnBrk="1" hangingPunct="1"/>
            <a:r>
              <a:rPr lang="en-US" sz="2300" dirty="0" smtClean="0"/>
              <a:t>Incapacitation – attacker overloads targeted system until it no longer functions</a:t>
            </a:r>
          </a:p>
          <a:p>
            <a:pPr lvl="1" eaLnBrk="1" hangingPunct="1"/>
            <a:r>
              <a:rPr lang="en-US" sz="2300" dirty="0" smtClean="0"/>
              <a:t>Corruption – software changed to perform a malicious activity without the user’s knowledge</a:t>
            </a:r>
          </a:p>
          <a:p>
            <a:pPr lvl="1" eaLnBrk="1" hangingPunct="1"/>
            <a:r>
              <a:rPr lang="en-US" sz="2300" dirty="0" smtClean="0"/>
              <a:t>Misuse – computer worm that deliberately installed itself and extends to every computer on the network</a:t>
            </a:r>
          </a:p>
          <a:p>
            <a:pPr lvl="1" eaLnBrk="1" hangingPunct="1"/>
            <a:r>
              <a:rPr lang="en-US" sz="2300" dirty="0" smtClean="0"/>
              <a:t>Phishing – fools users into entering personal information into what appears to be a legitimate site</a:t>
            </a:r>
          </a:p>
          <a:p>
            <a:pPr lvl="1" eaLnBrk="1" hangingPunct="1"/>
            <a:endParaRPr lang="en-US" dirty="0" smtClean="0"/>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External Controls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71</a:t>
            </a:fld>
            <a:endParaRPr lang="en-US" dirty="0"/>
          </a:p>
        </p:txBody>
      </p:sp>
    </p:spTree>
    <p:extLst>
      <p:ext uri="{BB962C8B-B14F-4D97-AF65-F5344CB8AC3E}">
        <p14:creationId xmlns:p14="http://schemas.microsoft.com/office/powerpoint/2010/main" val="407054864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Content Placeholder 2"/>
          <p:cNvSpPr>
            <a:spLocks noGrp="1"/>
          </p:cNvSpPr>
          <p:nvPr>
            <p:ph idx="4294967295"/>
          </p:nvPr>
        </p:nvSpPr>
        <p:spPr>
          <a:xfrm>
            <a:off x="762000" y="838200"/>
            <a:ext cx="7772400" cy="4114800"/>
          </a:xfrm>
        </p:spPr>
        <p:txBody>
          <a:bodyPr/>
          <a:lstStyle/>
          <a:p>
            <a:pPr eaLnBrk="1" hangingPunct="1"/>
            <a:r>
              <a:rPr lang="en-US" dirty="0" smtClean="0"/>
              <a:t>Subset of data extracted from the larger database</a:t>
            </a:r>
          </a:p>
          <a:p>
            <a:pPr eaLnBrk="1" hangingPunct="1"/>
            <a:r>
              <a:rPr lang="en-US" dirty="0" smtClean="0"/>
              <a:t>Advantages:</a:t>
            </a:r>
          </a:p>
          <a:p>
            <a:pPr lvl="1" eaLnBrk="1" hangingPunct="1"/>
            <a:r>
              <a:rPr lang="en-US" dirty="0" smtClean="0"/>
              <a:t>Reduced unit cost of processing and storage</a:t>
            </a:r>
          </a:p>
          <a:p>
            <a:pPr lvl="1" eaLnBrk="1" hangingPunct="1"/>
            <a:r>
              <a:rPr lang="en-US" dirty="0" smtClean="0"/>
              <a:t>Selection of a database model and technology </a:t>
            </a:r>
            <a:br>
              <a:rPr lang="en-US" dirty="0" smtClean="0"/>
            </a:br>
            <a:r>
              <a:rPr lang="en-US" dirty="0" smtClean="0"/>
              <a:t>can be tailored to the needs of a department</a:t>
            </a:r>
          </a:p>
          <a:p>
            <a:pPr lvl="1" eaLnBrk="1" hangingPunct="1"/>
            <a:r>
              <a:rPr lang="en-US" dirty="0" smtClean="0"/>
              <a:t>Amount of historical data and level of granularity can be specific to the needs of a department.</a:t>
            </a:r>
          </a:p>
          <a:p>
            <a:pPr eaLnBrk="1" hangingPunct="1"/>
            <a:r>
              <a:rPr lang="en-US" dirty="0" smtClean="0"/>
              <a:t>Granularity - term given to the level of detail in the data</a:t>
            </a:r>
          </a:p>
        </p:txBody>
      </p:sp>
      <p:sp>
        <p:nvSpPr>
          <p:cNvPr id="4099" name="Rectangle 1026"/>
          <p:cNvSpPr>
            <a:spLocks noChangeArrowheads="1"/>
          </p:cNvSpPr>
          <p:nvPr/>
        </p:nvSpPr>
        <p:spPr bwMode="auto">
          <a:xfrm>
            <a:off x="152400" y="152400"/>
            <a:ext cx="8991600" cy="9906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Data Mart</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72</a:t>
            </a:fld>
            <a:endParaRPr lang="en-US" dirty="0"/>
          </a:p>
        </p:txBody>
      </p:sp>
    </p:spTree>
    <p:extLst>
      <p:ext uri="{BB962C8B-B14F-4D97-AF65-F5344CB8AC3E}">
        <p14:creationId xmlns:p14="http://schemas.microsoft.com/office/powerpoint/2010/main" val="40788102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0025" y="127000"/>
            <a:ext cx="6203950" cy="66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B5B19F9D-A29A-4E30-8CF3-9050E22E2759}" type="slidenum">
              <a:rPr lang="en-US" smtClean="0"/>
              <a:pPr>
                <a:defRPr/>
              </a:pPr>
              <a:t>73</a:t>
            </a:fld>
            <a:endParaRPr lang="en-US" dirty="0"/>
          </a:p>
        </p:txBody>
      </p:sp>
    </p:spTree>
    <p:extLst>
      <p:ext uri="{BB962C8B-B14F-4D97-AF65-F5344CB8AC3E}">
        <p14:creationId xmlns:p14="http://schemas.microsoft.com/office/powerpoint/2010/main" val="32377160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p:cNvSpPr>
            <a:spLocks noGrp="1"/>
          </p:cNvSpPr>
          <p:nvPr>
            <p:ph idx="4294967295"/>
          </p:nvPr>
        </p:nvSpPr>
        <p:spPr/>
        <p:txBody>
          <a:bodyPr/>
          <a:lstStyle/>
          <a:p>
            <a:pPr eaLnBrk="1" hangingPunct="1"/>
            <a:r>
              <a:rPr lang="en-US" smtClean="0"/>
              <a:t>Data modeling assists with identifying patient subgroups.</a:t>
            </a:r>
          </a:p>
          <a:p>
            <a:pPr eaLnBrk="1" hangingPunct="1"/>
            <a:r>
              <a:rPr lang="en-US" smtClean="0"/>
              <a:t>Researcher defines the criteria and a statistical model is then constructed and used to help locate all cases that meet the criteria.</a:t>
            </a:r>
          </a:p>
        </p:txBody>
      </p:sp>
      <p:sp>
        <p:nvSpPr>
          <p:cNvPr id="4099" name="Rectangle 1026"/>
          <p:cNvSpPr>
            <a:spLocks noChangeArrowheads="1"/>
          </p:cNvSpPr>
          <p:nvPr/>
        </p:nvSpPr>
        <p:spPr bwMode="auto">
          <a:xfrm>
            <a:off x="152400" y="152400"/>
            <a:ext cx="89916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Data Modeling</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74</a:t>
            </a:fld>
            <a:endParaRPr lang="en-US" dirty="0"/>
          </a:p>
        </p:txBody>
      </p:sp>
    </p:spTree>
    <p:extLst>
      <p:ext uri="{BB962C8B-B14F-4D97-AF65-F5344CB8AC3E}">
        <p14:creationId xmlns:p14="http://schemas.microsoft.com/office/powerpoint/2010/main" val="337049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1600200"/>
            <a:ext cx="7772400" cy="4114800"/>
          </a:xfrm>
        </p:spPr>
        <p:txBody>
          <a:bodyPr/>
          <a:lstStyle/>
          <a:p>
            <a:pPr eaLnBrk="1" hangingPunct="1"/>
            <a:r>
              <a:rPr lang="en-US" dirty="0" smtClean="0"/>
              <a:t>Term serves as alias for many types </a:t>
            </a:r>
            <a:br>
              <a:rPr lang="en-US" dirty="0" smtClean="0"/>
            </a:br>
            <a:r>
              <a:rPr lang="en-US" dirty="0" smtClean="0"/>
              <a:t>of information systems</a:t>
            </a:r>
          </a:p>
          <a:p>
            <a:pPr eaLnBrk="1" hangingPunct="1"/>
            <a:r>
              <a:rPr lang="en-US" dirty="0" smtClean="0"/>
              <a:t>Includes:</a:t>
            </a:r>
          </a:p>
          <a:p>
            <a:pPr lvl="1" eaLnBrk="1" hangingPunct="1"/>
            <a:r>
              <a:rPr lang="en-US" dirty="0" smtClean="0"/>
              <a:t>Hospital information systems</a:t>
            </a:r>
          </a:p>
          <a:p>
            <a:pPr lvl="1" eaLnBrk="1" hangingPunct="1"/>
            <a:r>
              <a:rPr lang="en-US" dirty="0" smtClean="0"/>
              <a:t>Clinical information systems</a:t>
            </a:r>
          </a:p>
          <a:p>
            <a:pPr lvl="1" eaLnBrk="1" hangingPunct="1"/>
            <a:r>
              <a:rPr lang="en-US" dirty="0" smtClean="0"/>
              <a:t>Decision support systems</a:t>
            </a:r>
          </a:p>
          <a:p>
            <a:pPr lvl="1" eaLnBrk="1" hangingPunct="1"/>
            <a:r>
              <a:rPr lang="en-US" dirty="0" smtClean="0"/>
              <a:t>Medical information systems</a:t>
            </a:r>
          </a:p>
          <a:p>
            <a:pPr lvl="1" eaLnBrk="1" hangingPunct="1"/>
            <a:r>
              <a:rPr lang="en-US" dirty="0" smtClean="0"/>
              <a:t>Management information systems</a:t>
            </a:r>
          </a:p>
          <a:p>
            <a:pPr lvl="1" eaLnBrk="1" hangingPunct="1"/>
            <a:r>
              <a:rPr lang="en-US" dirty="0" smtClean="0"/>
              <a:t>And others</a:t>
            </a:r>
          </a:p>
          <a:p>
            <a:pPr eaLnBrk="1" hangingPunct="1"/>
            <a:endParaRPr lang="en-US" dirty="0" smtClean="0"/>
          </a:p>
        </p:txBody>
      </p:sp>
      <p:sp>
        <p:nvSpPr>
          <p:cNvPr id="4099" name="Rectangle 1026"/>
          <p:cNvSpPr>
            <a:spLocks noChangeArrowheads="1"/>
          </p:cNvSpPr>
          <p:nvPr/>
        </p:nvSpPr>
        <p:spPr bwMode="auto">
          <a:xfrm>
            <a:off x="0" y="38100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Health Information Management Systems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8</a:t>
            </a:fld>
            <a:endParaRPr lang="en-US" dirty="0"/>
          </a:p>
        </p:txBody>
      </p:sp>
    </p:spTree>
    <p:extLst>
      <p:ext uri="{BB962C8B-B14F-4D97-AF65-F5344CB8AC3E}">
        <p14:creationId xmlns:p14="http://schemas.microsoft.com/office/powerpoint/2010/main" val="3171346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p:txBody>
          <a:bodyPr/>
          <a:lstStyle/>
          <a:p>
            <a:pPr eaLnBrk="1" hangingPunct="1"/>
            <a:r>
              <a:rPr lang="en-US" smtClean="0"/>
              <a:t>It is important to determine scope of an HIS as well as its component.</a:t>
            </a:r>
          </a:p>
          <a:p>
            <a:pPr eaLnBrk="1" hangingPunct="1"/>
            <a:r>
              <a:rPr lang="en-US" smtClean="0"/>
              <a:t>Components can be applied to almost any type of HIS.</a:t>
            </a:r>
          </a:p>
          <a:p>
            <a:pPr eaLnBrk="1" hangingPunct="1"/>
            <a:endParaRPr lang="en-US" smtClean="0"/>
          </a:p>
        </p:txBody>
      </p:sp>
      <p:sp>
        <p:nvSpPr>
          <p:cNvPr id="4099" name="Rectangle 1026"/>
          <p:cNvSpPr>
            <a:spLocks noChangeArrowheads="1"/>
          </p:cNvSpPr>
          <p:nvPr/>
        </p:nvSpPr>
        <p:spPr bwMode="auto">
          <a:xfrm>
            <a:off x="0" y="0"/>
            <a:ext cx="9144000" cy="1219200"/>
          </a:xfrm>
          <a:prstGeom prst="rect">
            <a:avLst/>
          </a:prstGeom>
          <a:noFill/>
          <a:ln w="9525">
            <a:noFill/>
            <a:miter lim="800000"/>
            <a:headEnd/>
            <a:tailEnd/>
          </a:ln>
        </p:spPr>
        <p:txBody>
          <a:bodyPr anchor="ctr"/>
          <a:lstStyle/>
          <a:p>
            <a:pPr algn="ctr" eaLnBrk="1" hangingPunct="1">
              <a:defRPr/>
            </a:pPr>
            <a:r>
              <a:rPr lang="en-US" sz="4000" dirty="0">
                <a:solidFill>
                  <a:schemeClr val="tx2"/>
                </a:solidFill>
                <a:latin typeface="Arial" charset="0"/>
              </a:rPr>
              <a:t>Scope of Health Information Systems</a:t>
            </a:r>
          </a:p>
        </p:txBody>
      </p:sp>
      <p:sp>
        <p:nvSpPr>
          <p:cNvPr id="2" name="Date Placeholder 1"/>
          <p:cNvSpPr>
            <a:spLocks noGrp="1"/>
          </p:cNvSpPr>
          <p:nvPr>
            <p:ph type="dt" sz="half" idx="10"/>
          </p:nvPr>
        </p:nvSpPr>
        <p:spPr/>
        <p:txBody>
          <a:bodyPr/>
          <a:lstStyle/>
          <a:p>
            <a:pPr>
              <a:defRPr/>
            </a:pPr>
            <a:r>
              <a:rPr lang="en-US" smtClean="0"/>
              <a:t>10/12/2012</a:t>
            </a:r>
            <a:endParaRPr lang="en-US" dirty="0"/>
          </a:p>
        </p:txBody>
      </p:sp>
      <p:sp>
        <p:nvSpPr>
          <p:cNvPr id="3" name="Footer Placeholder 2"/>
          <p:cNvSpPr>
            <a:spLocks noGrp="1"/>
          </p:cNvSpPr>
          <p:nvPr>
            <p:ph type="ftr" sz="quarter" idx="11"/>
          </p:nvPr>
        </p:nvSpPr>
        <p:spPr/>
        <p:txBody>
          <a:bodyPr/>
          <a:lstStyle/>
          <a:p>
            <a:pPr>
              <a:defRPr/>
            </a:pPr>
            <a:r>
              <a:rPr lang="en-US" smtClean="0"/>
              <a:t>HCI571   Isabelle Bichindaritz  </a:t>
            </a:r>
            <a:endParaRPr lang="en-US" dirty="0"/>
          </a:p>
        </p:txBody>
      </p:sp>
      <p:sp>
        <p:nvSpPr>
          <p:cNvPr id="4" name="Slide Number Placeholder 3"/>
          <p:cNvSpPr>
            <a:spLocks noGrp="1"/>
          </p:cNvSpPr>
          <p:nvPr>
            <p:ph type="sldNum" sz="quarter" idx="12"/>
          </p:nvPr>
        </p:nvSpPr>
        <p:spPr/>
        <p:txBody>
          <a:bodyPr/>
          <a:lstStyle/>
          <a:p>
            <a:pPr>
              <a:defRPr/>
            </a:pPr>
            <a:fld id="{8EBC7272-72CB-483A-AAF1-2A2E0CA63D60}" type="slidenum">
              <a:rPr lang="en-US" smtClean="0"/>
              <a:pPr>
                <a:defRPr/>
              </a:pPr>
              <a:t>9</a:t>
            </a:fld>
            <a:endParaRPr lang="en-US" dirty="0"/>
          </a:p>
        </p:txBody>
      </p:sp>
    </p:spTree>
    <p:extLst>
      <p:ext uri="{BB962C8B-B14F-4D97-AF65-F5344CB8AC3E}">
        <p14:creationId xmlns:p14="http://schemas.microsoft.com/office/powerpoint/2010/main" val="79098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5421</TotalTime>
  <Words>3557</Words>
  <Application>Microsoft Office PowerPoint</Application>
  <PresentationFormat>On-screen Show (4:3)</PresentationFormat>
  <Paragraphs>708</Paragraphs>
  <Slides>74</Slides>
  <Notes>62</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Blank Presentation</vt:lpstr>
      <vt:lpstr>Technologies Applications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dc:title>
  <dc:creator>Isabelle Bichindaritz</dc:creator>
  <cp:lastModifiedBy>Isa</cp:lastModifiedBy>
  <cp:revision>321</cp:revision>
  <cp:lastPrinted>2012-10-09T23:40:39Z</cp:lastPrinted>
  <dcterms:created xsi:type="dcterms:W3CDTF">2000-09-29T00:33:17Z</dcterms:created>
  <dcterms:modified xsi:type="dcterms:W3CDTF">2012-10-15T18:46:57Z</dcterms:modified>
</cp:coreProperties>
</file>