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63" r:id="rId2"/>
    <p:sldId id="465" r:id="rId3"/>
    <p:sldId id="488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506" r:id="rId13"/>
    <p:sldId id="522" r:id="rId14"/>
    <p:sldId id="523" r:id="rId15"/>
    <p:sldId id="525" r:id="rId16"/>
    <p:sldId id="526" r:id="rId17"/>
    <p:sldId id="527" r:id="rId18"/>
    <p:sldId id="529" r:id="rId19"/>
    <p:sldId id="530" r:id="rId20"/>
    <p:sldId id="677" r:id="rId21"/>
    <p:sldId id="678" r:id="rId22"/>
    <p:sldId id="679" r:id="rId23"/>
    <p:sldId id="680" r:id="rId24"/>
    <p:sldId id="535" r:id="rId25"/>
    <p:sldId id="536" r:id="rId26"/>
    <p:sldId id="537" r:id="rId27"/>
    <p:sldId id="681" r:id="rId28"/>
    <p:sldId id="682" r:id="rId29"/>
    <p:sldId id="540" r:id="rId30"/>
    <p:sldId id="542" r:id="rId31"/>
    <p:sldId id="543" r:id="rId32"/>
    <p:sldId id="683" r:id="rId33"/>
    <p:sldId id="545" r:id="rId34"/>
    <p:sldId id="546" r:id="rId35"/>
    <p:sldId id="547" r:id="rId36"/>
    <p:sldId id="651" r:id="rId37"/>
    <p:sldId id="652" r:id="rId38"/>
    <p:sldId id="653" r:id="rId39"/>
    <p:sldId id="654" r:id="rId40"/>
    <p:sldId id="655" r:id="rId41"/>
    <p:sldId id="656" r:id="rId42"/>
    <p:sldId id="657" r:id="rId43"/>
    <p:sldId id="658" r:id="rId44"/>
    <p:sldId id="659" r:id="rId45"/>
    <p:sldId id="660" r:id="rId46"/>
    <p:sldId id="684" r:id="rId47"/>
    <p:sldId id="662" r:id="rId48"/>
    <p:sldId id="685" r:id="rId49"/>
    <p:sldId id="663" r:id="rId50"/>
    <p:sldId id="664" r:id="rId51"/>
    <p:sldId id="665" r:id="rId52"/>
    <p:sldId id="666" r:id="rId53"/>
    <p:sldId id="667" r:id="rId54"/>
  </p:sldIdLst>
  <p:sldSz cx="9144000" cy="6858000" type="screen4x3"/>
  <p:notesSz cx="7102475" cy="93884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0"/>
    <a:srgbClr val="030119"/>
    <a:srgbClr val="00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24" autoAdjust="0"/>
    <p:restoredTop sz="90859" autoAdjust="0"/>
  </p:normalViewPr>
  <p:slideViewPr>
    <p:cSldViewPr>
      <p:cViewPr varScale="1">
        <p:scale>
          <a:sx n="64" d="100"/>
          <a:sy n="64" d="100"/>
        </p:scale>
        <p:origin x="-2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notesViewPr>
    <p:cSldViewPr>
      <p:cViewPr varScale="1">
        <p:scale>
          <a:sx n="40" d="100"/>
          <a:sy n="40" d="100"/>
        </p:scale>
        <p:origin x="-1488" y="-90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9.xml"/><Relationship Id="rId13" Type="http://schemas.openxmlformats.org/officeDocument/2006/relationships/slide" Target="slides/slide30.xml"/><Relationship Id="rId18" Type="http://schemas.openxmlformats.org/officeDocument/2006/relationships/slide" Target="slides/slide37.xml"/><Relationship Id="rId26" Type="http://schemas.openxmlformats.org/officeDocument/2006/relationships/slide" Target="slides/slide51.xml"/><Relationship Id="rId3" Type="http://schemas.openxmlformats.org/officeDocument/2006/relationships/slide" Target="slides/slide14.xml"/><Relationship Id="rId21" Type="http://schemas.openxmlformats.org/officeDocument/2006/relationships/slide" Target="slides/slide45.xml"/><Relationship Id="rId7" Type="http://schemas.openxmlformats.org/officeDocument/2006/relationships/slide" Target="slides/slide18.xml"/><Relationship Id="rId12" Type="http://schemas.openxmlformats.org/officeDocument/2006/relationships/slide" Target="slides/slide29.xml"/><Relationship Id="rId17" Type="http://schemas.openxmlformats.org/officeDocument/2006/relationships/slide" Target="slides/slide35.xml"/><Relationship Id="rId25" Type="http://schemas.openxmlformats.org/officeDocument/2006/relationships/slide" Target="slides/slide50.xml"/><Relationship Id="rId2" Type="http://schemas.openxmlformats.org/officeDocument/2006/relationships/slide" Target="slides/slide13.xml"/><Relationship Id="rId16" Type="http://schemas.openxmlformats.org/officeDocument/2006/relationships/slide" Target="slides/slide34.xml"/><Relationship Id="rId20" Type="http://schemas.openxmlformats.org/officeDocument/2006/relationships/slide" Target="slides/slide39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26.xml"/><Relationship Id="rId24" Type="http://schemas.openxmlformats.org/officeDocument/2006/relationships/slide" Target="slides/slide49.xml"/><Relationship Id="rId5" Type="http://schemas.openxmlformats.org/officeDocument/2006/relationships/slide" Target="slides/slide16.xml"/><Relationship Id="rId15" Type="http://schemas.openxmlformats.org/officeDocument/2006/relationships/slide" Target="slides/slide33.xml"/><Relationship Id="rId23" Type="http://schemas.openxmlformats.org/officeDocument/2006/relationships/slide" Target="slides/slide48.xml"/><Relationship Id="rId28" Type="http://schemas.openxmlformats.org/officeDocument/2006/relationships/slide" Target="slides/slide53.xml"/><Relationship Id="rId10" Type="http://schemas.openxmlformats.org/officeDocument/2006/relationships/slide" Target="slides/slide25.xml"/><Relationship Id="rId19" Type="http://schemas.openxmlformats.org/officeDocument/2006/relationships/slide" Target="slides/slide38.xml"/><Relationship Id="rId4" Type="http://schemas.openxmlformats.org/officeDocument/2006/relationships/slide" Target="slides/slide15.xml"/><Relationship Id="rId9" Type="http://schemas.openxmlformats.org/officeDocument/2006/relationships/slide" Target="slides/slide24.xml"/><Relationship Id="rId14" Type="http://schemas.openxmlformats.org/officeDocument/2006/relationships/slide" Target="slides/slide31.xml"/><Relationship Id="rId22" Type="http://schemas.openxmlformats.org/officeDocument/2006/relationships/slide" Target="slides/slide47.xml"/><Relationship Id="rId2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t" anchorCtr="0" compatLnSpc="1">
            <a:prstTxWarp prst="textNoShape">
              <a:avLst/>
            </a:prstTxWarp>
          </a:bodyPr>
          <a:lstStyle>
            <a:lvl1pPr algn="l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95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t" anchorCtr="0" compatLnSpc="1">
            <a:prstTxWarp prst="textNoShape">
              <a:avLst/>
            </a:prstTxWarp>
          </a:bodyPr>
          <a:lstStyle>
            <a:lvl1pPr algn="r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b" anchorCtr="0" compatLnSpc="1">
            <a:prstTxWarp prst="textNoShape">
              <a:avLst/>
            </a:prstTxWarp>
          </a:bodyPr>
          <a:lstStyle>
            <a:lvl1pPr algn="l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95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b" anchorCtr="0" compatLnSpc="1">
            <a:prstTxWarp prst="textNoShape">
              <a:avLst/>
            </a:prstTxWarp>
          </a:bodyPr>
          <a:lstStyle>
            <a:lvl1pPr algn="r" defTabSz="940575">
              <a:defRPr sz="1200"/>
            </a:lvl1pPr>
          </a:lstStyle>
          <a:p>
            <a:pPr>
              <a:defRPr/>
            </a:pPr>
            <a:fld id="{3854810C-39D8-4B6E-A2EB-A60E6B2D2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288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t" anchorCtr="0" compatLnSpc="1">
            <a:prstTxWarp prst="textNoShape">
              <a:avLst/>
            </a:prstTxWarp>
          </a:bodyPr>
          <a:lstStyle>
            <a:lvl1pPr algn="l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951" y="0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t" anchorCtr="0" compatLnSpc="1">
            <a:prstTxWarp prst="textNoShape">
              <a:avLst/>
            </a:prstTxWarp>
          </a:bodyPr>
          <a:lstStyle>
            <a:lvl1pPr algn="r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427" y="4459847"/>
            <a:ext cx="5207622" cy="422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b" anchorCtr="0" compatLnSpc="1">
            <a:prstTxWarp prst="textNoShape">
              <a:avLst/>
            </a:prstTxWarp>
          </a:bodyPr>
          <a:lstStyle>
            <a:lvl1pPr algn="l" defTabSz="9405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951" y="8919693"/>
            <a:ext cx="3077524" cy="46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1" tIns="47001" rIns="94001" bIns="47001" numCol="1" anchor="b" anchorCtr="0" compatLnSpc="1">
            <a:prstTxWarp prst="textNoShape">
              <a:avLst/>
            </a:prstTxWarp>
          </a:bodyPr>
          <a:lstStyle>
            <a:lvl1pPr algn="r" defTabSz="940575">
              <a:defRPr sz="1200"/>
            </a:lvl1pPr>
          </a:lstStyle>
          <a:p>
            <a:pPr>
              <a:defRPr/>
            </a:pPr>
            <a:fld id="{831F7F28-7B05-45D0-B920-4D4C2BF0A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01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B4357-C53A-469D-AAAF-0122FDA52283}" type="slidenum">
              <a:rPr lang="fr-FR"/>
              <a:pPr/>
              <a:t>3</a:t>
            </a:fld>
            <a:endParaRPr lang="fr-FR"/>
          </a:p>
        </p:txBody>
      </p:sp>
      <p:sp>
        <p:nvSpPr>
          <p:cNvPr id="150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73A7E-3CBD-4817-9028-F241576AC00E}" type="slidenum">
              <a:rPr lang="fr-FR"/>
              <a:pPr/>
              <a:t>12</a:t>
            </a:fld>
            <a:endParaRPr lang="fr-FR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B87CF-4EC1-429D-AC26-8D75A1E16C21}" type="slidenum">
              <a:rPr lang="fr-FR"/>
              <a:pPr/>
              <a:t>13</a:t>
            </a:fld>
            <a:endParaRPr lang="fr-FR"/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2981A-EE1E-47B4-B18A-B8E3BB80BD10}" type="slidenum">
              <a:rPr lang="fr-FR"/>
              <a:pPr/>
              <a:t>14</a:t>
            </a:fld>
            <a:endParaRPr lang="fr-FR"/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7066CC-9724-4254-B1AA-1630D0EEC4FC}" type="slidenum">
              <a:rPr lang="fr-FR"/>
              <a:pPr/>
              <a:t>15</a:t>
            </a:fld>
            <a:endParaRPr lang="fr-FR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0DA1F-990E-4910-A878-18C8D1D19A76}" type="slidenum">
              <a:rPr lang="fr-FR"/>
              <a:pPr/>
              <a:t>16</a:t>
            </a:fld>
            <a:endParaRPr lang="fr-FR"/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02128-0913-4265-B8BA-449581C6B63E}" type="slidenum">
              <a:rPr lang="fr-FR"/>
              <a:pPr/>
              <a:t>17</a:t>
            </a:fld>
            <a:endParaRPr lang="fr-FR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A2FCE-56C3-486F-B469-0E631FC20847}" type="slidenum">
              <a:rPr lang="fr-FR"/>
              <a:pPr/>
              <a:t>18</a:t>
            </a:fld>
            <a:endParaRPr lang="fr-FR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7A3C53-C1A3-4C65-9E00-889FD148A867}" type="slidenum">
              <a:rPr lang="fr-FR"/>
              <a:pPr/>
              <a:t>19</a:t>
            </a:fld>
            <a:endParaRPr lang="fr-FR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84CA4-C86B-4281-8FED-AE6BB9CD775C}" type="slidenum">
              <a:rPr lang="en-US"/>
              <a:pPr/>
              <a:t>21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823913"/>
            <a:ext cx="4371975" cy="3279775"/>
          </a:xfrm>
          <a:ln w="12700"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264" y="4451820"/>
            <a:ext cx="5152839" cy="3954140"/>
          </a:xfrm>
          <a:ln/>
        </p:spPr>
        <p:txBody>
          <a:bodyPr lIns="93030" tIns="45699" rIns="93030" bIns="456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DC146-6100-4B34-8D07-26F62D946D0E}" type="slidenum">
              <a:rPr lang="en-US"/>
              <a:pPr/>
              <a:t>22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D1EFF-FC7E-470E-A07D-52069F35217E}" type="slidenum">
              <a:rPr lang="fr-FR"/>
              <a:pPr/>
              <a:t>4</a:t>
            </a:fld>
            <a:endParaRPr lang="fr-FR"/>
          </a:p>
        </p:txBody>
      </p:sp>
      <p:sp>
        <p:nvSpPr>
          <p:cNvPr id="150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50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A40221-61AF-4025-A069-F3DB695FA1FB}" type="slidenum">
              <a:rPr lang="en-US"/>
              <a:pPr/>
              <a:t>23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7CA06A-AE81-4EA1-B112-A120C63A1DB1}" type="slidenum">
              <a:rPr lang="fr-FR"/>
              <a:pPr/>
              <a:t>24</a:t>
            </a:fld>
            <a:endParaRPr lang="fr-FR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0808C-6404-4AD7-82BA-D023D8550510}" type="slidenum">
              <a:rPr lang="fr-FR"/>
              <a:pPr/>
              <a:t>25</a:t>
            </a:fld>
            <a:endParaRPr lang="fr-FR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95588-81F5-4985-A382-C47C7406A029}" type="slidenum">
              <a:rPr lang="fr-FR"/>
              <a:pPr/>
              <a:t>26</a:t>
            </a:fld>
            <a:endParaRPr lang="fr-FR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950DA-F45C-49C9-A872-29C41D7D110E}" type="slidenum">
              <a:rPr lang="en-US"/>
              <a:pPr/>
              <a:t>27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823913"/>
            <a:ext cx="4371975" cy="3279775"/>
          </a:xfrm>
          <a:ln w="12700"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264" y="4451820"/>
            <a:ext cx="5152839" cy="3954140"/>
          </a:xfrm>
          <a:ln/>
        </p:spPr>
        <p:txBody>
          <a:bodyPr lIns="93030" tIns="45699" rIns="93030" bIns="456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57C89-C64C-44D7-90B7-05109C30BC7F}" type="slidenum">
              <a:rPr lang="en-US"/>
              <a:pPr/>
              <a:t>28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823913"/>
            <a:ext cx="4371975" cy="3279775"/>
          </a:xfrm>
          <a:ln w="12700"/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264" y="4451820"/>
            <a:ext cx="5152839" cy="3954140"/>
          </a:xfrm>
          <a:ln/>
        </p:spPr>
        <p:txBody>
          <a:bodyPr lIns="93030" tIns="45699" rIns="93030" bIns="456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B1E463-4B9E-4938-9468-26C56F51C25B}" type="slidenum">
              <a:rPr lang="fr-FR"/>
              <a:pPr/>
              <a:t>29</a:t>
            </a:fld>
            <a:endParaRPr lang="fr-FR"/>
          </a:p>
        </p:txBody>
      </p:sp>
      <p:sp>
        <p:nvSpPr>
          <p:cNvPr id="104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4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1FFDB-46B4-416A-B64E-D3ECAC25190A}" type="slidenum">
              <a:rPr lang="fr-FR"/>
              <a:pPr/>
              <a:t>30</a:t>
            </a:fld>
            <a:endParaRPr lang="fr-FR"/>
          </a:p>
        </p:txBody>
      </p:sp>
      <p:sp>
        <p:nvSpPr>
          <p:cNvPr id="105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5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6C1D4-AB08-4E6F-96AF-0227BCD4FE70}" type="slidenum">
              <a:rPr lang="fr-FR"/>
              <a:pPr/>
              <a:t>31</a:t>
            </a:fld>
            <a:endParaRPr lang="fr-FR"/>
          </a:p>
        </p:txBody>
      </p:sp>
      <p:sp>
        <p:nvSpPr>
          <p:cNvPr id="144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44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5A2CC-26E2-4F34-A1A4-6E86AF9D491E}" type="slidenum">
              <a:rPr lang="en-US"/>
              <a:pPr/>
              <a:t>32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823913"/>
            <a:ext cx="4371975" cy="3279775"/>
          </a:xfrm>
          <a:ln w="12700"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264" y="4451820"/>
            <a:ext cx="5152839" cy="3954140"/>
          </a:xfrm>
          <a:ln/>
        </p:spPr>
        <p:txBody>
          <a:bodyPr lIns="93030" tIns="45699" rIns="93030" bIns="456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11A5C-347B-4A6A-AEED-B96DD805D4E2}" type="slidenum">
              <a:rPr lang="fr-FR"/>
              <a:pPr/>
              <a:t>5</a:t>
            </a:fld>
            <a:endParaRPr lang="fr-FR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468FE-EB09-4AB3-A254-8489B273DDB4}" type="slidenum">
              <a:rPr lang="fr-FR"/>
              <a:pPr/>
              <a:t>33</a:t>
            </a:fld>
            <a:endParaRPr lang="fr-FR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13086-82CC-415F-82E5-A2ACA74E16A3}" type="slidenum">
              <a:rPr lang="fr-FR"/>
              <a:pPr/>
              <a:t>34</a:t>
            </a:fld>
            <a:endParaRPr lang="fr-FR"/>
          </a:p>
        </p:txBody>
      </p:sp>
      <p:sp>
        <p:nvSpPr>
          <p:cNvPr id="147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47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7CB1B-58B9-4F10-A8B6-CB23E56963BB}" type="slidenum">
              <a:rPr lang="fr-FR"/>
              <a:pPr/>
              <a:t>35</a:t>
            </a:fld>
            <a:endParaRPr lang="fr-FR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6A5A0-4AFF-4190-8A59-D59227CD7085}" type="slidenum">
              <a:rPr lang="fr-FR"/>
              <a:pPr/>
              <a:t>36</a:t>
            </a:fld>
            <a:endParaRPr lang="fr-FR"/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EF75A-7FAA-44F4-ADE3-2F452E169DEB}" type="slidenum">
              <a:rPr lang="fr-FR"/>
              <a:pPr/>
              <a:t>37</a:t>
            </a:fld>
            <a:endParaRPr lang="fr-FR"/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FCD8BE-3D1D-4448-B979-44A0A948581F}" type="slidenum">
              <a:rPr lang="fr-FR"/>
              <a:pPr/>
              <a:t>38</a:t>
            </a:fld>
            <a:endParaRPr lang="fr-FR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55144-F921-481A-907D-DBF8BADBCB66}" type="slidenum">
              <a:rPr lang="fr-FR"/>
              <a:pPr/>
              <a:t>39</a:t>
            </a:fld>
            <a:endParaRPr lang="fr-FR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BA6447-5725-4E7D-8725-F611559B91E3}" type="slidenum">
              <a:rPr lang="fr-FR"/>
              <a:pPr/>
              <a:t>40</a:t>
            </a:fld>
            <a:endParaRPr lang="fr-FR"/>
          </a:p>
        </p:txBody>
      </p:sp>
      <p:sp>
        <p:nvSpPr>
          <p:cNvPr id="112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C82D5-DA12-4E4E-9B20-A976EB42C0CF}" type="slidenum">
              <a:rPr lang="fr-FR"/>
              <a:pPr/>
              <a:t>41</a:t>
            </a:fld>
            <a:endParaRPr lang="fr-FR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F6E24-3387-4B2B-A5F2-E8EAA642558D}" type="slidenum">
              <a:rPr lang="fr-FR"/>
              <a:pPr/>
              <a:t>42</a:t>
            </a:fld>
            <a:endParaRPr lang="fr-FR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47DEB-CDD5-49E1-8CD8-E147809BA61B}" type="slidenum">
              <a:rPr lang="fr-FR"/>
              <a:pPr/>
              <a:t>6</a:t>
            </a:fld>
            <a:endParaRPr lang="fr-FR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34239-AF8B-4A94-828D-4632C8E576D9}" type="slidenum">
              <a:rPr lang="fr-FR"/>
              <a:pPr/>
              <a:t>43</a:t>
            </a:fld>
            <a:endParaRPr lang="fr-FR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CC764-3847-4965-AD44-9D74A1AABE6C}" type="slidenum">
              <a:rPr lang="fr-FR"/>
              <a:pPr/>
              <a:t>44</a:t>
            </a:fld>
            <a:endParaRPr lang="fr-FR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A488A-7D2D-4A52-A04E-A67E73EB846A}" type="slidenum">
              <a:rPr lang="fr-FR"/>
              <a:pPr/>
              <a:t>45</a:t>
            </a:fld>
            <a:endParaRPr lang="fr-FR"/>
          </a:p>
        </p:txBody>
      </p:sp>
      <p:sp>
        <p:nvSpPr>
          <p:cNvPr id="113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F6E24-3387-4B2B-A5F2-E8EAA642558D}" type="slidenum">
              <a:rPr lang="fr-FR"/>
              <a:pPr/>
              <a:t>46</a:t>
            </a:fld>
            <a:endParaRPr lang="fr-FR"/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8902-E626-4ECF-BB15-5F60061A50D1}" type="slidenum">
              <a:rPr lang="fr-FR"/>
              <a:pPr/>
              <a:t>47</a:t>
            </a:fld>
            <a:endParaRPr lang="fr-FR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38902-E626-4ECF-BB15-5F60061A50D1}" type="slidenum">
              <a:rPr lang="fr-FR"/>
              <a:pPr/>
              <a:t>48</a:t>
            </a:fld>
            <a:endParaRPr lang="fr-FR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C6697F-A9B5-40D7-A2CF-4296E19CB10D}" type="slidenum">
              <a:rPr lang="fr-FR"/>
              <a:pPr/>
              <a:t>49</a:t>
            </a:fld>
            <a:endParaRPr lang="fr-FR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D4C70-EE32-48D6-BF07-AC91ACC87CFF}" type="slidenum">
              <a:rPr lang="fr-FR"/>
              <a:pPr/>
              <a:t>50</a:t>
            </a:fld>
            <a:endParaRPr lang="fr-FR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3CFB1-502C-4B72-AEDF-8D40CA72BE7E}" type="slidenum">
              <a:rPr lang="fr-FR"/>
              <a:pPr/>
              <a:t>51</a:t>
            </a:fld>
            <a:endParaRPr lang="fr-FR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44F1B-915A-4124-A46D-EAD63DB0B9A8}" type="slidenum">
              <a:rPr lang="fr-FR"/>
              <a:pPr/>
              <a:t>52</a:t>
            </a:fld>
            <a:endParaRPr lang="fr-FR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A1177-C289-4F00-A128-520C5668DBD5}" type="slidenum">
              <a:rPr lang="fr-FR"/>
              <a:pPr/>
              <a:t>7</a:t>
            </a:fld>
            <a:endParaRPr lang="fr-FR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C76D3-1FF4-4D59-9C4A-859383CFF828}" type="slidenum">
              <a:rPr lang="fr-FR"/>
              <a:pPr/>
              <a:t>53</a:t>
            </a:fld>
            <a:endParaRPr lang="fr-FR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5BF71-8F6A-488A-8702-697D7B68E5FD}" type="slidenum">
              <a:rPr lang="fr-FR"/>
              <a:pPr/>
              <a:t>8</a:t>
            </a:fld>
            <a:endParaRPr lang="fr-FR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B77D2-DA33-4C95-8FFE-9D1608FA5F66}" type="slidenum">
              <a:rPr lang="fr-FR"/>
              <a:pPr/>
              <a:t>9</a:t>
            </a:fld>
            <a:endParaRPr lang="fr-FR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7038C-E382-4461-AA73-477F08854C58}" type="slidenum">
              <a:rPr lang="fr-FR"/>
              <a:pPr/>
              <a:t>10</a:t>
            </a:fld>
            <a:endParaRPr lang="fr-FR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EBB8E-71D9-4F6D-A635-43E22B1E74E0}" type="slidenum">
              <a:rPr lang="fr-FR"/>
              <a:pPr/>
              <a:t>11</a:t>
            </a:fld>
            <a:endParaRPr lang="fr-FR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704850"/>
            <a:ext cx="4695825" cy="3521075"/>
          </a:xfrm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9F9D-A29A-4E30-8CF3-9050E22E2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3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9D95-6BFF-4E3B-8BA0-BCB6AD39E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CA104-01FE-4A09-8FD3-0AE3EFF5D3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EF1232-1C48-47F2-A8A6-4D056C798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4732-172D-4F8D-8AF2-F18342627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81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0E1D-00DB-4F12-86BF-B3E9C7183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3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A415-C8EF-47C0-8527-D7F640B0A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DC2E2-DAC0-49FE-91D6-3FBB1D6C4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6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5E418-2FAE-47C2-88A1-46D4C031E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5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7272-72CB-483A-AAF1-2A2E0CA63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1E0A-E02E-4BA8-BAB4-14B28B206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B0B6-544D-4AD2-8A2F-A62C991C70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369ACD-FA73-4D97-943B-E6045E458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3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5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6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10/17/2012</a:t>
            </a:r>
            <a:endParaRPr lang="en-AU" sz="14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sz="1400" smtClean="0"/>
              <a:t>ISC471/HCI571   Isabelle Bichindaritz  </a:t>
            </a:r>
            <a:endParaRPr lang="en-AU" sz="1400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1CADF36-8E9D-41BE-AF10-7C7469C55CA5}" type="slidenum">
              <a:rPr lang="en-AU" sz="1400" smtClean="0"/>
              <a:pPr/>
              <a:t>1</a:t>
            </a:fld>
            <a:endParaRPr lang="en-AU" sz="1400" dirty="0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077200" cy="3868738"/>
          </a:xfrm>
        </p:spPr>
        <p:txBody>
          <a:bodyPr/>
          <a:lstStyle/>
          <a:p>
            <a:r>
              <a:rPr lang="en-AU" sz="5400" b="1" dirty="0" smtClean="0"/>
              <a:t>Technologies</a:t>
            </a:r>
            <a:br>
              <a:rPr lang="en-AU" sz="5400" b="1" dirty="0" smtClean="0"/>
            </a:br>
            <a:r>
              <a:rPr lang="en-AU" sz="5400" b="1" dirty="0" smtClean="0"/>
              <a:t>Databases</a:t>
            </a:r>
            <a:endParaRPr lang="en-AU" sz="3200" b="1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82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EF0C2D10-CA09-453C-9E6E-E44F5CF33122}" type="slidenum">
              <a:rPr lang="fr-FR"/>
              <a:pPr/>
              <a:t>10</a:t>
            </a:fld>
            <a:endParaRPr lang="fr-FR"/>
          </a:p>
        </p:txBody>
      </p:sp>
      <p:sp>
        <p:nvSpPr>
          <p:cNvPr id="1204227" name="Text Box 3"/>
          <p:cNvSpPr txBox="1">
            <a:spLocks noChangeArrowheads="1"/>
          </p:cNvSpPr>
          <p:nvPr/>
        </p:nvSpPr>
        <p:spPr bwMode="auto">
          <a:xfrm>
            <a:off x="685800" y="533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Example</a:t>
            </a: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32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4228" name="Text Box 4"/>
          <p:cNvSpPr txBox="1">
            <a:spLocks noChangeArrowheads="1"/>
          </p:cNvSpPr>
          <p:nvPr/>
        </p:nvSpPr>
        <p:spPr bwMode="auto">
          <a:xfrm>
            <a:off x="4546600" y="2605088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4229" name="Text Box 5"/>
          <p:cNvSpPr txBox="1">
            <a:spLocks noChangeArrowheads="1"/>
          </p:cNvSpPr>
          <p:nvPr/>
        </p:nvSpPr>
        <p:spPr bwMode="auto">
          <a:xfrm>
            <a:off x="1524000" y="1524000"/>
            <a:ext cx="7010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Photocopy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the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price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an article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4230" name="Text Box 6"/>
          <p:cNvSpPr txBox="1">
            <a:spLocks noChangeArrowheads="1"/>
          </p:cNvSpPr>
          <p:nvPr/>
        </p:nvSpPr>
        <p:spPr bwMode="auto">
          <a:xfrm>
            <a:off x="228600" y="2674938"/>
            <a:ext cx="42672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 the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photocopy</a:t>
            </a:r>
            <a:endParaRPr kumimoji="0" lang="fr-FR" sz="32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readable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?</a:t>
            </a:r>
            <a:endParaRPr kumimoji="0"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4231" name="Text Box 7"/>
          <p:cNvSpPr txBox="1">
            <a:spLocks noChangeArrowheads="1"/>
          </p:cNvSpPr>
          <p:nvPr/>
        </p:nvSpPr>
        <p:spPr bwMode="auto">
          <a:xfrm>
            <a:off x="5181600" y="2484438"/>
            <a:ext cx="3733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fr-FR" sz="3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Technical</a:t>
            </a: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 – </a:t>
            </a:r>
          </a:p>
          <a:p>
            <a:pPr algn="ctr"/>
            <a:r>
              <a:rPr lang="fr-FR" sz="32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</a:t>
            </a: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ata</a:t>
            </a:r>
            <a:endParaRPr kumimoji="0"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4232" name="Text Box 8"/>
          <p:cNvSpPr txBox="1">
            <a:spLocks noChangeArrowheads="1"/>
          </p:cNvSpPr>
          <p:nvPr/>
        </p:nvSpPr>
        <p:spPr bwMode="auto">
          <a:xfrm>
            <a:off x="4546600" y="4633913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4233" name="Text Box 9"/>
          <p:cNvSpPr txBox="1">
            <a:spLocks noChangeArrowheads="1"/>
          </p:cNvSpPr>
          <p:nvPr/>
        </p:nvSpPr>
        <p:spPr bwMode="auto">
          <a:xfrm>
            <a:off x="0" y="4465638"/>
            <a:ext cx="4572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 the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symbols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present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on the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photocopy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have a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meaning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? </a:t>
            </a:r>
            <a:endParaRPr kumimoji="0"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4234" name="Text Box 10"/>
          <p:cNvSpPr txBox="1">
            <a:spLocks noChangeArrowheads="1"/>
          </p:cNvSpPr>
          <p:nvPr/>
        </p:nvSpPr>
        <p:spPr bwMode="auto">
          <a:xfrm>
            <a:off x="5181600" y="4465638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fr-FR" sz="32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Semantic</a:t>
            </a: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 : Information</a:t>
            </a:r>
            <a:endParaRPr kumimoji="0"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04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04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42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7" grpId="0" autoUpdateAnimBg="0"/>
      <p:bldP spid="1204228" grpId="0" autoUpdateAnimBg="0"/>
      <p:bldP spid="1204229" grpId="0" autoUpdateAnimBg="0"/>
      <p:bldP spid="1204230" grpId="0" autoUpdateAnimBg="0"/>
      <p:bldP spid="1204231" grpId="0" autoUpdateAnimBg="0"/>
      <p:bldP spid="1204232" grpId="0" autoUpdateAnimBg="0"/>
      <p:bldP spid="1204233" grpId="0" autoUpdateAnimBg="0"/>
      <p:bldP spid="12042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1CED470-C883-44AB-AAF1-E93F1C9163C7}" type="slidenum">
              <a:rPr lang="fr-FR"/>
              <a:pPr/>
              <a:t>11</a:t>
            </a:fld>
            <a:endParaRPr lang="fr-FR"/>
          </a:p>
        </p:txBody>
      </p:sp>
      <p:sp>
        <p:nvSpPr>
          <p:cNvPr id="1206277" name="Text Box 5"/>
          <p:cNvSpPr txBox="1">
            <a:spLocks noChangeArrowheads="1"/>
          </p:cNvSpPr>
          <p:nvPr/>
        </p:nvSpPr>
        <p:spPr bwMode="auto">
          <a:xfrm>
            <a:off x="5562600" y="4676775"/>
            <a:ext cx="1016000" cy="10064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0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6278" name="Text Box 6"/>
          <p:cNvSpPr txBox="1">
            <a:spLocks noChangeArrowheads="1"/>
          </p:cNvSpPr>
          <p:nvPr/>
        </p:nvSpPr>
        <p:spPr bwMode="auto">
          <a:xfrm>
            <a:off x="152400" y="4371975"/>
            <a:ext cx="5562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who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does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not know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price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an </a:t>
            </a:r>
            <a:r>
              <a:rPr kumimoji="0"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article,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these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symbols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modify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state of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certainty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about the system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6279" name="Text Box 7"/>
          <p:cNvSpPr txBox="1">
            <a:spLocks noChangeArrowheads="1"/>
          </p:cNvSpPr>
          <p:nvPr/>
        </p:nvSpPr>
        <p:spPr bwMode="auto">
          <a:xfrm>
            <a:off x="6324600" y="4522788"/>
            <a:ext cx="2819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fr-FR" sz="2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These</a:t>
            </a:r>
            <a:r>
              <a:rPr kumimoji="0" lang="fr-FR" sz="2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symbols</a:t>
            </a:r>
            <a:r>
              <a:rPr kumimoji="0" lang="fr-FR" sz="2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are </a:t>
            </a:r>
            <a:r>
              <a:rPr kumimoji="0" lang="fr-FR" sz="2800" u="sng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endParaRPr kumimoji="0" lang="fr-FR" sz="2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6280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5562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who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knows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price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this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article,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these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symbols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do 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not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modify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state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certainty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about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system</a:t>
            </a:r>
            <a:r>
              <a:rPr kumimoji="0" lang="fr-FR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6281" name="Text Box 9"/>
          <p:cNvSpPr txBox="1">
            <a:spLocks noChangeArrowheads="1"/>
          </p:cNvSpPr>
          <p:nvPr/>
        </p:nvSpPr>
        <p:spPr bwMode="auto">
          <a:xfrm>
            <a:off x="5562600" y="2317750"/>
            <a:ext cx="1016000" cy="10064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0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6282" name="Text Box 10"/>
          <p:cNvSpPr txBox="1">
            <a:spLocks noChangeArrowheads="1"/>
          </p:cNvSpPr>
          <p:nvPr/>
        </p:nvSpPr>
        <p:spPr bwMode="auto">
          <a:xfrm>
            <a:off x="6324600" y="2181225"/>
            <a:ext cx="2819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kumimoji="0" lang="fr-FR" sz="2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kumimoji="0" lang="fr-FR" sz="2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symbols</a:t>
            </a:r>
            <a:r>
              <a:rPr kumimoji="0" lang="fr-FR" sz="2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are not information</a:t>
            </a:r>
            <a:endParaRPr kumimoji="0" lang="fr-FR" sz="2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6283" name="Text Box 11"/>
          <p:cNvSpPr txBox="1">
            <a:spLocks noChangeArrowheads="1"/>
          </p:cNvSpPr>
          <p:nvPr/>
        </p:nvSpPr>
        <p:spPr bwMode="auto">
          <a:xfrm>
            <a:off x="4191000" y="838200"/>
            <a:ext cx="487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Utility </a:t>
            </a:r>
            <a:r>
              <a:rPr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the </a:t>
            </a: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endParaRPr kumimoji="0"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6285" name="Text Box 13"/>
          <p:cNvSpPr txBox="1">
            <a:spLocks noChangeArrowheads="1"/>
          </p:cNvSpPr>
          <p:nvPr/>
        </p:nvSpPr>
        <p:spPr bwMode="auto">
          <a:xfrm>
            <a:off x="152400" y="914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Third</a:t>
            </a:r>
            <a:r>
              <a:rPr kumimoji="0" lang="fr-FR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 </a:t>
            </a: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: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06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62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06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62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6277" grpId="0" autoUpdateAnimBg="0"/>
      <p:bldP spid="1206278" grpId="0" autoUpdateAnimBg="0"/>
      <p:bldP spid="1206279" grpId="0" autoUpdateAnimBg="0"/>
      <p:bldP spid="1206280" grpId="0" autoUpdateAnimBg="0"/>
      <p:bldP spid="1206281" grpId="0" autoUpdateAnimBg="0"/>
      <p:bldP spid="1206282" grpId="0" autoUpdateAnimBg="0"/>
      <p:bldP spid="1206283" grpId="0" autoUpdateAnimBg="0"/>
      <p:bldP spid="120628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EEEBBA43-8255-4311-8DC1-912EBDAB11E0}" type="slidenum">
              <a:rPr lang="fr-FR"/>
              <a:pPr/>
              <a:t>12</a:t>
            </a:fld>
            <a:endParaRPr lang="fr-FR"/>
          </a:p>
        </p:txBody>
      </p:sp>
      <p:sp>
        <p:nvSpPr>
          <p:cNvPr id="1275906" name="Rectangle 2"/>
          <p:cNvSpPr>
            <a:spLocks noChangeArrowheads="1"/>
          </p:cNvSpPr>
          <p:nvPr/>
        </p:nvSpPr>
        <p:spPr bwMode="auto">
          <a:xfrm>
            <a:off x="1905000" y="1066800"/>
            <a:ext cx="6934200" cy="48768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rgbClr val="CC66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Tranforming</a:t>
            </a:r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Data 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into</a:t>
            </a:r>
            <a:r>
              <a:rPr lang="fr-FR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Information</a:t>
            </a:r>
            <a:r>
              <a:rPr lang="fr-F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fr-FR" sz="80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DBMSs</a:t>
            </a:r>
            <a:endParaRPr lang="fr-FR" sz="8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75907" name="AutoShape 3"/>
          <p:cNvSpPr>
            <a:spLocks noChangeArrowheads="1"/>
          </p:cNvSpPr>
          <p:nvPr/>
        </p:nvSpPr>
        <p:spPr bwMode="auto">
          <a:xfrm>
            <a:off x="838200" y="533400"/>
            <a:ext cx="1066800" cy="1905000"/>
          </a:xfrm>
          <a:prstGeom prst="downArrow">
            <a:avLst>
              <a:gd name="adj1" fmla="val 50000"/>
              <a:gd name="adj2" fmla="val 44643"/>
            </a:avLst>
          </a:prstGeom>
          <a:solidFill>
            <a:srgbClr val="0000FF">
              <a:alpha val="50000"/>
            </a:srgbClr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7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5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5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5906" grpId="0" autoUpdateAnimBg="0"/>
      <p:bldP spid="12759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644F0BDE-FEC2-42F5-ACD4-F01D63387813}" type="slidenum">
              <a:rPr lang="fr-FR"/>
              <a:pPr/>
              <a:t>13</a:t>
            </a:fld>
            <a:endParaRPr lang="fr-FR"/>
          </a:p>
        </p:txBody>
      </p:sp>
      <p:sp>
        <p:nvSpPr>
          <p:cNvPr id="997379" name="Text Box 3"/>
          <p:cNvSpPr txBox="1">
            <a:spLocks noChangeArrowheads="1"/>
          </p:cNvSpPr>
          <p:nvPr/>
        </p:nvSpPr>
        <p:spPr bwMode="auto">
          <a:xfrm>
            <a:off x="0" y="1768475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database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structured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set of data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recorded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and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stored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on a digital media</a:t>
            </a:r>
            <a:endParaRPr kumimoji="0"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97380" name="Text Box 4"/>
          <p:cNvSpPr txBox="1">
            <a:spLocks noChangeArrowheads="1"/>
          </p:cNvSpPr>
          <p:nvPr/>
        </p:nvSpPr>
        <p:spPr bwMode="auto">
          <a:xfrm>
            <a:off x="0" y="411480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translate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physically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into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one or more files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which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will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eventually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structured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</a:t>
            </a:r>
            <a:r>
              <a:rPr kumimoji="0" lang="fr-FR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tables (</a:t>
            </a:r>
            <a:r>
              <a:rPr kumimoji="0" lang="fr-FR" sz="3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databases</a:t>
            </a:r>
            <a:r>
              <a:rPr kumimoji="0" lang="fr-FR" sz="32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) </a:t>
            </a:r>
          </a:p>
        </p:txBody>
      </p:sp>
      <p:sp>
        <p:nvSpPr>
          <p:cNvPr id="997381" name="Rectangle 5"/>
          <p:cNvSpPr>
            <a:spLocks noChangeArrowheads="1"/>
          </p:cNvSpPr>
          <p:nvPr/>
        </p:nvSpPr>
        <p:spPr bwMode="auto">
          <a:xfrm>
            <a:off x="152400" y="2286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Databases</a:t>
            </a:r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Definition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8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9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autoUpdateAnimBg="0"/>
      <p:bldP spid="997380" grpId="0" autoUpdateAnimBg="0"/>
      <p:bldP spid="99738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FD85F32-3414-462E-8F21-43FF8FF18C1C}" type="slidenum">
              <a:rPr lang="fr-FR"/>
              <a:pPr/>
              <a:t>14</a:t>
            </a:fld>
            <a:endParaRPr lang="fr-FR"/>
          </a:p>
        </p:txBody>
      </p:sp>
      <p:sp>
        <p:nvSpPr>
          <p:cNvPr id="999426" name="Text Box 2"/>
          <p:cNvSpPr txBox="1">
            <a:spLocks noChangeArrowheads="1"/>
          </p:cNvSpPr>
          <p:nvPr/>
        </p:nvSpPr>
        <p:spPr bwMode="auto">
          <a:xfrm>
            <a:off x="0" y="1601788"/>
            <a:ext cx="8991600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Hierarchical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databases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Network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endParaRPr kumimoji="0"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-3748" y="2971800"/>
            <a:ext cx="8991600" cy="366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b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a set of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logically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data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organized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tables. Data manipulation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based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on the concept of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algebra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Object-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oriented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endParaRPr kumimoji="0" lang="fr-FR" u="sng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99428" name="Rectangle 4"/>
          <p:cNvSpPr>
            <a:spLocks noChangeArrowheads="1"/>
          </p:cNvSpPr>
          <p:nvPr/>
        </p:nvSpPr>
        <p:spPr bwMode="auto">
          <a:xfrm>
            <a:off x="228600" y="3048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Databases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9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9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9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6" grpId="0" autoUpdateAnimBg="0"/>
      <p:bldP spid="999427" grpId="0" autoUpdateAnimBg="0"/>
      <p:bldP spid="99942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625F4C6E-61C6-4469-9F42-DC59641F3060}" type="slidenum">
              <a:rPr lang="fr-FR"/>
              <a:pPr/>
              <a:t>15</a:t>
            </a:fld>
            <a:endParaRPr lang="fr-FR"/>
          </a:p>
        </p:txBody>
      </p:sp>
      <p:sp>
        <p:nvSpPr>
          <p:cNvPr id="1003522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Databases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23" name="Text Box 3"/>
          <p:cNvSpPr txBox="1">
            <a:spLocks noChangeArrowheads="1"/>
          </p:cNvSpPr>
          <p:nvPr/>
        </p:nvSpPr>
        <p:spPr bwMode="auto">
          <a:xfrm>
            <a:off x="0" y="1752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Structured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data</a:t>
            </a:r>
            <a:endParaRPr kumimoji="0" lang="fr-FR" b="0" dirty="0">
              <a:solidFill>
                <a:schemeClr val="tx2"/>
              </a:solidFill>
              <a:effectLst/>
              <a:cs typeface="Times New Roman" pitchFamily="18" charset="0"/>
            </a:endParaRPr>
          </a:p>
        </p:txBody>
      </p:sp>
      <p:sp>
        <p:nvSpPr>
          <p:cNvPr id="1003524" name="Text Box 4"/>
          <p:cNvSpPr txBox="1">
            <a:spLocks noChangeArrowheads="1"/>
          </p:cNvSpPr>
          <p:nvPr/>
        </p:nvSpPr>
        <p:spPr bwMode="auto">
          <a:xfrm>
            <a:off x="0" y="23622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Non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redundancy</a:t>
            </a:r>
            <a:endParaRPr kumimoji="0" lang="fr-FR" b="0" dirty="0">
              <a:solidFill>
                <a:schemeClr val="tx2"/>
              </a:solidFill>
              <a:effectLst/>
              <a:cs typeface="Times New Roman" pitchFamily="18" charset="0"/>
            </a:endParaRPr>
          </a:p>
        </p:txBody>
      </p:sp>
      <p:sp>
        <p:nvSpPr>
          <p:cNvPr id="1003525" name="Text Box 5"/>
          <p:cNvSpPr txBox="1">
            <a:spLocks noChangeArrowheads="1"/>
          </p:cNvSpPr>
          <p:nvPr/>
        </p:nvSpPr>
        <p:spPr bwMode="auto">
          <a:xfrm>
            <a:off x="0" y="29718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Coherence</a:t>
            </a:r>
            <a:endParaRPr kumimoji="0" lang="fr-FR" b="0" dirty="0">
              <a:solidFill>
                <a:schemeClr val="tx2"/>
              </a:solidFill>
              <a:effectLst/>
              <a:cs typeface="Times New Roman" pitchFamily="18" charset="0"/>
            </a:endParaRPr>
          </a:p>
        </p:txBody>
      </p:sp>
      <p:sp>
        <p:nvSpPr>
          <p:cNvPr id="1003526" name="Text Box 6"/>
          <p:cNvSpPr txBox="1">
            <a:spLocks noChangeArrowheads="1"/>
          </p:cNvSpPr>
          <p:nvPr/>
        </p:nvSpPr>
        <p:spPr bwMode="auto">
          <a:xfrm>
            <a:off x="0" y="35814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 accessible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through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different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criteria</a:t>
            </a:r>
            <a:endParaRPr kumimoji="0" lang="fr-FR" b="0" dirty="0">
              <a:solidFill>
                <a:schemeClr val="tx2"/>
              </a:solidFill>
              <a:effectLst/>
              <a:cs typeface="Times New Roman" pitchFamily="18" charset="0"/>
            </a:endParaRPr>
          </a:p>
        </p:txBody>
      </p:sp>
      <p:sp>
        <p:nvSpPr>
          <p:cNvPr id="1003527" name="Text Box 7"/>
          <p:cNvSpPr txBox="1">
            <a:spLocks noChangeArrowheads="1"/>
          </p:cNvSpPr>
          <p:nvPr/>
        </p:nvSpPr>
        <p:spPr bwMode="auto">
          <a:xfrm>
            <a:off x="0" y="4648200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Independence data / programs</a:t>
            </a:r>
            <a:endParaRPr kumimoji="0" lang="fr-FR" b="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1003528" name="Text Box 8"/>
          <p:cNvSpPr txBox="1">
            <a:spLocks noChangeArrowheads="1"/>
          </p:cNvSpPr>
          <p:nvPr/>
        </p:nvSpPr>
        <p:spPr bwMode="auto">
          <a:xfrm>
            <a:off x="0" y="5441350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security</a:t>
            </a:r>
            <a:endParaRPr kumimoji="0" lang="fr-FR" b="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0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22" grpId="0" autoUpdateAnimBg="0"/>
      <p:bldP spid="1003523" grpId="0" autoUpdateAnimBg="0"/>
      <p:bldP spid="1003524" grpId="0" autoUpdateAnimBg="0"/>
      <p:bldP spid="1003525" grpId="0" autoUpdateAnimBg="0"/>
      <p:bldP spid="1003526" grpId="0" autoUpdateAnimBg="0"/>
      <p:bldP spid="1003527" grpId="0" autoUpdateAnimBg="0"/>
      <p:bldP spid="100352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CB30294-6F0F-4AFE-BD26-CAF507DA0662}" type="slidenum">
              <a:rPr lang="fr-FR"/>
              <a:pPr/>
              <a:t>16</a:t>
            </a:fld>
            <a:endParaRPr lang="fr-FR"/>
          </a:p>
        </p:txBody>
      </p:sp>
      <p:sp>
        <p:nvSpPr>
          <p:cNvPr id="1005570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DBMS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Database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Management System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5571" name="Text Box 3"/>
          <p:cNvSpPr txBox="1">
            <a:spLocks noChangeArrowheads="1"/>
          </p:cNvSpPr>
          <p:nvPr/>
        </p:nvSpPr>
        <p:spPr bwMode="auto">
          <a:xfrm>
            <a:off x="0" y="1600200"/>
            <a:ext cx="899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management system (DBMS)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represents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coordinated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set of software programs to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describe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,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manipulate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,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process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set of data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composing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endParaRPr kumimoji="0"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05572" name="Text Box 4"/>
          <p:cNvSpPr txBox="1">
            <a:spLocks noChangeArrowheads="1"/>
          </p:cNvSpPr>
          <p:nvPr/>
        </p:nvSpPr>
        <p:spPr bwMode="auto">
          <a:xfrm>
            <a:off x="0" y="50292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It must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usable by non-computer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scientists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0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0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0" grpId="0" autoUpdateAnimBg="0"/>
      <p:bldP spid="1005571" grpId="0" autoUpdateAnimBg="0"/>
      <p:bldP spid="10055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D65C659-419A-495F-B9BA-01D0F1122CCD}" type="slidenum">
              <a:rPr lang="fr-FR"/>
              <a:pPr/>
              <a:t>17</a:t>
            </a:fld>
            <a:endParaRPr lang="fr-FR"/>
          </a:p>
        </p:txBody>
      </p:sp>
      <p:sp>
        <p:nvSpPr>
          <p:cNvPr id="1007618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Relational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Database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Management System (RDBMS)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7619" name="Text Box 3"/>
          <p:cNvSpPr txBox="1">
            <a:spLocks noChangeArrowheads="1"/>
          </p:cNvSpPr>
          <p:nvPr/>
        </p:nvSpPr>
        <p:spPr bwMode="auto">
          <a:xfrm>
            <a:off x="0" y="2546350"/>
            <a:ext cx="8991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management system (</a:t>
            </a:r>
            <a:r>
              <a:rPr lang="fr-FR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RDBMS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)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specialized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the 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manipulation of data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using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algebra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07620" name="Text Box 4"/>
          <p:cNvSpPr txBox="1">
            <a:spLocks noChangeArrowheads="1"/>
          </p:cNvSpPr>
          <p:nvPr/>
        </p:nvSpPr>
        <p:spPr bwMode="auto">
          <a:xfrm>
            <a:off x="0" y="53340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RDBMS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examples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Access, Oracle, SQL Server, MySQL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0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0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7618" grpId="0" autoUpdateAnimBg="0"/>
      <p:bldP spid="1007619" grpId="0" autoUpdateAnimBg="0"/>
      <p:bldP spid="10076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F4BFD40-DCB9-4C22-9D50-2B879B4CB2CB}" type="slidenum">
              <a:rPr lang="fr-FR"/>
              <a:pPr/>
              <a:t>18</a:t>
            </a:fld>
            <a:endParaRPr lang="fr-FR"/>
          </a:p>
        </p:txBody>
      </p:sp>
      <p:sp>
        <p:nvSpPr>
          <p:cNvPr id="1179651" name="Rectangle 3"/>
          <p:cNvSpPr>
            <a:spLocks noChangeArrowheads="1"/>
          </p:cNvSpPr>
          <p:nvPr/>
        </p:nvSpPr>
        <p:spPr bwMode="auto">
          <a:xfrm>
            <a:off x="152400" y="2286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RDBMS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Origin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79652" name="Text Box 4"/>
          <p:cNvSpPr txBox="1">
            <a:spLocks noChangeArrowheads="1"/>
          </p:cNvSpPr>
          <p:nvPr/>
        </p:nvSpPr>
        <p:spPr bwMode="auto">
          <a:xfrm>
            <a:off x="76200" y="1814513"/>
            <a:ext cx="9067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 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1970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Edgar Frank </a:t>
            </a:r>
            <a:r>
              <a:rPr kumimoji="0" lang="fr-FR" sz="3200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Codd</a:t>
            </a:r>
            <a:r>
              <a:rPr kumimoji="0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(IBM)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published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 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un article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where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he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proposed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to store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heterogeneous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data  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 tables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,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with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relationships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between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them</a:t>
            </a:r>
            <a:endParaRPr kumimoji="0"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79653" name="Text Box 5"/>
          <p:cNvSpPr txBox="1">
            <a:spLocks noChangeArrowheads="1"/>
          </p:cNvSpPr>
          <p:nvPr/>
        </p:nvSpPr>
        <p:spPr bwMode="auto">
          <a:xfrm>
            <a:off x="76200" y="5257800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First prototype the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following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year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17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7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autoUpdateAnimBg="0"/>
      <p:bldP spid="1179652" grpId="0" autoUpdateAnimBg="0"/>
      <p:bldP spid="117965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E061016-DFB0-47F1-ADE8-90C721678022}" type="slidenum">
              <a:rPr lang="fr-FR"/>
              <a:pPr/>
              <a:t>19</a:t>
            </a:fld>
            <a:endParaRPr lang="fr-FR"/>
          </a:p>
        </p:txBody>
      </p:sp>
      <p:sp>
        <p:nvSpPr>
          <p:cNvPr id="1181698" name="Rectangle 2"/>
          <p:cNvSpPr>
            <a:spLocks noChangeArrowheads="1"/>
          </p:cNvSpPr>
          <p:nvPr/>
        </p:nvSpPr>
        <p:spPr bwMode="auto">
          <a:xfrm>
            <a:off x="152400" y="2286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SQL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Birth</a:t>
            </a:r>
            <a:endParaRPr lang="fr-FR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1700" name="Text Box 4"/>
          <p:cNvSpPr txBox="1">
            <a:spLocks noChangeArrowheads="1"/>
          </p:cNvSpPr>
          <p:nvPr/>
        </p:nvSpPr>
        <p:spPr bwMode="auto">
          <a:xfrm>
            <a:off x="41223" y="1295400"/>
            <a:ext cx="9067800" cy="281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1987 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the SQL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language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was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created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based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on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algebra</a:t>
            </a:r>
            <a:endParaRPr kumimoji="0" lang="fr-FR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endParaRPr lang="fr-FR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It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separates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WHAT (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expressed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SQL)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HOW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8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698" grpId="0" autoUpdateAnimBg="0"/>
      <p:bldP spid="118170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7772400" cy="4881563"/>
          </a:xfrm>
        </p:spPr>
        <p:txBody>
          <a:bodyPr/>
          <a:lstStyle/>
          <a:p>
            <a:pPr eaLnBrk="1" hangingPunct="1"/>
            <a:r>
              <a:rPr lang="en-US" dirty="0" smtClean="0"/>
              <a:t>Explain how information relates to databases.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Define a database management system.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Write queries in Microsoft Access.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Design queries to solve problems using a database / a set of data.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Rectangle 1026"/>
          <p:cNvSpPr>
            <a:spLocks noChangeArrowheads="1"/>
          </p:cNvSpPr>
          <p:nvPr/>
        </p:nvSpPr>
        <p:spPr bwMode="auto">
          <a:xfrm>
            <a:off x="0" y="76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AU" sz="4000" b="1" dirty="0">
                <a:solidFill>
                  <a:schemeClr val="tx2"/>
                </a:solidFill>
              </a:rPr>
              <a:t>Learning Objectives</a:t>
            </a:r>
            <a:endParaRPr lang="en-A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C7272-72CB-483A-AAF1-2A2E0CA63D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6BC27-2693-4F67-A531-DD605E842294}" type="slidenum">
              <a:rPr lang="en-US"/>
              <a:pPr/>
              <a:t>20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763000" cy="1104900"/>
          </a:xfrm>
        </p:spPr>
        <p:txBody>
          <a:bodyPr/>
          <a:lstStyle/>
          <a:p>
            <a:r>
              <a:rPr lang="en-GB" b="1" dirty="0" smtClean="0"/>
              <a:t>Relations and Attributes</a:t>
            </a:r>
            <a:endParaRPr lang="en-GB" dirty="0"/>
          </a:p>
        </p:txBody>
      </p:sp>
      <p:pic>
        <p:nvPicPr>
          <p:cNvPr id="377859" name="Picture 3" descr="E:\Ch03-tif\DS3-Figure 03-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553200" cy="4556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00666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98C0F-0094-4ACD-8536-D56FE91815DA}" type="slidenum">
              <a:rPr lang="en-US"/>
              <a:pPr/>
              <a:t>21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458200" cy="11049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Alternative Terminology for Relational Model</a:t>
            </a: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0" y="1676400"/>
            <a:ext cx="7727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endParaRPr lang="en-US"/>
          </a:p>
        </p:txBody>
      </p:sp>
      <p:pic>
        <p:nvPicPr>
          <p:cNvPr id="379908" name="Picture 4" descr="E:\DS3-Table folder\DS3-Table 03-0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7543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49495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334D9-05A7-47B6-A1A0-B19842B38870}" type="slidenum">
              <a:rPr lang="en-US"/>
              <a:pPr/>
              <a:t>22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/>
              <a:t>Table Characteristics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marL="609600" indent="-609600"/>
            <a:r>
              <a:rPr lang="en-US" sz="2400"/>
              <a:t>Each RDBMS has its rules for table and column names.</a:t>
            </a:r>
            <a:br>
              <a:rPr lang="en-US" sz="2400"/>
            </a:br>
            <a:r>
              <a:rPr lang="en-US" sz="2400"/>
              <a:t>Example: Access </a:t>
            </a:r>
            <a:br>
              <a:rPr lang="en-US" sz="2400"/>
            </a:br>
            <a:r>
              <a:rPr lang="en-US" sz="2400"/>
              <a:t>                Table names &lt;=  64 (8 is classical)</a:t>
            </a:r>
            <a:br>
              <a:rPr lang="en-US" sz="2400"/>
            </a:br>
            <a:r>
              <a:rPr lang="en-US" sz="2400"/>
              <a:t>                Column names &lt;= 64 (10 is classical)</a:t>
            </a:r>
            <a:br>
              <a:rPr lang="en-US" sz="2400"/>
            </a:br>
            <a:r>
              <a:rPr lang="en-US" sz="2400"/>
              <a:t>                Column  names cannot start with digit,</a:t>
            </a:r>
            <a:br>
              <a:rPr lang="en-US" sz="2400"/>
            </a:br>
            <a:r>
              <a:rPr lang="en-US" sz="2400"/>
              <a:t>                          or contain special characters </a:t>
            </a:r>
            <a:br>
              <a:rPr lang="en-US" sz="2400"/>
            </a:br>
            <a:r>
              <a:rPr lang="en-US" sz="2400"/>
              <a:t>                          except underscore and a few others</a:t>
            </a:r>
          </a:p>
          <a:p>
            <a:pPr marL="609600" indent="-609600"/>
            <a:r>
              <a:rPr lang="en-US" sz="2400"/>
              <a:t>Each RDBMS has its rules for associating a data type to an attribute, but there are classical ones: </a:t>
            </a:r>
            <a:br>
              <a:rPr lang="en-US" sz="2400"/>
            </a:br>
            <a:r>
              <a:rPr lang="en-US" sz="2400"/>
              <a:t>text, character, number, date, boolean</a:t>
            </a:r>
          </a:p>
        </p:txBody>
      </p:sp>
    </p:spTree>
    <p:extLst>
      <p:ext uri="{BB962C8B-B14F-4D97-AF65-F5344CB8AC3E}">
        <p14:creationId xmlns:p14="http://schemas.microsoft.com/office/powerpoint/2010/main" val="1856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A77-8D72-4E96-8CAF-9E362831BFD2}" type="slidenum">
              <a:rPr lang="en-US"/>
              <a:pPr/>
              <a:t>23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Table Characteristics</a:t>
            </a:r>
          </a:p>
        </p:txBody>
      </p:sp>
      <p:pic>
        <p:nvPicPr>
          <p:cNvPr id="415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1371600"/>
            <a:ext cx="5521325" cy="47386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162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5D81B011-53C5-4470-AC8B-83DB5EAEC7F6}" type="slidenum">
              <a:rPr lang="fr-FR"/>
              <a:pPr/>
              <a:t>24</a:t>
            </a:fld>
            <a:endParaRPr lang="fr-FR"/>
          </a:p>
        </p:txBody>
      </p:sp>
      <p:sp>
        <p:nvSpPr>
          <p:cNvPr id="1038338" name="Rectangle 2"/>
          <p:cNvSpPr>
            <a:spLocks noChangeArrowheads="1"/>
          </p:cNvSpPr>
          <p:nvPr/>
        </p:nvSpPr>
        <p:spPr bwMode="auto">
          <a:xfrm>
            <a:off x="228600" y="762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Relationship and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Cardinality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8339" name="Text Box 3"/>
          <p:cNvSpPr txBox="1">
            <a:spLocks noChangeArrowheads="1"/>
          </p:cNvSpPr>
          <p:nvPr/>
        </p:nvSpPr>
        <p:spPr bwMode="auto">
          <a:xfrm>
            <a:off x="76200" y="1447800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Relationship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the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fact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that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an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Entity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(ex: 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EMPLOYEE)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is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connected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with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an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Entity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(ex : DEPARTEMENT)</a:t>
            </a:r>
          </a:p>
        </p:txBody>
      </p:sp>
      <p:sp>
        <p:nvSpPr>
          <p:cNvPr id="1038341" name="Text Box 5"/>
          <p:cNvSpPr txBox="1">
            <a:spLocks noChangeArrowheads="1"/>
          </p:cNvSpPr>
          <p:nvPr/>
        </p:nvSpPr>
        <p:spPr bwMode="auto">
          <a:xfrm>
            <a:off x="76200" y="2894013"/>
            <a:ext cx="89916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Cardinality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of a Relationship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 : 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The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number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of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entities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[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0 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n] </a:t>
            </a:r>
            <a:r>
              <a:rPr kumimoji="0" 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</a:t>
            </a:r>
            <a:r>
              <a:rPr lang="fr-FR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here</a:t>
            </a:r>
            <a:r>
              <a:rPr kumimoji="0" 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1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</a:t>
            </a:r>
            <a:r>
              <a:rPr kumimoji="0" 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 </a:t>
            </a:r>
            <a:r>
              <a:rPr kumimoji="0" 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 </a:t>
            </a:r>
            <a:r>
              <a:rPr kumimoji="0"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2)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that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may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connected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with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en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entity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</a:t>
            </a:r>
          </a:p>
        </p:txBody>
      </p:sp>
      <p:sp>
        <p:nvSpPr>
          <p:cNvPr id="1038343" name="Oval 7"/>
          <p:cNvSpPr>
            <a:spLocks noChangeArrowheads="1"/>
          </p:cNvSpPr>
          <p:nvPr/>
        </p:nvSpPr>
        <p:spPr bwMode="auto">
          <a:xfrm>
            <a:off x="1524000" y="4419600"/>
            <a:ext cx="1905000" cy="22860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46" name="Oval 10"/>
          <p:cNvSpPr>
            <a:spLocks noChangeArrowheads="1"/>
          </p:cNvSpPr>
          <p:nvPr/>
        </p:nvSpPr>
        <p:spPr bwMode="auto">
          <a:xfrm>
            <a:off x="5257800" y="4419600"/>
            <a:ext cx="1905000" cy="2286000"/>
          </a:xfrm>
          <a:prstGeom prst="ellipse">
            <a:avLst/>
          </a:prstGeom>
          <a:solidFill>
            <a:srgbClr val="DDDDDD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47" name="Text Box 11"/>
          <p:cNvSpPr txBox="1">
            <a:spLocks noChangeArrowheads="1"/>
          </p:cNvSpPr>
          <p:nvPr/>
        </p:nvSpPr>
        <p:spPr bwMode="auto">
          <a:xfrm>
            <a:off x="0" y="4724400"/>
            <a:ext cx="16002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</a:t>
            </a:r>
            <a:endParaRPr kumimoji="0" lang="fr-FR" sz="1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38348" name="Text Box 12"/>
          <p:cNvSpPr txBox="1">
            <a:spLocks noChangeArrowheads="1"/>
          </p:cNvSpPr>
          <p:nvPr/>
        </p:nvSpPr>
        <p:spPr bwMode="auto">
          <a:xfrm>
            <a:off x="6934200" y="4159250"/>
            <a:ext cx="2209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 </a:t>
            </a:r>
            <a:r>
              <a:rPr kumimoji="0" lang="fr-F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DEPARTEMENT</a:t>
            </a:r>
          </a:p>
        </p:txBody>
      </p:sp>
      <p:sp>
        <p:nvSpPr>
          <p:cNvPr id="1038349" name="Oval 13"/>
          <p:cNvSpPr>
            <a:spLocks noChangeArrowheads="1"/>
          </p:cNvSpPr>
          <p:nvPr/>
        </p:nvSpPr>
        <p:spPr bwMode="auto">
          <a:xfrm>
            <a:off x="2286000" y="4800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0" name="Oval 14"/>
          <p:cNvSpPr>
            <a:spLocks noChangeArrowheads="1"/>
          </p:cNvSpPr>
          <p:nvPr/>
        </p:nvSpPr>
        <p:spPr bwMode="auto">
          <a:xfrm>
            <a:off x="2438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2" name="Oval 16"/>
          <p:cNvSpPr>
            <a:spLocks noChangeArrowheads="1"/>
          </p:cNvSpPr>
          <p:nvPr/>
        </p:nvSpPr>
        <p:spPr bwMode="auto">
          <a:xfrm>
            <a:off x="19812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3" name="Oval 17"/>
          <p:cNvSpPr>
            <a:spLocks noChangeArrowheads="1"/>
          </p:cNvSpPr>
          <p:nvPr/>
        </p:nvSpPr>
        <p:spPr bwMode="auto">
          <a:xfrm>
            <a:off x="2819400" y="601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4" name="Oval 18"/>
          <p:cNvSpPr>
            <a:spLocks noChangeArrowheads="1"/>
          </p:cNvSpPr>
          <p:nvPr/>
        </p:nvSpPr>
        <p:spPr bwMode="auto">
          <a:xfrm>
            <a:off x="2438400" y="640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5" name="Oval 19"/>
          <p:cNvSpPr>
            <a:spLocks noChangeArrowheads="1"/>
          </p:cNvSpPr>
          <p:nvPr/>
        </p:nvSpPr>
        <p:spPr bwMode="auto">
          <a:xfrm>
            <a:off x="60198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6" name="Oval 20"/>
          <p:cNvSpPr>
            <a:spLocks noChangeArrowheads="1"/>
          </p:cNvSpPr>
          <p:nvPr/>
        </p:nvSpPr>
        <p:spPr bwMode="auto">
          <a:xfrm>
            <a:off x="6629400" y="5486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7" name="Oval 21"/>
          <p:cNvSpPr>
            <a:spLocks noChangeArrowheads="1"/>
          </p:cNvSpPr>
          <p:nvPr/>
        </p:nvSpPr>
        <p:spPr bwMode="auto">
          <a:xfrm>
            <a:off x="5715000" y="6248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8" name="Line 22"/>
          <p:cNvSpPr>
            <a:spLocks noChangeShapeType="1"/>
          </p:cNvSpPr>
          <p:nvPr/>
        </p:nvSpPr>
        <p:spPr bwMode="auto">
          <a:xfrm>
            <a:off x="2438400" y="4876800"/>
            <a:ext cx="35814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59" name="Line 23"/>
          <p:cNvSpPr>
            <a:spLocks noChangeShapeType="1"/>
          </p:cNvSpPr>
          <p:nvPr/>
        </p:nvSpPr>
        <p:spPr bwMode="auto">
          <a:xfrm flipV="1">
            <a:off x="2514600" y="5105400"/>
            <a:ext cx="3505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60" name="Line 24"/>
          <p:cNvSpPr>
            <a:spLocks noChangeShapeType="1"/>
          </p:cNvSpPr>
          <p:nvPr/>
        </p:nvSpPr>
        <p:spPr bwMode="auto">
          <a:xfrm flipV="1">
            <a:off x="2057400" y="5562600"/>
            <a:ext cx="45720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61" name="Line 25"/>
          <p:cNvSpPr>
            <a:spLocks noChangeShapeType="1"/>
          </p:cNvSpPr>
          <p:nvPr/>
        </p:nvSpPr>
        <p:spPr bwMode="auto">
          <a:xfrm>
            <a:off x="2895600" y="6096000"/>
            <a:ext cx="2819400" cy="152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62" name="Line 26"/>
          <p:cNvSpPr>
            <a:spLocks noChangeShapeType="1"/>
          </p:cNvSpPr>
          <p:nvPr/>
        </p:nvSpPr>
        <p:spPr bwMode="auto">
          <a:xfrm flipV="1">
            <a:off x="2590800" y="6400800"/>
            <a:ext cx="31242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8363" name="Oval 27"/>
          <p:cNvSpPr>
            <a:spLocks noChangeArrowheads="1"/>
          </p:cNvSpPr>
          <p:nvPr/>
        </p:nvSpPr>
        <p:spPr bwMode="auto">
          <a:xfrm>
            <a:off x="5943600" y="579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6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3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3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8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8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8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8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8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38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38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8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3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8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38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38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38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8" grpId="0" autoUpdateAnimBg="0"/>
      <p:bldP spid="1038339" grpId="0" autoUpdateAnimBg="0"/>
      <p:bldP spid="1038341" grpId="0" autoUpdateAnimBg="0"/>
      <p:bldP spid="1038343" grpId="0" animBg="1"/>
      <p:bldP spid="1038346" grpId="0" animBg="1"/>
      <p:bldP spid="1038347" grpId="0" autoUpdateAnimBg="0"/>
      <p:bldP spid="1038348" grpId="0" autoUpdateAnimBg="0"/>
      <p:bldP spid="1038349" grpId="0" animBg="1"/>
      <p:bldP spid="1038350" grpId="0" animBg="1"/>
      <p:bldP spid="1038352" grpId="0" animBg="1"/>
      <p:bldP spid="1038353" grpId="0" animBg="1"/>
      <p:bldP spid="1038354" grpId="0" animBg="1"/>
      <p:bldP spid="1038355" grpId="0" animBg="1"/>
      <p:bldP spid="1038356" grpId="0" animBg="1"/>
      <p:bldP spid="1038357" grpId="0" animBg="1"/>
      <p:bldP spid="1038358" grpId="0" animBg="1"/>
      <p:bldP spid="1038359" grpId="0" animBg="1"/>
      <p:bldP spid="1038360" grpId="0" animBg="1"/>
      <p:bldP spid="1038361" grpId="0" animBg="1"/>
      <p:bldP spid="1038362" grpId="0" animBg="1"/>
      <p:bldP spid="10383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5CFCB05-70B7-4FDE-813A-61BEFB29DF72}" type="slidenum">
              <a:rPr lang="fr-FR"/>
              <a:pPr/>
              <a:t>25</a:t>
            </a:fld>
            <a:endParaRPr lang="fr-FR"/>
          </a:p>
        </p:txBody>
      </p:sp>
      <p:sp>
        <p:nvSpPr>
          <p:cNvPr id="1040386" name="Rectangle 2"/>
          <p:cNvSpPr>
            <a:spLocks noChangeArrowheads="1"/>
          </p:cNvSpPr>
          <p:nvPr/>
        </p:nvSpPr>
        <p:spPr bwMode="auto">
          <a:xfrm>
            <a:off x="228600" y="762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Representation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Formalism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Cardinalities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40387" name="Text Box 3"/>
          <p:cNvSpPr txBox="1">
            <a:spLocks noChangeArrowheads="1"/>
          </p:cNvSpPr>
          <p:nvPr/>
        </p:nvSpPr>
        <p:spPr bwMode="auto">
          <a:xfrm>
            <a:off x="76200" y="144780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CHENN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endParaRPr kumimoji="0"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40388" name="Text Box 4"/>
          <p:cNvSpPr txBox="1">
            <a:spLocks noChangeArrowheads="1"/>
          </p:cNvSpPr>
          <p:nvPr/>
        </p:nvSpPr>
        <p:spPr bwMode="auto">
          <a:xfrm>
            <a:off x="0" y="4738688"/>
            <a:ext cx="899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UML: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40389" name="Oval 5"/>
          <p:cNvSpPr>
            <a:spLocks noChangeArrowheads="1"/>
          </p:cNvSpPr>
          <p:nvPr/>
        </p:nvSpPr>
        <p:spPr bwMode="auto">
          <a:xfrm>
            <a:off x="1143000" y="5562600"/>
            <a:ext cx="18288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fr-FR" sz="2400" b="0" dirty="0" smtClean="0">
                <a:solidFill>
                  <a:schemeClr val="bg2"/>
                </a:solidFill>
                <a:effectLst/>
              </a:rPr>
              <a:t>EMPLOYEE</a:t>
            </a:r>
            <a:endParaRPr kumimoji="0" lang="fr-FR" sz="24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040390" name="Oval 6"/>
          <p:cNvSpPr>
            <a:spLocks noChangeArrowheads="1"/>
          </p:cNvSpPr>
          <p:nvPr/>
        </p:nvSpPr>
        <p:spPr bwMode="auto">
          <a:xfrm>
            <a:off x="5791200" y="5486400"/>
            <a:ext cx="2590800" cy="1143000"/>
          </a:xfrm>
          <a:prstGeom prst="ellipse">
            <a:avLst/>
          </a:prstGeom>
          <a:solidFill>
            <a:srgbClr val="CC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fr-FR" sz="2400" b="0">
                <a:solidFill>
                  <a:schemeClr val="bg2"/>
                </a:solidFill>
                <a:effectLst/>
              </a:rPr>
              <a:t>DEPARTEMENT</a:t>
            </a:r>
          </a:p>
        </p:txBody>
      </p:sp>
      <p:sp>
        <p:nvSpPr>
          <p:cNvPr id="1040406" name="Rectangle 22"/>
          <p:cNvSpPr>
            <a:spLocks noChangeArrowheads="1"/>
          </p:cNvSpPr>
          <p:nvPr/>
        </p:nvSpPr>
        <p:spPr bwMode="auto">
          <a:xfrm>
            <a:off x="1143000" y="2133600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fr-FR" sz="2400" b="0" dirty="0" smtClean="0">
                <a:solidFill>
                  <a:schemeClr val="bg2"/>
                </a:solidFill>
                <a:effectLst/>
              </a:rPr>
              <a:t>EMPLOYEE</a:t>
            </a:r>
            <a:endParaRPr kumimoji="0" lang="fr-FR" sz="24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040408" name="Rectangle 24"/>
          <p:cNvSpPr>
            <a:spLocks noChangeArrowheads="1"/>
          </p:cNvSpPr>
          <p:nvPr/>
        </p:nvSpPr>
        <p:spPr bwMode="auto">
          <a:xfrm>
            <a:off x="5943600" y="2133600"/>
            <a:ext cx="22860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fr-FR" sz="2400" b="0">
                <a:solidFill>
                  <a:schemeClr val="bg2"/>
                </a:solidFill>
                <a:effectLst/>
              </a:rPr>
              <a:t>DEPARTEMENT</a:t>
            </a:r>
          </a:p>
        </p:txBody>
      </p:sp>
      <p:cxnSp>
        <p:nvCxnSpPr>
          <p:cNvPr id="1040409" name="AutoShape 25"/>
          <p:cNvCxnSpPr>
            <a:cxnSpLocks noChangeShapeType="1"/>
            <a:stCxn id="1040406" idx="3"/>
            <a:endCxn id="1040408" idx="1"/>
          </p:cNvCxnSpPr>
          <p:nvPr/>
        </p:nvCxnSpPr>
        <p:spPr bwMode="auto">
          <a:xfrm>
            <a:off x="3124200" y="2590800"/>
            <a:ext cx="2819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0410" name="Line 26"/>
          <p:cNvSpPr>
            <a:spLocks noChangeShapeType="1"/>
          </p:cNvSpPr>
          <p:nvPr/>
        </p:nvSpPr>
        <p:spPr bwMode="auto">
          <a:xfrm>
            <a:off x="5562600" y="2438400"/>
            <a:ext cx="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0411" name="AutoShape 27"/>
          <p:cNvCxnSpPr>
            <a:cxnSpLocks noChangeShapeType="1"/>
          </p:cNvCxnSpPr>
          <p:nvPr/>
        </p:nvCxnSpPr>
        <p:spPr bwMode="auto">
          <a:xfrm>
            <a:off x="3352800" y="2590800"/>
            <a:ext cx="2590800" cy="1588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0412" name="Oval 28"/>
          <p:cNvSpPr>
            <a:spLocks noChangeArrowheads="1"/>
          </p:cNvSpPr>
          <p:nvPr/>
        </p:nvSpPr>
        <p:spPr bwMode="auto">
          <a:xfrm>
            <a:off x="3657600" y="2438400"/>
            <a:ext cx="228600" cy="304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0413" name="AutoShape 29"/>
          <p:cNvCxnSpPr>
            <a:cxnSpLocks noChangeShapeType="1"/>
            <a:stCxn id="1040389" idx="6"/>
            <a:endCxn id="1040390" idx="2"/>
          </p:cNvCxnSpPr>
          <p:nvPr/>
        </p:nvCxnSpPr>
        <p:spPr bwMode="auto">
          <a:xfrm>
            <a:off x="2971800" y="6057900"/>
            <a:ext cx="2819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0414" name="Text Box 30"/>
          <p:cNvSpPr txBox="1">
            <a:spLocks noChangeArrowheads="1"/>
          </p:cNvSpPr>
          <p:nvPr/>
        </p:nvSpPr>
        <p:spPr bwMode="auto">
          <a:xfrm>
            <a:off x="381000" y="3429000"/>
            <a:ext cx="396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n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belongs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to one and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only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one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department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40415" name="Text Box 31"/>
          <p:cNvSpPr txBox="1">
            <a:spLocks noChangeArrowheads="1"/>
          </p:cNvSpPr>
          <p:nvPr/>
        </p:nvSpPr>
        <p:spPr bwMode="auto">
          <a:xfrm>
            <a:off x="5105400" y="562837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1,1</a:t>
            </a:r>
          </a:p>
        </p:txBody>
      </p:sp>
      <p:sp>
        <p:nvSpPr>
          <p:cNvPr id="1040416" name="Text Box 32"/>
          <p:cNvSpPr txBox="1">
            <a:spLocks noChangeArrowheads="1"/>
          </p:cNvSpPr>
          <p:nvPr/>
        </p:nvSpPr>
        <p:spPr bwMode="auto">
          <a:xfrm>
            <a:off x="3048000" y="56911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0,n</a:t>
            </a:r>
          </a:p>
        </p:txBody>
      </p:sp>
      <p:sp>
        <p:nvSpPr>
          <p:cNvPr id="1040417" name="Text Box 33"/>
          <p:cNvSpPr txBox="1">
            <a:spLocks noChangeArrowheads="1"/>
          </p:cNvSpPr>
          <p:nvPr/>
        </p:nvSpPr>
        <p:spPr bwMode="auto">
          <a:xfrm>
            <a:off x="5334000" y="3429000"/>
            <a:ext cx="3581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department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may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have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between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0 an n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40418" name="Line 34"/>
          <p:cNvSpPr>
            <a:spLocks noChangeShapeType="1"/>
          </p:cNvSpPr>
          <p:nvPr/>
        </p:nvSpPr>
        <p:spPr bwMode="auto">
          <a:xfrm flipV="1">
            <a:off x="4267200" y="2819400"/>
            <a:ext cx="1143000" cy="685800"/>
          </a:xfrm>
          <a:prstGeom prst="line">
            <a:avLst/>
          </a:prstGeom>
          <a:noFill/>
          <a:ln w="38100">
            <a:solidFill>
              <a:srgbClr val="CC66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0420" name="Line 36"/>
          <p:cNvSpPr>
            <a:spLocks noChangeShapeType="1"/>
          </p:cNvSpPr>
          <p:nvPr/>
        </p:nvSpPr>
        <p:spPr bwMode="auto">
          <a:xfrm flipH="1" flipV="1">
            <a:off x="3810000" y="2895600"/>
            <a:ext cx="1524000" cy="609600"/>
          </a:xfrm>
          <a:prstGeom prst="line">
            <a:avLst/>
          </a:prstGeom>
          <a:noFill/>
          <a:ln w="38100">
            <a:solidFill>
              <a:srgbClr val="FFFF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0422" name="AutoShape 38"/>
          <p:cNvCxnSpPr>
            <a:cxnSpLocks noChangeShapeType="1"/>
          </p:cNvCxnSpPr>
          <p:nvPr/>
        </p:nvCxnSpPr>
        <p:spPr bwMode="auto">
          <a:xfrm>
            <a:off x="3124200" y="2590800"/>
            <a:ext cx="2819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0423" name="AutoShape 39"/>
          <p:cNvCxnSpPr>
            <a:cxnSpLocks noChangeShapeType="1"/>
          </p:cNvCxnSpPr>
          <p:nvPr/>
        </p:nvCxnSpPr>
        <p:spPr bwMode="auto">
          <a:xfrm>
            <a:off x="3124200" y="2590800"/>
            <a:ext cx="2819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40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0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40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4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4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4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6" grpId="0" autoUpdateAnimBg="0"/>
      <p:bldP spid="1040387" grpId="0" autoUpdateAnimBg="0"/>
      <p:bldP spid="1040388" grpId="0" autoUpdateAnimBg="0"/>
      <p:bldP spid="1040389" grpId="0" animBg="1" autoUpdateAnimBg="0"/>
      <p:bldP spid="1040390" grpId="0" animBg="1" autoUpdateAnimBg="0"/>
      <p:bldP spid="1040406" grpId="0" animBg="1" autoUpdateAnimBg="0"/>
      <p:bldP spid="1040408" grpId="0" animBg="1" autoUpdateAnimBg="0"/>
      <p:bldP spid="1040410" grpId="0" animBg="1"/>
      <p:bldP spid="1040412" grpId="0" animBg="1"/>
      <p:bldP spid="1040414" grpId="0" autoUpdateAnimBg="0"/>
      <p:bldP spid="1040415" grpId="0" autoUpdateAnimBg="0"/>
      <p:bldP spid="1040416" grpId="0" autoUpdateAnimBg="0"/>
      <p:bldP spid="1040417" grpId="0" autoUpdateAnimBg="0"/>
      <p:bldP spid="1040418" grpId="0" animBg="1"/>
      <p:bldP spid="10404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9491D06B-8D16-4E68-97C6-5154959C85A3}" type="slidenum">
              <a:rPr lang="fr-FR"/>
              <a:pPr/>
              <a:t>26</a:t>
            </a:fld>
            <a:endParaRPr lang="fr-FR"/>
          </a:p>
        </p:txBody>
      </p:sp>
      <p:sp>
        <p:nvSpPr>
          <p:cNvPr id="1265666" name="Rectangle 2"/>
          <p:cNvSpPr>
            <a:spLocks noChangeArrowheads="1"/>
          </p:cNvSpPr>
          <p:nvPr/>
        </p:nvSpPr>
        <p:spPr bwMode="auto">
          <a:xfrm>
            <a:off x="228600" y="304800"/>
            <a:ext cx="891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Representation</a:t>
            </a:r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Formalism</a:t>
            </a:r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fr-FR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Cardinalities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5667" name="Text Box 3"/>
          <p:cNvSpPr txBox="1">
            <a:spLocks noChangeArrowheads="1"/>
          </p:cNvSpPr>
          <p:nvPr/>
        </p:nvSpPr>
        <p:spPr bwMode="auto">
          <a:xfrm>
            <a:off x="76200" y="2270125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Type </a:t>
            </a:r>
            <a:r>
              <a:rPr kumimoji="0" lang="fr-FR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CHENN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simplified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</a:t>
            </a:r>
            <a:r>
              <a:rPr kumimoji="0" lang="fr-FR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Access:</a:t>
            </a:r>
            <a:endParaRPr kumimoji="0"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65671" name="Rectangle 7"/>
          <p:cNvSpPr>
            <a:spLocks noChangeArrowheads="1"/>
          </p:cNvSpPr>
          <p:nvPr/>
        </p:nvSpPr>
        <p:spPr bwMode="auto">
          <a:xfrm>
            <a:off x="1143000" y="2955925"/>
            <a:ext cx="1981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kumimoji="0" lang="fr-FR" sz="2400" b="0" dirty="0" smtClean="0">
                <a:solidFill>
                  <a:schemeClr val="bg2"/>
                </a:solidFill>
                <a:effectLst/>
              </a:rPr>
              <a:t>Service table</a:t>
            </a:r>
            <a:endParaRPr kumimoji="0" lang="fr-FR" sz="2400" b="0" dirty="0">
              <a:solidFill>
                <a:schemeClr val="bg2"/>
              </a:solidFill>
              <a:effectLst/>
            </a:endParaRPr>
          </a:p>
        </p:txBody>
      </p:sp>
      <p:sp>
        <p:nvSpPr>
          <p:cNvPr id="1265672" name="Rectangle 8"/>
          <p:cNvSpPr>
            <a:spLocks noChangeArrowheads="1"/>
          </p:cNvSpPr>
          <p:nvPr/>
        </p:nvSpPr>
        <p:spPr bwMode="auto">
          <a:xfrm>
            <a:off x="5943600" y="2789238"/>
            <a:ext cx="2286000" cy="119538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dirty="0" smtClean="0">
                <a:solidFill>
                  <a:schemeClr val="bg2"/>
                </a:solidFill>
              </a:rPr>
              <a:t>CPT </a:t>
            </a:r>
          </a:p>
          <a:p>
            <a:r>
              <a:rPr lang="fr-FR" dirty="0" smtClean="0">
                <a:solidFill>
                  <a:schemeClr val="bg2"/>
                </a:solidFill>
              </a:rPr>
              <a:t>Classification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dirty="0" smtClean="0">
                <a:solidFill>
                  <a:schemeClr val="bg2"/>
                </a:solidFill>
              </a:rPr>
              <a:t>table</a:t>
            </a:r>
            <a:endParaRPr kumimoji="0" lang="fr-FR" sz="2400" b="0" dirty="0">
              <a:solidFill>
                <a:schemeClr val="bg2"/>
              </a:solidFill>
              <a:effectLst/>
            </a:endParaRPr>
          </a:p>
        </p:txBody>
      </p:sp>
      <p:cxnSp>
        <p:nvCxnSpPr>
          <p:cNvPr id="1265677" name="AutoShape 13"/>
          <p:cNvCxnSpPr>
            <a:cxnSpLocks noChangeShapeType="1"/>
          </p:cNvCxnSpPr>
          <p:nvPr/>
        </p:nvCxnSpPr>
        <p:spPr bwMode="auto">
          <a:xfrm>
            <a:off x="3124200" y="3513138"/>
            <a:ext cx="2819400" cy="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65678" name="Text Box 14"/>
          <p:cNvSpPr txBox="1">
            <a:spLocks noChangeArrowheads="1"/>
          </p:cNvSpPr>
          <p:nvPr/>
        </p:nvSpPr>
        <p:spPr bwMode="auto">
          <a:xfrm>
            <a:off x="381000" y="4251325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service in the Service table has 1 and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only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one label in Classification table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65679" name="Text Box 15"/>
          <p:cNvSpPr txBox="1">
            <a:spLocks noChangeArrowheads="1"/>
          </p:cNvSpPr>
          <p:nvPr/>
        </p:nvSpPr>
        <p:spPr bwMode="auto">
          <a:xfrm rot="5400000">
            <a:off x="3162300" y="3070225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265680" name="Text Box 16"/>
          <p:cNvSpPr txBox="1">
            <a:spLocks noChangeArrowheads="1"/>
          </p:cNvSpPr>
          <p:nvPr/>
        </p:nvSpPr>
        <p:spPr bwMode="auto">
          <a:xfrm>
            <a:off x="5562600" y="31083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1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265681" name="Text Box 17"/>
          <p:cNvSpPr txBox="1">
            <a:spLocks noChangeArrowheads="1"/>
          </p:cNvSpPr>
          <p:nvPr/>
        </p:nvSpPr>
        <p:spPr bwMode="auto">
          <a:xfrm>
            <a:off x="5334000" y="4251325"/>
            <a:ext cx="3581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label in the Classification table </a:t>
            </a: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may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correspond 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0 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 </a:t>
            </a: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services </a:t>
            </a:r>
            <a:r>
              <a:rPr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rendered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65682" name="Line 18"/>
          <p:cNvSpPr>
            <a:spLocks noChangeShapeType="1"/>
          </p:cNvSpPr>
          <p:nvPr/>
        </p:nvSpPr>
        <p:spPr bwMode="auto">
          <a:xfrm flipV="1">
            <a:off x="4267200" y="3641725"/>
            <a:ext cx="1143000" cy="685800"/>
          </a:xfrm>
          <a:prstGeom prst="line">
            <a:avLst/>
          </a:prstGeom>
          <a:noFill/>
          <a:ln w="38100">
            <a:solidFill>
              <a:srgbClr val="CC6600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5684" name="Line 20"/>
          <p:cNvSpPr>
            <a:spLocks noChangeShapeType="1"/>
          </p:cNvSpPr>
          <p:nvPr/>
        </p:nvSpPr>
        <p:spPr bwMode="auto">
          <a:xfrm flipH="1" flipV="1">
            <a:off x="3810000" y="3717925"/>
            <a:ext cx="1524000" cy="609600"/>
          </a:xfrm>
          <a:prstGeom prst="line">
            <a:avLst/>
          </a:prstGeom>
          <a:noFill/>
          <a:ln w="38100">
            <a:solidFill>
              <a:srgbClr val="FFFFFF"/>
            </a:solidFill>
            <a:prstDash val="dash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0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6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5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5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5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6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5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5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6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5666" grpId="0" autoUpdateAnimBg="0"/>
      <p:bldP spid="1265667" grpId="0" autoUpdateAnimBg="0"/>
      <p:bldP spid="1265671" grpId="0" animBg="1" autoUpdateAnimBg="0"/>
      <p:bldP spid="1265672" grpId="0" animBg="1" autoUpdateAnimBg="0"/>
      <p:bldP spid="1265678" grpId="0" autoUpdateAnimBg="0"/>
      <p:bldP spid="1265679" grpId="0" autoUpdateAnimBg="0"/>
      <p:bldP spid="1265680" grpId="0" autoUpdateAnimBg="0"/>
      <p:bldP spid="1265681" grpId="0" autoUpdateAnimBg="0"/>
      <p:bldP spid="1265682" grpId="0" animBg="1"/>
      <p:bldP spid="12656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98F50-969E-4D21-A198-B23A468B3EB7}" type="slidenum">
              <a:rPr lang="en-US"/>
              <a:pPr/>
              <a:t>27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Superkey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An attribute, or a set of attributes, that uniquely identifies a tuple within a relation.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Candidate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Superkey (K) such that no proper subset is a superkey within the relation. 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In each tuple of R, values of K uniquely identify that tuple (uniqueness).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No proper subset of K has the uniqueness property (irreducibility).</a:t>
            </a:r>
          </a:p>
        </p:txBody>
      </p:sp>
    </p:spTree>
    <p:extLst>
      <p:ext uri="{BB962C8B-B14F-4D97-AF65-F5344CB8AC3E}">
        <p14:creationId xmlns:p14="http://schemas.microsoft.com/office/powerpoint/2010/main" val="25164604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4609E-3833-4DA4-BD39-FDF7DBDD7766}" type="slidenum">
              <a:rPr lang="en-US"/>
              <a:pPr/>
              <a:t>28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Keys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27950" cy="4724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b="1"/>
              <a:t>Primary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Candidate key selected to identify tuples uniquely within  relation.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Alternate Keys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Candidate keys that are not selected to be primary key. </a:t>
            </a:r>
          </a:p>
          <a:p>
            <a:pPr lvl="1">
              <a:lnSpc>
                <a:spcPct val="90000"/>
              </a:lnSpc>
            </a:pPr>
            <a:endParaRPr lang="en-GB" sz="2400" b="1"/>
          </a:p>
          <a:p>
            <a:pPr>
              <a:lnSpc>
                <a:spcPct val="90000"/>
              </a:lnSpc>
            </a:pPr>
            <a:r>
              <a:rPr lang="en-GB" b="1"/>
              <a:t>Foreign Key</a:t>
            </a:r>
          </a:p>
          <a:p>
            <a:pPr lvl="1">
              <a:lnSpc>
                <a:spcPct val="90000"/>
              </a:lnSpc>
            </a:pPr>
            <a:r>
              <a:rPr lang="en-GB" sz="2400" b="1"/>
              <a:t>Attribute, or set of attributes, within one relation that matches candidate key of some (possibly same) relation.</a:t>
            </a:r>
          </a:p>
        </p:txBody>
      </p:sp>
    </p:spTree>
    <p:extLst>
      <p:ext uri="{BB962C8B-B14F-4D97-AF65-F5344CB8AC3E}">
        <p14:creationId xmlns:p14="http://schemas.microsoft.com/office/powerpoint/2010/main" val="2684356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4D3DB8D-8AD0-4591-8C8C-5DA7619CBACF}" type="slidenum">
              <a:rPr lang="fr-FR"/>
              <a:pPr/>
              <a:t>29</a:t>
            </a:fld>
            <a:endParaRPr lang="fr-FR"/>
          </a:p>
        </p:txBody>
      </p:sp>
      <p:sp>
        <p:nvSpPr>
          <p:cNvPr id="1048578" name="Rectangle 2"/>
          <p:cNvSpPr>
            <a:spLocks noChangeArrowheads="1"/>
          </p:cNvSpPr>
          <p:nvPr/>
        </p:nvSpPr>
        <p:spPr bwMode="auto">
          <a:xfrm>
            <a:off x="228600" y="1524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Key (PK</a:t>
            </a:r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048581" name="Text Box 5"/>
          <p:cNvSpPr txBox="1">
            <a:spLocks noChangeArrowheads="1"/>
          </p:cNvSpPr>
          <p:nvPr/>
        </p:nvSpPr>
        <p:spPr bwMode="auto">
          <a:xfrm>
            <a:off x="152400" y="5441950"/>
            <a:ext cx="342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2075" indent="-92075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ID +Name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= 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Composite key </a:t>
            </a:r>
            <a:r>
              <a:rPr kumimoji="0" lang="fr-F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(not minimal)</a:t>
            </a:r>
            <a:endParaRPr kumimoji="0" lang="fr-FR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1048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49701"/>
              </p:ext>
            </p:extLst>
          </p:nvPr>
        </p:nvGraphicFramePr>
        <p:xfrm>
          <a:off x="2940570" y="990600"/>
          <a:ext cx="6248400" cy="469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4" imgW="2438376" imgH="2028821" progId="Excel.Sheet.8">
                  <p:embed/>
                </p:oleObj>
              </mc:Choice>
              <mc:Fallback>
                <p:oleObj name="Worksheet" r:id="rId4" imgW="2438376" imgH="20288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570" y="990600"/>
                        <a:ext cx="6248400" cy="469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8584" name="Text Box 8"/>
          <p:cNvSpPr txBox="1">
            <a:spLocks noChangeArrowheads="1"/>
          </p:cNvSpPr>
          <p:nvPr/>
        </p:nvSpPr>
        <p:spPr bwMode="auto">
          <a:xfrm>
            <a:off x="0" y="1676400"/>
            <a:ext cx="2971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"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EMPLOYEE" 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ntity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)</a:t>
            </a:r>
            <a:endParaRPr kumimoji="0"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4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78" grpId="0" autoUpdateAnimBg="0"/>
      <p:bldP spid="1048581" grpId="0" autoUpdateAnimBg="0"/>
      <p:bldP spid="10485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3174134-E4A2-4FF6-A41E-625712C56CF9}" type="slidenum">
              <a:rPr lang="fr-FR"/>
              <a:pPr/>
              <a:t>3</a:t>
            </a:fld>
            <a:endParaRPr lang="fr-FR"/>
          </a:p>
        </p:txBody>
      </p:sp>
      <p:sp>
        <p:nvSpPr>
          <p:cNvPr id="1503234" name="Text Box 2"/>
          <p:cNvSpPr txBox="1">
            <a:spLocks noChangeArrowheads="1"/>
          </p:cNvSpPr>
          <p:nvPr/>
        </p:nvSpPr>
        <p:spPr bwMode="auto">
          <a:xfrm>
            <a:off x="4267200" y="3886200"/>
            <a:ext cx="4876800" cy="175432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SzPct val="150000"/>
              <a:buFont typeface="Arial Unicode MS" pitchFamily="34" charset="-128"/>
              <a:buNone/>
            </a:pPr>
            <a:r>
              <a:rPr kumimoji="0"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Change in the state of « </a:t>
            </a:r>
            <a:r>
              <a:rPr kumimoji="0" lang="fr-FR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uncertainty</a:t>
            </a:r>
            <a:r>
              <a:rPr kumimoji="0" lang="fr-FR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" in a  system</a:t>
            </a:r>
            <a:endParaRPr kumimoji="0" lang="fr-FR" b="0" dirty="0">
              <a:effectLst/>
              <a:latin typeface="Tahoma" pitchFamily="34" charset="0"/>
            </a:endParaRPr>
          </a:p>
        </p:txBody>
      </p:sp>
      <p:sp>
        <p:nvSpPr>
          <p:cNvPr id="1503235" name="Text Box 3"/>
          <p:cNvSpPr txBox="1">
            <a:spLocks noChangeArrowheads="1"/>
          </p:cNvSpPr>
          <p:nvPr/>
        </p:nvSpPr>
        <p:spPr bwMode="auto">
          <a:xfrm>
            <a:off x="76200" y="854075"/>
            <a:ext cx="8915400" cy="164660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76250"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ctr">
              <a:spcBef>
                <a:spcPts val="600"/>
              </a:spcBef>
              <a:buFont typeface="Wingdings" pitchFamily="2" charset="2"/>
              <a:buNone/>
            </a:pP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general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are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interested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 </a:t>
            </a:r>
          </a:p>
          <a:p>
            <a:pPr lvl="2" algn="ctr">
              <a:spcBef>
                <a:spcPts val="600"/>
              </a:spcBef>
              <a:buFont typeface="Wingdings" pitchFamily="2" charset="2"/>
              <a:buNone/>
            </a:pP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any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element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capable of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decreasing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or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increasing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uncertainty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a system</a:t>
            </a:r>
          </a:p>
        </p:txBody>
      </p:sp>
      <p:sp>
        <p:nvSpPr>
          <p:cNvPr id="1503236" name="Text Box 4"/>
          <p:cNvSpPr txBox="1">
            <a:spLocks noChangeArrowheads="1"/>
          </p:cNvSpPr>
          <p:nvPr/>
        </p:nvSpPr>
        <p:spPr bwMode="auto">
          <a:xfrm>
            <a:off x="3200400" y="4041775"/>
            <a:ext cx="1016000" cy="1311275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fr-FR" sz="80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503237" name="Text Box 5"/>
          <p:cNvSpPr txBox="1">
            <a:spLocks noChangeArrowheads="1"/>
          </p:cNvSpPr>
          <p:nvPr/>
        </p:nvSpPr>
        <p:spPr bwMode="auto">
          <a:xfrm>
            <a:off x="152400" y="4422775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SzPct val="150000"/>
              <a:buFont typeface="Arial Unicode MS" pitchFamily="34" charset="-128"/>
              <a:buNone/>
            </a:pPr>
            <a:r>
              <a:rPr kumimoji="0" lang="fr-FR" sz="36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endParaRPr kumimoji="0" lang="fr-FR" sz="280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03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32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0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3234" grpId="0" autoUpdateAnimBg="0"/>
      <p:bldP spid="1503235" grpId="0" autoUpdateAnimBg="0"/>
      <p:bldP spid="1503236" grpId="0" autoUpdateAnimBg="0"/>
      <p:bldP spid="150323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4B8D0309-2E17-42F7-8358-52AD9ABE4A8C}" type="slidenum">
              <a:rPr lang="fr-FR"/>
              <a:pPr/>
              <a:t>30</a:t>
            </a:fld>
            <a:endParaRPr lang="fr-FR"/>
          </a:p>
        </p:txBody>
      </p:sp>
      <p:sp>
        <p:nvSpPr>
          <p:cNvPr id="1050626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Foreign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Key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0627" name="Text Box 3"/>
          <p:cNvSpPr txBox="1">
            <a:spLocks noChangeArrowheads="1"/>
          </p:cNvSpPr>
          <p:nvPr/>
        </p:nvSpPr>
        <p:spPr bwMode="auto">
          <a:xfrm>
            <a:off x="76200" y="3810000"/>
            <a:ext cx="8991600" cy="21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1988" indent="-661988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Foreign</a:t>
            </a:r>
            <a:r>
              <a:rPr kumimoji="0" lang="fr-FR" sz="32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key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of a  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 :</a:t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Key in 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dependent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ensuring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relationship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with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the parent table (FK)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</a:pPr>
            <a:endParaRPr kumimoji="0"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50630" name="Text Box 6"/>
          <p:cNvSpPr txBox="1">
            <a:spLocks noChangeArrowheads="1"/>
          </p:cNvSpPr>
          <p:nvPr/>
        </p:nvSpPr>
        <p:spPr bwMode="auto">
          <a:xfrm>
            <a:off x="76200" y="1662113"/>
            <a:ext cx="899160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1988" indent="-661988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Tables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relationship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Parent table (Table </a:t>
            </a:r>
            <a:r>
              <a:rPr kumimoji="0"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B)</a:t>
            </a:r>
            <a:br>
              <a:rPr kumimoji="0"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Dependent</a:t>
            </a:r>
            <a:r>
              <a:rPr kumimoji="0" lang="fr-FR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 (Table </a:t>
            </a:r>
            <a:r>
              <a:rPr kumimoji="0" lang="fr-FR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5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5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6" grpId="0" autoUpdateAnimBg="0"/>
      <p:bldP spid="1050627" grpId="0" autoUpdateAnimBg="0"/>
      <p:bldP spid="10506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DFE03D8F-4D2F-484E-8708-373FEAC1E913}" type="slidenum">
              <a:rPr lang="fr-FR"/>
              <a:pPr/>
              <a:t>31</a:t>
            </a:fld>
            <a:endParaRPr lang="fr-FR"/>
          </a:p>
        </p:txBody>
      </p:sp>
      <p:graphicFrame>
        <p:nvGraphicFramePr>
          <p:cNvPr id="1441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83493"/>
              </p:ext>
            </p:extLst>
          </p:nvPr>
        </p:nvGraphicFramePr>
        <p:xfrm>
          <a:off x="381000" y="1379538"/>
          <a:ext cx="861060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Worksheet" r:id="rId4" imgW="5629347" imgH="2924190" progId="Excel.Sheet.8">
                  <p:embed/>
                </p:oleObj>
              </mc:Choice>
              <mc:Fallback>
                <p:oleObj name="Worksheet" r:id="rId4" imgW="5629347" imgH="292419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9538"/>
                        <a:ext cx="8610600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1795" name="Rectangle 3"/>
          <p:cNvSpPr>
            <a:spLocks noChangeArrowheads="1"/>
          </p:cNvSpPr>
          <p:nvPr/>
        </p:nvSpPr>
        <p:spPr bwMode="auto">
          <a:xfrm>
            <a:off x="228600" y="2286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Foreign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Key (FK</a:t>
            </a:r>
            <a:r>
              <a:rPr lang="fr-FR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441797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327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A</a:t>
            </a:r>
            <a:br>
              <a:rPr kumimoji="0"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Dependent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 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41798" name="Line 6"/>
          <p:cNvSpPr>
            <a:spLocks noChangeShapeType="1"/>
          </p:cNvSpPr>
          <p:nvPr/>
        </p:nvSpPr>
        <p:spPr bwMode="auto">
          <a:xfrm flipV="1">
            <a:off x="1676400" y="44958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1799" name="Text Box 7"/>
          <p:cNvSpPr txBox="1">
            <a:spLocks noChangeArrowheads="1"/>
          </p:cNvSpPr>
          <p:nvPr/>
        </p:nvSpPr>
        <p:spPr bwMode="auto">
          <a:xfrm>
            <a:off x="5867400" y="4740275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B</a:t>
            </a:r>
            <a:br>
              <a:rPr kumimoji="0"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Parent Table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41800" name="Line 8"/>
          <p:cNvSpPr>
            <a:spLocks noChangeShapeType="1"/>
          </p:cNvSpPr>
          <p:nvPr/>
        </p:nvSpPr>
        <p:spPr bwMode="auto">
          <a:xfrm flipH="1" flipV="1">
            <a:off x="6629400" y="3733800"/>
            <a:ext cx="45720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1803" name="AutoShape 11"/>
          <p:cNvSpPr>
            <a:spLocks noChangeArrowheads="1"/>
          </p:cNvSpPr>
          <p:nvPr/>
        </p:nvSpPr>
        <p:spPr bwMode="auto">
          <a:xfrm>
            <a:off x="4191000" y="2514600"/>
            <a:ext cx="1295400" cy="228600"/>
          </a:xfrm>
          <a:prstGeom prst="left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4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4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795" grpId="0" autoUpdateAnimBg="0"/>
      <p:bldP spid="1441797" grpId="0" autoUpdateAnimBg="0"/>
      <p:bldP spid="1441798" grpId="0" animBg="1"/>
      <p:bldP spid="1441799" grpId="0" autoUpdateAnimBg="0"/>
      <p:bldP spid="1441800" grpId="0" animBg="1"/>
      <p:bldP spid="144180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10/17/2012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ISC471/HCI571   Isabelle Bichindaritz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7412-8196-47A9-AFE8-71F8005ADB51}" type="slidenum">
              <a:rPr lang="en-US"/>
              <a:pPr/>
              <a:t>32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b"/>
          <a:lstStyle/>
          <a:p>
            <a:r>
              <a:rPr lang="en-GB" b="1"/>
              <a:t>Relational Integrity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2795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en-GB" sz="2800" b="1" dirty="0"/>
              <a:t>Entity Integrity</a:t>
            </a:r>
          </a:p>
          <a:p>
            <a:pPr lvl="1">
              <a:lnSpc>
                <a:spcPct val="90000"/>
              </a:lnSpc>
            </a:pPr>
            <a:r>
              <a:rPr lang="en-GB" sz="2400" b="1" dirty="0"/>
              <a:t>In a base relation, no attribute of a primary key can be null.</a:t>
            </a:r>
          </a:p>
          <a:p>
            <a:pPr lvl="1">
              <a:lnSpc>
                <a:spcPct val="90000"/>
              </a:lnSpc>
            </a:pPr>
            <a:r>
              <a:rPr lang="en-GB" sz="2400" b="1" dirty="0"/>
              <a:t>Ensures that all entities are unique.</a:t>
            </a:r>
          </a:p>
          <a:p>
            <a:pPr>
              <a:lnSpc>
                <a:spcPct val="90000"/>
              </a:lnSpc>
            </a:pPr>
            <a:endParaRPr lang="en-GB" sz="2800" b="1" dirty="0"/>
          </a:p>
          <a:p>
            <a:pPr>
              <a:lnSpc>
                <a:spcPct val="90000"/>
              </a:lnSpc>
            </a:pPr>
            <a:r>
              <a:rPr lang="en-GB" sz="2800" b="1" dirty="0"/>
              <a:t>Referential Integrity</a:t>
            </a:r>
          </a:p>
          <a:p>
            <a:pPr lvl="1">
              <a:lnSpc>
                <a:spcPct val="90000"/>
              </a:lnSpc>
            </a:pPr>
            <a:r>
              <a:rPr lang="en-GB" sz="2400" b="1" dirty="0"/>
              <a:t>If foreign key exists in a relation, either foreign key value must match a candidate key value of some tuple in its home relation or foreign key value must be wholly null.</a:t>
            </a:r>
          </a:p>
        </p:txBody>
      </p:sp>
    </p:spTree>
    <p:extLst>
      <p:ext uri="{BB962C8B-B14F-4D97-AF65-F5344CB8AC3E}">
        <p14:creationId xmlns:p14="http://schemas.microsoft.com/office/powerpoint/2010/main" val="35927552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5BD1679C-1D1D-43AD-82D4-8E5FDEA2E5F2}" type="slidenum">
              <a:rPr lang="fr-FR"/>
              <a:pPr/>
              <a:t>33</a:t>
            </a:fld>
            <a:endParaRPr lang="fr-FR"/>
          </a:p>
        </p:txBody>
      </p:sp>
      <p:graphicFrame>
        <p:nvGraphicFramePr>
          <p:cNvPr id="1445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80822"/>
              </p:ext>
            </p:extLst>
          </p:nvPr>
        </p:nvGraphicFramePr>
        <p:xfrm>
          <a:off x="381000" y="784225"/>
          <a:ext cx="8610600" cy="460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Worksheet" r:id="rId4" imgW="5762698" imgH="2848069" progId="Excel.Sheet.8">
                  <p:embed/>
                </p:oleObj>
              </mc:Choice>
              <mc:Fallback>
                <p:oleObj name="Worksheet" r:id="rId4" imgW="5762698" imgH="28480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84225"/>
                        <a:ext cx="8610600" cy="460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891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Integrity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Constraints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5892" name="Text Box 4"/>
          <p:cNvSpPr txBox="1">
            <a:spLocks noChangeArrowheads="1"/>
          </p:cNvSpPr>
          <p:nvPr/>
        </p:nvSpPr>
        <p:spPr bwMode="auto">
          <a:xfrm>
            <a:off x="1600200" y="5638800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1988" indent="-661988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new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Department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Number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can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inserted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only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if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it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exists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B</a:t>
            </a:r>
          </a:p>
        </p:txBody>
      </p:sp>
      <p:sp>
        <p:nvSpPr>
          <p:cNvPr id="1445893" name="Text Box 5"/>
          <p:cNvSpPr txBox="1">
            <a:spLocks noChangeArrowheads="1"/>
          </p:cNvSpPr>
          <p:nvPr/>
        </p:nvSpPr>
        <p:spPr bwMode="auto">
          <a:xfrm>
            <a:off x="838200" y="534899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A</a:t>
            </a:r>
          </a:p>
        </p:txBody>
      </p:sp>
      <p:sp>
        <p:nvSpPr>
          <p:cNvPr id="1445894" name="Line 6"/>
          <p:cNvSpPr>
            <a:spLocks noChangeShapeType="1"/>
          </p:cNvSpPr>
          <p:nvPr/>
        </p:nvSpPr>
        <p:spPr bwMode="auto">
          <a:xfrm flipV="1">
            <a:off x="1612692" y="478561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5" name="Text Box 7"/>
          <p:cNvSpPr txBox="1">
            <a:spLocks noChangeArrowheads="1"/>
          </p:cNvSpPr>
          <p:nvPr/>
        </p:nvSpPr>
        <p:spPr bwMode="auto">
          <a:xfrm>
            <a:off x="7315200" y="91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B</a:t>
            </a:r>
          </a:p>
        </p:txBody>
      </p:sp>
      <p:sp>
        <p:nvSpPr>
          <p:cNvPr id="1445896" name="Line 8"/>
          <p:cNvSpPr>
            <a:spLocks noChangeShapeType="1"/>
          </p:cNvSpPr>
          <p:nvPr/>
        </p:nvSpPr>
        <p:spPr bwMode="auto">
          <a:xfrm flipH="1">
            <a:off x="8229600" y="1371600"/>
            <a:ext cx="2286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5897" name="AutoShape 9"/>
          <p:cNvSpPr>
            <a:spLocks noChangeArrowheads="1"/>
          </p:cNvSpPr>
          <p:nvPr/>
        </p:nvSpPr>
        <p:spPr bwMode="auto">
          <a:xfrm>
            <a:off x="4191000" y="1905000"/>
            <a:ext cx="1524000" cy="228600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45911" name="Object 23"/>
          <p:cNvGraphicFramePr>
            <a:graphicFrameLocks noChangeAspect="1"/>
          </p:cNvGraphicFramePr>
          <p:nvPr/>
        </p:nvGraphicFramePr>
        <p:xfrm>
          <a:off x="5943600" y="5210175"/>
          <a:ext cx="2209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Feuille de calcul" r:id="rId6" imgW="1448105" imgH="181356" progId="Excel.Sheet.8">
                  <p:embed/>
                </p:oleObj>
              </mc:Choice>
              <mc:Fallback>
                <p:oleObj name="Feuille de calcul" r:id="rId6" imgW="1448105" imgH="1813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10175"/>
                        <a:ext cx="22098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5912" name="AutoShape 24"/>
          <p:cNvSpPr>
            <a:spLocks noChangeArrowheads="1"/>
          </p:cNvSpPr>
          <p:nvPr/>
        </p:nvSpPr>
        <p:spPr bwMode="auto">
          <a:xfrm>
            <a:off x="6705600" y="35052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4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4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4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45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45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4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45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45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5891" grpId="0" autoUpdateAnimBg="0"/>
      <p:bldP spid="1445892" grpId="0" autoUpdateAnimBg="0"/>
      <p:bldP spid="1445893" grpId="0" autoUpdateAnimBg="0"/>
      <p:bldP spid="1445894" grpId="0" animBg="1"/>
      <p:bldP spid="1445895" grpId="0" autoUpdateAnimBg="0"/>
      <p:bldP spid="1445896" grpId="0" animBg="1"/>
      <p:bldP spid="1445897" grpId="0" animBg="1"/>
      <p:bldP spid="14459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6AA39770-C07D-41D6-80F7-10CD7A407826}" type="slidenum">
              <a:rPr lang="fr-FR"/>
              <a:pPr/>
              <a:t>34</a:t>
            </a:fld>
            <a:endParaRPr lang="fr-FR"/>
          </a:p>
        </p:txBody>
      </p:sp>
      <p:graphicFrame>
        <p:nvGraphicFramePr>
          <p:cNvPr id="1476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896732"/>
              </p:ext>
            </p:extLst>
          </p:nvPr>
        </p:nvGraphicFramePr>
        <p:xfrm>
          <a:off x="381000" y="784225"/>
          <a:ext cx="861060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Worksheet" r:id="rId4" imgW="5762698" imgH="2933638" progId="Excel.Sheet.8">
                  <p:embed/>
                </p:oleObj>
              </mc:Choice>
              <mc:Fallback>
                <p:oleObj name="Worksheet" r:id="rId4" imgW="5762698" imgH="293363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84225"/>
                        <a:ext cx="8610600" cy="474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11" name="Rectangle 3"/>
          <p:cNvSpPr>
            <a:spLocks noChangeArrowheads="1"/>
          </p:cNvSpPr>
          <p:nvPr/>
        </p:nvSpPr>
        <p:spPr bwMode="auto">
          <a:xfrm>
            <a:off x="228600" y="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Integrity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Constraints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6612" name="Text Box 4"/>
          <p:cNvSpPr txBox="1">
            <a:spLocks noChangeArrowheads="1"/>
          </p:cNvSpPr>
          <p:nvPr/>
        </p:nvSpPr>
        <p:spPr bwMode="auto">
          <a:xfrm>
            <a:off x="1600200" y="5638800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61988" indent="-661988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 new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Department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Number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can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be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inserted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 A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only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if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it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exists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b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 Table B</a:t>
            </a: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76613" name="Text Box 5"/>
          <p:cNvSpPr txBox="1">
            <a:spLocks noChangeArrowheads="1"/>
          </p:cNvSpPr>
          <p:nvPr/>
        </p:nvSpPr>
        <p:spPr bwMode="auto">
          <a:xfrm>
            <a:off x="838200" y="4495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A</a:t>
            </a:r>
          </a:p>
        </p:txBody>
      </p:sp>
      <p:sp>
        <p:nvSpPr>
          <p:cNvPr id="1476614" name="Line 6"/>
          <p:cNvSpPr>
            <a:spLocks noChangeShapeType="1"/>
          </p:cNvSpPr>
          <p:nvPr/>
        </p:nvSpPr>
        <p:spPr bwMode="auto">
          <a:xfrm flipV="1">
            <a:off x="1676400" y="38862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6617" name="AutoShape 9"/>
          <p:cNvSpPr>
            <a:spLocks noChangeArrowheads="1"/>
          </p:cNvSpPr>
          <p:nvPr/>
        </p:nvSpPr>
        <p:spPr bwMode="auto">
          <a:xfrm>
            <a:off x="4191000" y="1905000"/>
            <a:ext cx="1524000" cy="228600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6619" name="AutoShape 11"/>
          <p:cNvSpPr>
            <a:spLocks noChangeArrowheads="1"/>
          </p:cNvSpPr>
          <p:nvPr/>
        </p:nvSpPr>
        <p:spPr bwMode="auto">
          <a:xfrm rot="20518405" flipH="1">
            <a:off x="4191000" y="3429000"/>
            <a:ext cx="1600200" cy="381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6620" name="Object 12"/>
          <p:cNvGraphicFramePr>
            <a:graphicFrameLocks noChangeAspect="1"/>
          </p:cNvGraphicFramePr>
          <p:nvPr/>
        </p:nvGraphicFramePr>
        <p:xfrm>
          <a:off x="5943600" y="2971800"/>
          <a:ext cx="2209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Feuille de calcul" r:id="rId6" imgW="1448105" imgH="181356" progId="Excel.Sheet.8">
                  <p:embed/>
                </p:oleObj>
              </mc:Choice>
              <mc:Fallback>
                <p:oleObj name="Feuille de calcul" r:id="rId6" imgW="1448105" imgH="1813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971800"/>
                        <a:ext cx="22098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6623" name="Text Box 15"/>
          <p:cNvSpPr txBox="1">
            <a:spLocks noChangeArrowheads="1"/>
          </p:cNvSpPr>
          <p:nvPr/>
        </p:nvSpPr>
        <p:spPr bwMode="auto">
          <a:xfrm>
            <a:off x="7315200" y="914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B</a:t>
            </a:r>
          </a:p>
        </p:txBody>
      </p:sp>
      <p:sp>
        <p:nvSpPr>
          <p:cNvPr id="1476624" name="Line 16"/>
          <p:cNvSpPr>
            <a:spLocks noChangeShapeType="1"/>
          </p:cNvSpPr>
          <p:nvPr/>
        </p:nvSpPr>
        <p:spPr bwMode="auto">
          <a:xfrm flipH="1">
            <a:off x="8229600" y="1371600"/>
            <a:ext cx="228600" cy="685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6625" name="AutoShape 17"/>
          <p:cNvSpPr>
            <a:spLocks noChangeArrowheads="1"/>
          </p:cNvSpPr>
          <p:nvPr/>
        </p:nvSpPr>
        <p:spPr bwMode="auto">
          <a:xfrm>
            <a:off x="6705600" y="3505200"/>
            <a:ext cx="533400" cy="1066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76626" name="Object 18"/>
          <p:cNvGraphicFramePr>
            <a:graphicFrameLocks noChangeAspect="1"/>
          </p:cNvGraphicFramePr>
          <p:nvPr/>
        </p:nvGraphicFramePr>
        <p:xfrm>
          <a:off x="5943600" y="5210175"/>
          <a:ext cx="22098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5" name="Feuille de calcul" r:id="rId8" imgW="1448105" imgH="181356" progId="Excel.Sheet.8">
                  <p:embed/>
                </p:oleObj>
              </mc:Choice>
              <mc:Fallback>
                <p:oleObj name="Feuille de calcul" r:id="rId8" imgW="1448105" imgH="1813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10175"/>
                        <a:ext cx="220980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28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6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76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E4AF3B08-4EA0-4218-BB2F-79F44F8EEEDD}" type="slidenum">
              <a:rPr lang="fr-FR"/>
              <a:pPr/>
              <a:t>35</a:t>
            </a:fld>
            <a:endParaRPr lang="fr-FR"/>
          </a:p>
        </p:txBody>
      </p:sp>
      <p:graphicFrame>
        <p:nvGraphicFramePr>
          <p:cNvPr id="1052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1491"/>
              </p:ext>
            </p:extLst>
          </p:nvPr>
        </p:nvGraphicFramePr>
        <p:xfrm>
          <a:off x="381000" y="1303338"/>
          <a:ext cx="8610600" cy="479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Worksheet" r:id="rId4" imgW="5629347" imgH="3133659" progId="Excel.Sheet.8">
                  <p:embed/>
                </p:oleObj>
              </mc:Choice>
              <mc:Fallback>
                <p:oleObj name="Worksheet" r:id="rId4" imgW="5629347" imgH="31336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03338"/>
                        <a:ext cx="8610600" cy="479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4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With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Several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Tables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2680" name="Text Box 8"/>
          <p:cNvSpPr txBox="1">
            <a:spLocks noChangeArrowheads="1"/>
          </p:cNvSpPr>
          <p:nvPr/>
        </p:nvSpPr>
        <p:spPr bwMode="auto">
          <a:xfrm>
            <a:off x="533400" y="427513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A</a:t>
            </a:r>
          </a:p>
        </p:txBody>
      </p:sp>
      <p:sp>
        <p:nvSpPr>
          <p:cNvPr id="1052681" name="Line 9"/>
          <p:cNvSpPr>
            <a:spLocks noChangeShapeType="1"/>
          </p:cNvSpPr>
          <p:nvPr/>
        </p:nvSpPr>
        <p:spPr bwMode="auto">
          <a:xfrm flipV="1">
            <a:off x="1066800" y="3894138"/>
            <a:ext cx="7620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2682" name="Text Box 10"/>
          <p:cNvSpPr txBox="1">
            <a:spLocks noChangeArrowheads="1"/>
          </p:cNvSpPr>
          <p:nvPr/>
        </p:nvSpPr>
        <p:spPr bwMode="auto">
          <a:xfrm>
            <a:off x="1143000" y="534193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fr-F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Table B</a:t>
            </a:r>
          </a:p>
        </p:txBody>
      </p:sp>
      <p:sp>
        <p:nvSpPr>
          <p:cNvPr id="1052683" name="Line 11"/>
          <p:cNvSpPr>
            <a:spLocks noChangeShapeType="1"/>
          </p:cNvSpPr>
          <p:nvPr/>
        </p:nvSpPr>
        <p:spPr bwMode="auto">
          <a:xfrm flipV="1">
            <a:off x="2590800" y="5113338"/>
            <a:ext cx="5334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2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5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4" grpId="0" autoUpdateAnimBg="0"/>
      <p:bldP spid="1052680" grpId="0" autoUpdateAnimBg="0"/>
      <p:bldP spid="1052681" grpId="0" animBg="1"/>
      <p:bldP spid="1052682" grpId="0" autoUpdateAnimBg="0"/>
      <p:bldP spid="105268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91A603BC-002F-4DC0-B73B-A48832433268}" type="slidenum">
              <a:rPr lang="fr-FR"/>
              <a:pPr/>
              <a:t>36</a:t>
            </a:fld>
            <a:endParaRPr lang="fr-FR"/>
          </a:p>
        </p:txBody>
      </p:sp>
      <p:sp>
        <p:nvSpPr>
          <p:cNvPr id="1114114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763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03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93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84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74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32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8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46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0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00"/>
              </a:buClr>
            </a:pPr>
            <a:r>
              <a:rPr lang="fr-FR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SQL</a:t>
            </a:r>
            <a:r>
              <a:rPr lang="fr-FR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fr-FR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fr-FR" sz="7200" i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</a:t>
            </a:r>
            <a:r>
              <a:rPr lang="fr-FR" sz="5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tructured</a:t>
            </a:r>
            <a:r>
              <a:rPr lang="fr-FR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fr-FR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fr-FR" sz="7200" i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</a:t>
            </a:r>
            <a:r>
              <a:rPr lang="fr-FR" sz="5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uery</a:t>
            </a:r>
            <a:r>
              <a:rPr lang="fr-FR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fr-FR" sz="5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fr-FR" sz="7200" i="1" dirty="0" err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</a:t>
            </a:r>
            <a:r>
              <a:rPr lang="fr-FR" sz="54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anguage</a:t>
            </a:r>
            <a:endParaRPr lang="fr-FR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17730E61-2711-4445-998C-7135214CACFE}" type="slidenum">
              <a:rPr lang="fr-FR"/>
              <a:pPr/>
              <a:t>37</a:t>
            </a:fld>
            <a:endParaRPr lang="fr-FR"/>
          </a:p>
        </p:txBody>
      </p:sp>
      <p:sp>
        <p:nvSpPr>
          <p:cNvPr id="1116162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SQL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Characteristics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616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763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7263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7763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None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This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language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for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relational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databases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provides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4 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types of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functions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76200" y="2209800"/>
            <a:ext cx="8991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Definition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Language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DDL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(CREATE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ALTER; DROP)</a:t>
            </a: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76200" y="3200400"/>
            <a:ext cx="89916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 Control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Language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DCL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(GRANT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REVOKE)</a:t>
            </a:r>
          </a:p>
        </p:txBody>
      </p:sp>
      <p:sp>
        <p:nvSpPr>
          <p:cNvPr id="1116169" name="Text Box 9"/>
          <p:cNvSpPr txBox="1">
            <a:spLocks noChangeArrowheads="1"/>
          </p:cNvSpPr>
          <p:nvPr/>
        </p:nvSpPr>
        <p:spPr bwMode="auto">
          <a:xfrm>
            <a:off x="76200" y="4297363"/>
            <a:ext cx="8991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Data Manipulation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Language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fr-F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DML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</a:t>
            </a:r>
            <a:r>
              <a:rPr kumimoji="0" lang="fr-FR" sz="2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</a:t>
            </a:r>
            <a:r>
              <a:rPr kumimoji="0" lang="fr-F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INSERT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…)</a:t>
            </a:r>
          </a:p>
        </p:txBody>
      </p:sp>
      <p:sp>
        <p:nvSpPr>
          <p:cNvPr id="1116170" name="Text Box 10"/>
          <p:cNvSpPr txBox="1">
            <a:spLocks noChangeArrowheads="1"/>
          </p:cNvSpPr>
          <p:nvPr/>
        </p:nvSpPr>
        <p:spPr bwMode="auto">
          <a:xfrm>
            <a:off x="76200" y="5440363"/>
            <a:ext cx="899160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Aggregate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Functions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(</a:t>
            </a:r>
            <a:r>
              <a:rPr kumimoji="0" lang="fr-F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COUNT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</a:t>
            </a:r>
            <a:r>
              <a:rPr kumimoji="0" lang="fr-F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DISTINCT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</a:t>
            </a:r>
            <a:r>
              <a:rPr kumimoji="0" lang="fr-F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ORDER BY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; </a:t>
            </a:r>
            <a:r>
              <a:rPr kumimoji="0" lang="fr-FR" sz="2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GROUP BY</a:t>
            </a:r>
            <a:r>
              <a:rPr kumimoji="0" lang="fr-F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….)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1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1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2" grpId="0" autoUpdateAnimBg="0"/>
      <p:bldP spid="1116163" grpId="0" autoUpdateAnimBg="0"/>
      <p:bldP spid="1116165" grpId="0" autoUpdateAnimBg="0"/>
      <p:bldP spid="1116168" grpId="0" autoUpdateAnimBg="0"/>
      <p:bldP spid="1116169" grpId="0" autoUpdateAnimBg="0"/>
      <p:bldP spid="1116170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440FC43-73A1-4B6B-9795-61FBEA13ED7D}" type="slidenum">
              <a:rPr lang="fr-FR"/>
              <a:pPr/>
              <a:t>38</a:t>
            </a:fld>
            <a:endParaRPr lang="fr-FR"/>
          </a:p>
        </p:txBody>
      </p:sp>
      <p:sp>
        <p:nvSpPr>
          <p:cNvPr id="1122306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DML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2308" name="Text Box 4"/>
          <p:cNvSpPr txBox="1">
            <a:spLocks noChangeArrowheads="1"/>
          </p:cNvSpPr>
          <p:nvPr/>
        </p:nvSpPr>
        <p:spPr bwMode="auto">
          <a:xfrm>
            <a:off x="990600" y="4359275"/>
            <a:ext cx="5638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SQL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query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example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 </a:t>
            </a:r>
            <a:r>
              <a:rPr kumimoji="0" lang="fr-FR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Name</a:t>
            </a: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 </a:t>
            </a:r>
            <a:r>
              <a:rPr kumimoji="0" lang="fr-FR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EMPLOYEE</a:t>
            </a: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WHERE </a:t>
            </a:r>
            <a:r>
              <a:rPr kumimoji="0" lang="fr-FR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Grade=150</a:t>
            </a: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ORDER BY </a:t>
            </a:r>
            <a:r>
              <a:rPr kumimoji="0" lang="fr-FR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Name;</a:t>
            </a:r>
            <a:endParaRPr kumimoji="0" lang="fr-FR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22310" name="Text Box 6"/>
          <p:cNvSpPr txBox="1">
            <a:spLocks noChangeArrowheads="1"/>
          </p:cNvSpPr>
          <p:nvPr/>
        </p:nvSpPr>
        <p:spPr bwMode="auto">
          <a:xfrm>
            <a:off x="990600" y="914400"/>
            <a:ext cx="5638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SQL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query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:</a:t>
            </a: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/>
            </a:r>
            <a:b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</a:t>
            </a:r>
            <a:b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FROM</a:t>
            </a:r>
            <a:b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WHERE</a:t>
            </a:r>
            <a:b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GROUP BY</a:t>
            </a:r>
            <a:b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HAVING</a:t>
            </a:r>
            <a:b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</a:br>
            <a:r>
              <a:rPr kumimoji="0" lang="fr-FR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ORDER BY</a:t>
            </a:r>
          </a:p>
        </p:txBody>
      </p:sp>
      <p:sp>
        <p:nvSpPr>
          <p:cNvPr id="1122312" name="AutoShape 8"/>
          <p:cNvSpPr>
            <a:spLocks/>
          </p:cNvSpPr>
          <p:nvPr/>
        </p:nvSpPr>
        <p:spPr bwMode="auto">
          <a:xfrm>
            <a:off x="1600200" y="4876800"/>
            <a:ext cx="304800" cy="1447800"/>
          </a:xfrm>
          <a:prstGeom prst="leftBracket">
            <a:avLst>
              <a:gd name="adj" fmla="val 39583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2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06" grpId="0" autoUpdateAnimBg="0"/>
      <p:bldP spid="1122308" grpId="0" autoUpdateAnimBg="0"/>
      <p:bldP spid="1122310" grpId="0" autoUpdateAnimBg="0"/>
      <p:bldP spid="11223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A4A4597A-1DBD-4821-8F03-ACE32171ED72}" type="slidenum">
              <a:rPr lang="fr-FR"/>
              <a:pPr/>
              <a:t>39</a:t>
            </a:fld>
            <a:endParaRPr lang="fr-FR"/>
          </a:p>
        </p:txBody>
      </p:sp>
      <p:graphicFrame>
        <p:nvGraphicFramePr>
          <p:cNvPr id="111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811641"/>
              </p:ext>
            </p:extLst>
          </p:nvPr>
        </p:nvGraphicFramePr>
        <p:xfrm>
          <a:off x="3124200" y="957263"/>
          <a:ext cx="6019800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Worksheet" r:id="rId4" imgW="2438376" imgH="1371533" progId="Excel.Sheet.8">
                  <p:embed/>
                </p:oleObj>
              </mc:Choice>
              <mc:Fallback>
                <p:oleObj name="Worksheet" r:id="rId4" imgW="2438376" imgH="137153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957263"/>
                        <a:ext cx="6019800" cy="338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8210" name="Rectangle 2"/>
          <p:cNvSpPr>
            <a:spLocks noChangeArrowheads="1"/>
          </p:cNvSpPr>
          <p:nvPr/>
        </p:nvSpPr>
        <p:spPr bwMode="auto">
          <a:xfrm>
            <a:off x="152400" y="1524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18212" name="Text Box 4"/>
          <p:cNvSpPr txBox="1">
            <a:spLocks noChangeArrowheads="1"/>
          </p:cNvSpPr>
          <p:nvPr/>
        </p:nvSpPr>
        <p:spPr bwMode="auto">
          <a:xfrm>
            <a:off x="76200" y="487680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provides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a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subset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of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rows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in the table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118215" name="AutoShape 7"/>
          <p:cNvCxnSpPr>
            <a:cxnSpLocks noChangeShapeType="1"/>
          </p:cNvCxnSpPr>
          <p:nvPr/>
        </p:nvCxnSpPr>
        <p:spPr bwMode="auto">
          <a:xfrm rot="16200000">
            <a:off x="1293019" y="2893219"/>
            <a:ext cx="2214562" cy="1600200"/>
          </a:xfrm>
          <a:prstGeom prst="bentConnector2">
            <a:avLst/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8216" name="AutoShape 8"/>
          <p:cNvCxnSpPr>
            <a:cxnSpLocks noChangeShapeType="1"/>
          </p:cNvCxnSpPr>
          <p:nvPr/>
        </p:nvCxnSpPr>
        <p:spPr bwMode="auto">
          <a:xfrm flipV="1">
            <a:off x="1600200" y="3276600"/>
            <a:ext cx="1524000" cy="1447800"/>
          </a:xfrm>
          <a:prstGeom prst="bentConnector3">
            <a:avLst>
              <a:gd name="adj1" fmla="val 1245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1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1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0" grpId="0" autoUpdateAnimBg="0"/>
      <p:bldP spid="11182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9721FAA8-3440-427B-9CE5-987016F1A02C}" type="slidenum">
              <a:rPr lang="fr-FR"/>
              <a:pPr/>
              <a:t>4</a:t>
            </a:fld>
            <a:endParaRPr lang="fr-FR"/>
          </a:p>
        </p:txBody>
      </p:sp>
      <p:sp>
        <p:nvSpPr>
          <p:cNvPr id="1507330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8915400" cy="156966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476250"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ctr">
              <a:spcBef>
                <a:spcPts val="600"/>
              </a:spcBef>
              <a:buFont typeface="Wingdings" pitchFamily="2" charset="2"/>
              <a:buNone/>
            </a:pP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</a:t>
            </a:r>
            <a:r>
              <a:rPr kumimoji="0"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piece</a:t>
            </a:r>
            <a:r>
              <a:rPr kumimoji="0"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information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some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knowledge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some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 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processed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so</a:t>
            </a:r>
            <a:r>
              <a:rPr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that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it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modifies the state of « </a:t>
            </a:r>
            <a:r>
              <a:rPr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uncertainty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» about a system</a:t>
            </a:r>
          </a:p>
        </p:txBody>
      </p:sp>
      <p:sp>
        <p:nvSpPr>
          <p:cNvPr id="1507331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SzPct val="150000"/>
              <a:buFont typeface="Arial Unicode MS" pitchFamily="34" charset="-128"/>
              <a:buNone/>
            </a:pPr>
            <a:r>
              <a:rPr kumimoji="0" lang="fr-FR" sz="4400" i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</a:t>
            </a:r>
            <a:endParaRPr kumimoji="0" lang="fr-FR" sz="44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07332" name="Text Box 4"/>
          <p:cNvSpPr txBox="1">
            <a:spLocks noChangeArrowheads="1"/>
          </p:cNvSpPr>
          <p:nvPr/>
        </p:nvSpPr>
        <p:spPr bwMode="auto">
          <a:xfrm>
            <a:off x="685800" y="546735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SzPct val="150000"/>
              <a:buFont typeface="Arial Unicode MS" pitchFamily="34" charset="-128"/>
              <a:buNone/>
            </a:pPr>
            <a:r>
              <a:rPr kumimoji="0" lang="fr-F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Data</a:t>
            </a:r>
            <a:endParaRPr kumimoji="0" lang="fr-FR" sz="2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07333" name="Text Box 5"/>
          <p:cNvSpPr txBox="1">
            <a:spLocks noChangeArrowheads="1"/>
          </p:cNvSpPr>
          <p:nvPr/>
        </p:nvSpPr>
        <p:spPr bwMode="auto">
          <a:xfrm>
            <a:off x="6172200" y="55435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SzPct val="150000"/>
              <a:buFont typeface="Arial Unicode MS" pitchFamily="34" charset="-128"/>
              <a:buNone/>
            </a:pPr>
            <a:r>
              <a:rPr kumimoji="0" lang="fr-F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endParaRPr kumimoji="0" lang="fr-FR" sz="2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07334" name="AutoShape 6"/>
          <p:cNvSpPr>
            <a:spLocks noChangeArrowheads="1"/>
          </p:cNvSpPr>
          <p:nvPr/>
        </p:nvSpPr>
        <p:spPr bwMode="auto">
          <a:xfrm>
            <a:off x="3352800" y="5486400"/>
            <a:ext cx="2743200" cy="838200"/>
          </a:xfrm>
          <a:prstGeom prst="rightArrow">
            <a:avLst>
              <a:gd name="adj1" fmla="val 50000"/>
              <a:gd name="adj2" fmla="val 81818"/>
            </a:avLst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fr-FR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Processing</a:t>
            </a:r>
            <a:endParaRPr kumimoji="0" lang="fr-FR" sz="24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0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0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0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0" grpId="0" autoUpdateAnimBg="0"/>
      <p:bldP spid="1507331" grpId="0" autoUpdateAnimBg="0"/>
      <p:bldP spid="1507332" grpId="0" autoUpdateAnimBg="0"/>
      <p:bldP spid="1507333" grpId="0" autoUpdateAnimBg="0"/>
      <p:bldP spid="1507334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A91C35E9-08A9-4A4A-9F08-2C149358A8BF}" type="slidenum">
              <a:rPr lang="fr-FR"/>
              <a:pPr/>
              <a:t>40</a:t>
            </a:fld>
            <a:endParaRPr lang="fr-FR"/>
          </a:p>
        </p:txBody>
      </p:sp>
      <p:sp>
        <p:nvSpPr>
          <p:cNvPr id="1124354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763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03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93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84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74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32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8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46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0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00"/>
              </a:buClr>
            </a:pPr>
            <a:r>
              <a:rPr lang="fr-FR" sz="7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Graphical</a:t>
            </a:r>
            <a:r>
              <a:rPr lang="fr-FR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72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Query</a:t>
            </a:r>
            <a:r>
              <a:rPr lang="fr-FR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Design</a:t>
            </a:r>
          </a:p>
          <a:p>
            <a:pPr algn="ctr">
              <a:buClr>
                <a:srgbClr val="FFFF00"/>
              </a:buClr>
            </a:pPr>
            <a:r>
              <a:rPr lang="fr-FR" sz="7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 Access</a:t>
            </a:r>
            <a:endParaRPr lang="fr-FR" sz="54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435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8F23E28-CA9F-4B4C-A8F8-12CF47C98691}" type="slidenum">
              <a:rPr lang="fr-FR"/>
              <a:pPr/>
              <a:t>41</a:t>
            </a:fld>
            <a:endParaRPr lang="fr-FR"/>
          </a:p>
        </p:txBody>
      </p:sp>
      <p:sp>
        <p:nvSpPr>
          <p:cNvPr id="1175558" name="Rectangle 6"/>
          <p:cNvSpPr>
            <a:spLocks noChangeArrowheads="1"/>
          </p:cNvSpPr>
          <p:nvPr/>
        </p:nvSpPr>
        <p:spPr bwMode="auto">
          <a:xfrm>
            <a:off x="152400" y="304800"/>
            <a:ext cx="8915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Query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Design </a:t>
            </a:r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Opening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8934226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1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DDD8AC1-ACF5-492C-81BC-B5F318DB3D2C}" type="slidenum">
              <a:rPr lang="fr-FR"/>
              <a:pPr/>
              <a:t>42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518"/>
            <a:ext cx="9144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2194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4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1BB41D4-43F8-4C84-B05C-D1343FDCF0E7}" type="slidenum">
              <a:rPr lang="fr-FR"/>
              <a:pPr/>
              <a:t>43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81000"/>
            <a:ext cx="9170894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B2E7B1D0-3E3F-473F-9C3D-3D6C65E325B1}" type="slidenum">
              <a:rPr lang="fr-FR"/>
              <a:pPr/>
              <a:t>44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4" y="304800"/>
            <a:ext cx="9170894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0AAC027-5E9B-4398-9684-DB393B77E1CF}" type="slidenum">
              <a:rPr lang="fr-FR"/>
              <a:pPr/>
              <a:t>45</a:t>
            </a:fld>
            <a:endParaRPr lang="fr-FR"/>
          </a:p>
        </p:txBody>
      </p:sp>
      <p:sp>
        <p:nvSpPr>
          <p:cNvPr id="1132546" name="Rectangle 2"/>
          <p:cNvSpPr>
            <a:spLocks noChangeArrowheads="1"/>
          </p:cNvSpPr>
          <p:nvPr/>
        </p:nvSpPr>
        <p:spPr bwMode="auto">
          <a:xfrm>
            <a:off x="152400" y="228600"/>
            <a:ext cx="891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sz="4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Query</a:t>
            </a:r>
            <a:r>
              <a:rPr lang="fr-FR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Design</a:t>
            </a:r>
            <a:endParaRPr lang="fr-FR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2548" name="Text Box 4"/>
          <p:cNvSpPr txBox="1">
            <a:spLocks noChangeArrowheads="1"/>
          </p:cNvSpPr>
          <p:nvPr/>
        </p:nvSpPr>
        <p:spPr bwMode="auto">
          <a:xfrm>
            <a:off x="76200" y="1752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Add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tables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49" name="Text Box 5"/>
          <p:cNvSpPr txBox="1">
            <a:spLocks noChangeArrowheads="1"/>
          </p:cNvSpPr>
          <p:nvPr/>
        </p:nvSpPr>
        <p:spPr bwMode="auto">
          <a:xfrm>
            <a:off x="76200" y="2514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Create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joins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76200" y="3276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Select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fields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1" name="Text Box 7"/>
          <p:cNvSpPr txBox="1">
            <a:spLocks noChangeArrowheads="1"/>
          </p:cNvSpPr>
          <p:nvPr/>
        </p:nvSpPr>
        <p:spPr bwMode="auto">
          <a:xfrm>
            <a:off x="76200" y="4144963"/>
            <a:ext cx="434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Sort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order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2" name="Text Box 8"/>
          <p:cNvSpPr txBox="1">
            <a:spLocks noChangeArrowheads="1"/>
          </p:cNvSpPr>
          <p:nvPr/>
        </p:nvSpPr>
        <p:spPr bwMode="auto">
          <a:xfrm>
            <a:off x="76200" y="48768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Criteria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2553" name="Text Box 9"/>
          <p:cNvSpPr txBox="1">
            <a:spLocks noChangeArrowheads="1"/>
          </p:cNvSpPr>
          <p:nvPr/>
        </p:nvSpPr>
        <p:spPr bwMode="auto">
          <a:xfrm>
            <a:off x="76200" y="5592763"/>
            <a:ext cx="899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62000" indent="-762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525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20825" algn="r"/>
                <a:tab pos="2566988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Clr>
                <a:srgbClr val="CC6600"/>
              </a:buClr>
              <a:buFont typeface="Arrows2" pitchFamily="34" charset="2"/>
              <a:buChar char="^"/>
            </a:pP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Totals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(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aggregate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 </a:t>
            </a:r>
            <a:r>
              <a:rPr kumimoji="0" lang="fr-FR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operations</a:t>
            </a:r>
            <a:r>
              <a:rPr kumimoji="0" lang="fr-FR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Times New Roman" pitchFamily="18" charset="0"/>
              </a:rPr>
              <a:t>)</a:t>
            </a:r>
            <a:endParaRPr kumimoji="0" lang="fr-FR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3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3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3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46" grpId="0" autoUpdateAnimBg="0"/>
      <p:bldP spid="1132548" grpId="0" autoUpdateAnimBg="0"/>
      <p:bldP spid="1132549" grpId="0" autoUpdateAnimBg="0"/>
      <p:bldP spid="1132550" grpId="0" autoUpdateAnimBg="0"/>
      <p:bldP spid="1132551" grpId="0" autoUpdateAnimBg="0"/>
      <p:bldP spid="1132552" grpId="0" autoUpdateAnimBg="0"/>
      <p:bldP spid="1132553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CDDD8AC1-ACF5-492C-81BC-B5F318DB3D2C}" type="slidenum">
              <a:rPr lang="fr-FR"/>
              <a:pPr/>
              <a:t>46</a:t>
            </a:fld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9818"/>
            <a:ext cx="9144000" cy="588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32194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57225" y="703118"/>
            <a:ext cx="8305800" cy="533400"/>
          </a:xfrm>
          <a:prstGeom prst="wedgeRoundRectCallout">
            <a:avLst>
              <a:gd name="adj1" fmla="val 35569"/>
              <a:gd name="adj2" fmla="val 198213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Right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button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 table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Adding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tables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97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CC78CA3-375F-472F-BAE1-827238C7AA9D}" type="slidenum">
              <a:rPr lang="fr-FR"/>
              <a:pPr/>
              <a:t>47</a:t>
            </a:fld>
            <a:endParaRPr lang="fr-FR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Creating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joins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8" y="2288413"/>
            <a:ext cx="7086600" cy="456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3271" name="AutoShape 7"/>
          <p:cNvSpPr>
            <a:spLocks noChangeArrowheads="1"/>
          </p:cNvSpPr>
          <p:nvPr/>
        </p:nvSpPr>
        <p:spPr bwMode="auto">
          <a:xfrm>
            <a:off x="-19987" y="762000"/>
            <a:ext cx="8763000" cy="1219200"/>
          </a:xfrm>
          <a:prstGeom prst="wedgeRoundRectCallout">
            <a:avLst>
              <a:gd name="adj1" fmla="val -6596"/>
              <a:gd name="adj2" fmla="val 205512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With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the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create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a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join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Ex :</a:t>
            </a:r>
            <a:b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[Stay1].[</a:t>
            </a:r>
            <a:r>
              <a:rPr kumimoji="0" lang="fr-FR" sz="1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InstitutionID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] and</a:t>
            </a:r>
            <a: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0" lang="fr-FR" sz="18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[</a:t>
            </a:r>
            <a:r>
              <a:rPr kumimoji="0" lang="fr-FR" sz="18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InstitutionID</a:t>
            </a:r>
            <a:r>
              <a:rPr kumimoji="0" lang="fr-FR" sz="18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]</a:t>
            </a:r>
            <a:endParaRPr kumimoji="0" lang="fr-FR" sz="18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5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6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autoUpdateAnimBg="0"/>
      <p:bldP spid="1163271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CC78CA3-375F-472F-BAE1-827238C7AA9D}" type="slidenum">
              <a:rPr lang="fr-FR"/>
              <a:pPr/>
              <a:t>48</a:t>
            </a:fld>
            <a:endParaRPr lang="fr-FR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Creating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joins</a:t>
            </a:r>
            <a:endParaRPr lang="fr-F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799"/>
            <a:ext cx="7076644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93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326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822A6F9-4041-42B9-A3CB-74B1B7C99459}" type="slidenum">
              <a:rPr lang="fr-FR"/>
              <a:pPr/>
              <a:t>49</a:t>
            </a:fld>
            <a:endParaRPr lang="fr-FR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Selectng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Fields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66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9600"/>
            <a:ext cx="8988777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5321" name="AutoShape 9"/>
          <p:cNvSpPr>
            <a:spLocks noChangeArrowheads="1"/>
          </p:cNvSpPr>
          <p:nvPr/>
        </p:nvSpPr>
        <p:spPr bwMode="auto">
          <a:xfrm>
            <a:off x="23734" y="419100"/>
            <a:ext cx="3581400" cy="914400"/>
          </a:xfrm>
          <a:prstGeom prst="wedgeRoundRectCallout">
            <a:avLst>
              <a:gd name="adj1" fmla="val -5521"/>
              <a:gd name="adj2" fmla="val 403939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Name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selected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field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5322" name="AutoShape 10"/>
          <p:cNvSpPr>
            <a:spLocks noChangeArrowheads="1"/>
          </p:cNvSpPr>
          <p:nvPr/>
        </p:nvSpPr>
        <p:spPr bwMode="auto">
          <a:xfrm>
            <a:off x="4038600" y="1219200"/>
            <a:ext cx="3581400" cy="914400"/>
          </a:xfrm>
          <a:prstGeom prst="wedgeRoundRectCallout">
            <a:avLst>
              <a:gd name="adj1" fmla="val -74409"/>
              <a:gd name="adj2" fmla="val 336225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Name of the table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5323" name="AutoShape 11"/>
          <p:cNvSpPr>
            <a:spLocks noChangeArrowheads="1"/>
          </p:cNvSpPr>
          <p:nvPr/>
        </p:nvSpPr>
        <p:spPr bwMode="auto">
          <a:xfrm>
            <a:off x="5572593" y="2362200"/>
            <a:ext cx="3581400" cy="914400"/>
          </a:xfrm>
          <a:prstGeom prst="wedgeRoundRectCallout">
            <a:avLst>
              <a:gd name="adj1" fmla="val -25100"/>
              <a:gd name="adj2" fmla="val 251741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Check to display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field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2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4" grpId="0" autoUpdateAnimBg="0"/>
      <p:bldP spid="1165321" grpId="0" animBg="1" autoUpdateAnimBg="0"/>
      <p:bldP spid="1165322" grpId="0" animBg="1" autoUpdateAnimBg="0"/>
      <p:bldP spid="116532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FA269C9A-DB29-429B-BE85-FFB954938B16}" type="slidenum">
              <a:rPr lang="fr-FR"/>
              <a:pPr/>
              <a:t>5</a:t>
            </a:fld>
            <a:endParaRPr lang="fr-FR"/>
          </a:p>
        </p:txBody>
      </p:sp>
      <p:sp>
        <p:nvSpPr>
          <p:cNvPr id="1234946" name="Text Box 2"/>
          <p:cNvSpPr txBox="1">
            <a:spLocks noChangeArrowheads="1"/>
          </p:cNvSpPr>
          <p:nvPr/>
        </p:nvSpPr>
        <p:spPr bwMode="auto">
          <a:xfrm>
            <a:off x="914400" y="1339850"/>
            <a:ext cx="807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36675" indent="-133667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2003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193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844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5749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032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48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946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4037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FF00"/>
              </a:buClr>
            </a:pPr>
            <a:r>
              <a:rPr lang="fr-FR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Second </a:t>
            </a:r>
            <a:r>
              <a:rPr lang="fr-FR" sz="4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viewpoint</a:t>
            </a:r>
            <a:r>
              <a:rPr lang="fr-FR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: </a:t>
            </a:r>
          </a:p>
          <a:p>
            <a:pPr>
              <a:buClr>
                <a:srgbClr val="FFFF00"/>
              </a:buClr>
            </a:pPr>
            <a:r>
              <a:rPr lang="fr-FR" sz="4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lang="fr-FR" sz="4800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different</a:t>
            </a:r>
            <a:r>
              <a:rPr lang="fr-FR" sz="4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dimensions of </a:t>
            </a:r>
            <a:r>
              <a:rPr lang="fr-FR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  </a:t>
            </a:r>
            <a:r>
              <a:rPr lang="fr-FR" sz="4800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lnformation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</a:t>
            </a:r>
            <a:r>
              <a:rPr lang="fr-FR" sz="4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»</a:t>
            </a:r>
            <a:endParaRPr lang="fr-FR" sz="4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1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4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46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AE46FC4D-B3BF-47C1-BE37-92CEF7BBA076}" type="slidenum">
              <a:rPr lang="fr-FR"/>
              <a:pPr/>
              <a:t>50</a:t>
            </a:fld>
            <a:endParaRPr lang="fr-FR"/>
          </a:p>
        </p:txBody>
      </p:sp>
      <p:sp>
        <p:nvSpPr>
          <p:cNvPr id="1169410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Sort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order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criteria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769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547"/>
            <a:ext cx="9144000" cy="17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9412" name="AutoShape 4"/>
          <p:cNvSpPr>
            <a:spLocks noChangeArrowheads="1"/>
          </p:cNvSpPr>
          <p:nvPr/>
        </p:nvSpPr>
        <p:spPr bwMode="auto">
          <a:xfrm>
            <a:off x="3048000" y="1143000"/>
            <a:ext cx="3429000" cy="609600"/>
          </a:xfrm>
          <a:prstGeom prst="wedgeRoundRectCallout">
            <a:avLst>
              <a:gd name="adj1" fmla="val 73950"/>
              <a:gd name="adj2" fmla="val 650799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Selection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criteria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69413" name="AutoShape 5"/>
          <p:cNvSpPr>
            <a:spLocks noChangeArrowheads="1"/>
          </p:cNvSpPr>
          <p:nvPr/>
        </p:nvSpPr>
        <p:spPr bwMode="auto">
          <a:xfrm>
            <a:off x="6781800" y="914400"/>
            <a:ext cx="2133600" cy="533400"/>
          </a:xfrm>
          <a:prstGeom prst="wedgeRoundRectCallout">
            <a:avLst>
              <a:gd name="adj1" fmla="val 17874"/>
              <a:gd name="adj2" fmla="val 72333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Sort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order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0" grpId="0" autoUpdateAnimBg="0"/>
      <p:bldP spid="1169412" grpId="0" animBg="1" autoUpdateAnimBg="0"/>
      <p:bldP spid="1169413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4CAE85C3-FBFC-4603-BFE6-E034BB785C9D}" type="slidenum">
              <a:rPr lang="fr-FR"/>
              <a:pPr/>
              <a:t>51</a:t>
            </a:fld>
            <a:endParaRPr lang="fr-FR"/>
          </a:p>
        </p:txBody>
      </p:sp>
      <p:sp>
        <p:nvSpPr>
          <p:cNvPr id="1167362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Totals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869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8136"/>
            <a:ext cx="8229600" cy="529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367" name="AutoShape 7"/>
          <p:cNvSpPr>
            <a:spLocks noChangeArrowheads="1"/>
          </p:cNvSpPr>
          <p:nvPr/>
        </p:nvSpPr>
        <p:spPr bwMode="auto">
          <a:xfrm>
            <a:off x="152400" y="838200"/>
            <a:ext cx="8305800" cy="914400"/>
          </a:xfrm>
          <a:prstGeom prst="wedgeRoundRectCallout">
            <a:avLst>
              <a:gd name="adj1" fmla="val -11006"/>
              <a:gd name="adj2" fmla="val 46595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Right mouse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button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  <a:r>
              <a:rPr kumimoji="0" lang="fr-FR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0" lang="fr-FR" sz="20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Add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one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lign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work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called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2" grpId="0" autoUpdateAnimBg="0"/>
      <p:bldP spid="1167367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8D906E7C-C82F-43C9-ABA8-93714917BB00}" type="slidenum">
              <a:rPr lang="fr-FR"/>
              <a:pPr/>
              <a:t>52</a:t>
            </a:fld>
            <a:endParaRPr lang="fr-FR"/>
          </a:p>
        </p:txBody>
      </p:sp>
      <p:sp>
        <p:nvSpPr>
          <p:cNvPr id="1171458" name="Rectangle 2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Group by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297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8351"/>
            <a:ext cx="8001000" cy="51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1460" name="AutoShape 4"/>
          <p:cNvSpPr>
            <a:spLocks noChangeArrowheads="1"/>
          </p:cNvSpPr>
          <p:nvPr/>
        </p:nvSpPr>
        <p:spPr bwMode="auto">
          <a:xfrm>
            <a:off x="0" y="152400"/>
            <a:ext cx="3429000" cy="685800"/>
          </a:xfrm>
          <a:prstGeom prst="wedgeRoundRectCallout">
            <a:avLst>
              <a:gd name="adj1" fmla="val 47687"/>
              <a:gd name="adj2" fmla="val 766151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row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1462" name="AutoShape 6"/>
          <p:cNvSpPr>
            <a:spLocks noChangeArrowheads="1"/>
          </p:cNvSpPr>
          <p:nvPr/>
        </p:nvSpPr>
        <p:spPr bwMode="auto">
          <a:xfrm>
            <a:off x="3938041" y="843197"/>
            <a:ext cx="3657600" cy="685800"/>
          </a:xfrm>
          <a:prstGeom prst="wedgeRoundRectCallout">
            <a:avLst>
              <a:gd name="adj1" fmla="val -49433"/>
              <a:gd name="adj2" fmla="val 673808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Group by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1464" name="AutoShape 8"/>
          <p:cNvSpPr>
            <a:spLocks noChangeArrowheads="1"/>
          </p:cNvSpPr>
          <p:nvPr/>
        </p:nvSpPr>
        <p:spPr bwMode="auto">
          <a:xfrm>
            <a:off x="6172200" y="2133600"/>
            <a:ext cx="2819400" cy="685800"/>
          </a:xfrm>
          <a:prstGeom prst="wedgeRoundRectCallout">
            <a:avLst>
              <a:gd name="adj1" fmla="val -108126"/>
              <a:gd name="adj2" fmla="val 537997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Drop down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list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totals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8" grpId="0" autoUpdateAnimBg="0"/>
      <p:bldP spid="1171460" grpId="0" animBg="1" autoUpdateAnimBg="0"/>
      <p:bldP spid="1171462" grpId="0" animBg="1" autoUpdateAnimBg="0"/>
      <p:bldP spid="1171464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F6555BE8-17E0-4A6C-9788-D33FB9E7DD23}" type="slidenum">
              <a:rPr lang="fr-FR"/>
              <a:pPr/>
              <a:t>53</a:t>
            </a:fld>
            <a:endParaRPr lang="fr-FR"/>
          </a:p>
        </p:txBody>
      </p:sp>
      <p:sp>
        <p:nvSpPr>
          <p:cNvPr id="1173507" name="Rectangle 3"/>
          <p:cNvSpPr>
            <a:spLocks noChangeArrowheads="1"/>
          </p:cNvSpPr>
          <p:nvPr/>
        </p:nvSpPr>
        <p:spPr bwMode="auto">
          <a:xfrm>
            <a:off x="1143000" y="76200"/>
            <a:ext cx="7315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Count and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</a:t>
            </a:r>
            <a:endParaRPr kumimoji="0" lang="fr-FR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pic>
        <p:nvPicPr>
          <p:cNvPr id="3074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1182"/>
            <a:ext cx="7620000" cy="490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3509" name="AutoShape 5"/>
          <p:cNvSpPr>
            <a:spLocks noChangeArrowheads="1"/>
          </p:cNvSpPr>
          <p:nvPr/>
        </p:nvSpPr>
        <p:spPr bwMode="auto">
          <a:xfrm>
            <a:off x="0" y="506543"/>
            <a:ext cx="3657600" cy="685800"/>
          </a:xfrm>
          <a:prstGeom prst="wedgeRoundRectCallout">
            <a:avLst>
              <a:gd name="adj1" fmla="val 101632"/>
              <a:gd name="adj2" fmla="val 717544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total: Count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173510" name="AutoShape 6"/>
          <p:cNvSpPr>
            <a:spLocks noChangeArrowheads="1"/>
          </p:cNvSpPr>
          <p:nvPr/>
        </p:nvSpPr>
        <p:spPr bwMode="auto">
          <a:xfrm>
            <a:off x="5548859" y="785110"/>
            <a:ext cx="3581400" cy="685800"/>
          </a:xfrm>
          <a:prstGeom prst="wedgeRoundRectCallout">
            <a:avLst>
              <a:gd name="adj1" fmla="val 4156"/>
              <a:gd name="adj2" fmla="val 683440"/>
              <a:gd name="adj3" fmla="val 16667"/>
            </a:avLst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Choice</a:t>
            </a:r>
            <a:r>
              <a:rPr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of total</a:t>
            </a:r>
            <a:r>
              <a:rPr kumimoji="0" lang="fr-FR" sz="2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 </a:t>
            </a:r>
            <a:r>
              <a:rPr kumimoji="0" lang="fr-FR" sz="20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Where</a:t>
            </a:r>
            <a:endParaRPr kumimoji="0" lang="fr-FR" sz="20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7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7" grpId="0" autoUpdateAnimBg="0"/>
      <p:bldP spid="1173509" grpId="0" animBg="1" autoUpdateAnimBg="0"/>
      <p:bldP spid="117351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272C00E6-67EF-4FDD-8DBC-55A797ACEA68}" type="slidenum">
              <a:rPr lang="fr-FR"/>
              <a:pPr/>
              <a:t>6</a:t>
            </a:fld>
            <a:endParaRPr lang="fr-FR"/>
          </a:p>
        </p:txBody>
      </p:sp>
      <p:sp>
        <p:nvSpPr>
          <p:cNvPr id="1196036" name="Text Box 4"/>
          <p:cNvSpPr txBox="1">
            <a:spLocks noChangeArrowheads="1"/>
          </p:cNvSpPr>
          <p:nvPr/>
        </p:nvSpPr>
        <p:spPr bwMode="auto">
          <a:xfrm>
            <a:off x="3782518" y="2895600"/>
            <a:ext cx="5257800" cy="10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Technical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stored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or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transmitted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symbol</a:t>
            </a:r>
            <a:endParaRPr lang="fr-FR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96037" name="Text Box 5"/>
          <p:cNvSpPr txBox="1">
            <a:spLocks noChangeArrowheads="1"/>
          </p:cNvSpPr>
          <p:nvPr/>
        </p:nvSpPr>
        <p:spPr bwMode="auto">
          <a:xfrm>
            <a:off x="2819400" y="3074988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196038" name="Text Box 6"/>
          <p:cNvSpPr txBox="1">
            <a:spLocks noChangeArrowheads="1"/>
          </p:cNvSpPr>
          <p:nvPr/>
        </p:nvSpPr>
        <p:spPr bwMode="auto">
          <a:xfrm>
            <a:off x="3810000" y="4538663"/>
            <a:ext cx="3429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 The data"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96040" name="Text Box 8"/>
          <p:cNvSpPr txBox="1">
            <a:spLocks noChangeArrowheads="1"/>
          </p:cNvSpPr>
          <p:nvPr/>
        </p:nvSpPr>
        <p:spPr bwMode="auto">
          <a:xfrm>
            <a:off x="152400" y="1752600"/>
            <a:ext cx="3429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First</a:t>
            </a:r>
            <a:endParaRPr kumimoji="0" lang="fr-FR" sz="3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dimension</a:t>
            </a:r>
            <a:endParaRPr kumimoji="0"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96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60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6" grpId="0" autoUpdateAnimBg="0"/>
      <p:bldP spid="1196037" grpId="0" autoUpdateAnimBg="0"/>
      <p:bldP spid="1196038" grpId="0" autoUpdateAnimBg="0"/>
      <p:bldP spid="119604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0E158EEB-6178-459E-BE98-7221476069D7}" type="slidenum">
              <a:rPr lang="fr-FR"/>
              <a:pPr/>
              <a:t>7</a:t>
            </a:fld>
            <a:endParaRPr lang="fr-FR"/>
          </a:p>
        </p:txBody>
      </p:sp>
      <p:sp>
        <p:nvSpPr>
          <p:cNvPr id="1198084" name="Text Box 4"/>
          <p:cNvSpPr txBox="1">
            <a:spLocks noChangeArrowheads="1"/>
          </p:cNvSpPr>
          <p:nvPr/>
        </p:nvSpPr>
        <p:spPr bwMode="auto">
          <a:xfrm>
            <a:off x="159895" y="838200"/>
            <a:ext cx="28956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Second</a:t>
            </a:r>
            <a:endParaRPr kumimoji="0" lang="fr-FR" sz="32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dimension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98085" name="Text Box 5"/>
          <p:cNvSpPr txBox="1">
            <a:spLocks noChangeArrowheads="1"/>
          </p:cNvSpPr>
          <p:nvPr/>
        </p:nvSpPr>
        <p:spPr bwMode="auto">
          <a:xfrm>
            <a:off x="2819400" y="914400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198086" name="Text Box 6"/>
          <p:cNvSpPr txBox="1">
            <a:spLocks noChangeArrowheads="1"/>
          </p:cNvSpPr>
          <p:nvPr/>
        </p:nvSpPr>
        <p:spPr bwMode="auto">
          <a:xfrm>
            <a:off x="3810000" y="609600"/>
            <a:ext cx="5257800" cy="2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Semantic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meaning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the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knowledge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represented</a:t>
            </a:r>
            <a:endParaRPr lang="fr-FR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98087" name="Text Box 7"/>
          <p:cNvSpPr txBox="1">
            <a:spLocks noChangeArrowheads="1"/>
          </p:cNvSpPr>
          <p:nvPr/>
        </p:nvSpPr>
        <p:spPr bwMode="auto">
          <a:xfrm>
            <a:off x="4114800" y="2152650"/>
            <a:ext cx="3962400" cy="1205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endParaRPr kumimoji="0" lang="fr-FR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 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»</a:t>
            </a:r>
            <a:endParaRPr kumimoji="0" lang="fr-FR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198088" name="Text Box 8"/>
          <p:cNvSpPr txBox="1">
            <a:spLocks noChangeArrowheads="1"/>
          </p:cNvSpPr>
          <p:nvPr/>
        </p:nvSpPr>
        <p:spPr bwMode="auto">
          <a:xfrm>
            <a:off x="762000" y="3606800"/>
            <a:ext cx="8153400" cy="237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90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B. </a:t>
            </a:r>
            <a:r>
              <a:rPr kumimoji="0" lang="fr-FR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Lussato</a:t>
            </a:r>
            <a:r>
              <a:rPr kumimoji="0"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 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 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Theories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about information and the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human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brain</a:t>
            </a:r>
            <a:r>
              <a:rPr kumimoji="0" lang="fr-F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processor « 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 »</a:t>
            </a:r>
            <a:endParaRPr kumimoji="0" lang="fr-FR" sz="28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just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« 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message </a:t>
            </a:r>
            <a:r>
              <a:rPr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set of data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which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will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only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become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information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message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is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received</a:t>
            </a:r>
            <a:r>
              <a:rPr kumimoji="0" lang="fr-FR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and </a:t>
            </a:r>
            <a:r>
              <a:rPr kumimoji="0" lang="fr-FR" sz="2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understood</a:t>
            </a:r>
            <a:r>
              <a:rPr kumimoji="0"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"</a:t>
            </a:r>
            <a:endParaRPr kumimoji="0" lang="fr-FR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98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80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9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9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9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084" grpId="0" autoUpdateAnimBg="0"/>
      <p:bldP spid="1198085" grpId="0" autoUpdateAnimBg="0"/>
      <p:bldP spid="1198086" grpId="0" autoUpdateAnimBg="0"/>
      <p:bldP spid="1198087" grpId="0" autoUpdateAnimBg="0"/>
      <p:bldP spid="11980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7AE29AE4-ED6C-4B74-B839-BDD93834C3BD}" type="slidenum">
              <a:rPr lang="fr-FR"/>
              <a:pPr/>
              <a:t>8</a:t>
            </a:fld>
            <a:endParaRPr lang="fr-FR"/>
          </a:p>
        </p:txBody>
      </p:sp>
      <p:sp>
        <p:nvSpPr>
          <p:cNvPr id="1200132" name="Text Box 4"/>
          <p:cNvSpPr txBox="1">
            <a:spLocks noChangeArrowheads="1"/>
          </p:cNvSpPr>
          <p:nvPr/>
        </p:nvSpPr>
        <p:spPr bwMode="auto">
          <a:xfrm>
            <a:off x="3810000" y="3697288"/>
            <a:ext cx="5257800" cy="145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The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utility 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of </a:t>
            </a:r>
            <a:r>
              <a:rPr kumimoji="0" lang="fr-F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information</a:t>
            </a:r>
            <a:endParaRPr kumimoji="0" lang="fr-F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Does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information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transform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the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representation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knowledge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? </a:t>
            </a:r>
            <a:endParaRPr kumimoji="0" lang="fr-FR" b="0" dirty="0">
              <a:effectLst/>
              <a:latin typeface="Tahoma" pitchFamily="34" charset="0"/>
            </a:endParaRPr>
          </a:p>
        </p:txBody>
      </p:sp>
      <p:sp>
        <p:nvSpPr>
          <p:cNvPr id="1200133" name="Text Box 5"/>
          <p:cNvSpPr txBox="1">
            <a:spLocks noChangeArrowheads="1"/>
          </p:cNvSpPr>
          <p:nvPr/>
        </p:nvSpPr>
        <p:spPr bwMode="auto">
          <a:xfrm>
            <a:off x="2819400" y="3436938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0135" name="Text Box 7"/>
          <p:cNvSpPr txBox="1">
            <a:spLocks noChangeArrowheads="1"/>
          </p:cNvSpPr>
          <p:nvPr/>
        </p:nvSpPr>
        <p:spPr bwMode="auto">
          <a:xfrm>
            <a:off x="152400" y="1943100"/>
            <a:ext cx="34290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600" dirty="0" err="1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Third</a:t>
            </a:r>
            <a:endParaRPr kumimoji="0" lang="fr-FR" sz="3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dimension</a:t>
            </a:r>
            <a:endParaRPr kumimoji="0" lang="fr-FR" sz="36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4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00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01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132" grpId="0" autoUpdateAnimBg="0"/>
      <p:bldP spid="1200133" grpId="0" autoUpdateAnimBg="0"/>
      <p:bldP spid="12001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/>
          <a:p>
            <a:fld id="{5989A9EB-4F84-4264-B8F8-816BAB430A31}" type="slidenum">
              <a:rPr lang="fr-FR"/>
              <a:pPr/>
              <a:t>9</a:t>
            </a:fld>
            <a:endParaRPr lang="fr-FR"/>
          </a:p>
        </p:txBody>
      </p:sp>
      <p:sp>
        <p:nvSpPr>
          <p:cNvPr id="1202179" name="Text Box 3"/>
          <p:cNvSpPr txBox="1">
            <a:spLocks noChangeArrowheads="1"/>
          </p:cNvSpPr>
          <p:nvPr/>
        </p:nvSpPr>
        <p:spPr bwMode="auto">
          <a:xfrm>
            <a:off x="1219200" y="411163"/>
            <a:ext cx="289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Conclusion</a:t>
            </a:r>
            <a:endParaRPr kumimoji="0" lang="fr-F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2180" name="Text Box 4"/>
          <p:cNvSpPr txBox="1">
            <a:spLocks noChangeArrowheads="1"/>
          </p:cNvSpPr>
          <p:nvPr/>
        </p:nvSpPr>
        <p:spPr bwMode="auto">
          <a:xfrm>
            <a:off x="1371600" y="2481263"/>
            <a:ext cx="2209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 </a:t>
            </a:r>
            <a:r>
              <a:rPr kumimoji="0" lang="fr-FR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Datum</a:t>
            </a:r>
            <a:endParaRPr kumimoji="0" lang="fr-FR" b="0" dirty="0">
              <a:effectLst/>
              <a:latin typeface="Tahoma" pitchFamily="34" charset="0"/>
            </a:endParaRPr>
          </a:p>
        </p:txBody>
      </p:sp>
      <p:sp>
        <p:nvSpPr>
          <p:cNvPr id="1202181" name="Text Box 5"/>
          <p:cNvSpPr txBox="1">
            <a:spLocks noChangeArrowheads="1"/>
          </p:cNvSpPr>
          <p:nvPr/>
        </p:nvSpPr>
        <p:spPr bwMode="auto">
          <a:xfrm>
            <a:off x="228600" y="2133600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2182" name="Text Box 6"/>
          <p:cNvSpPr txBox="1">
            <a:spLocks noChangeArrowheads="1"/>
          </p:cNvSpPr>
          <p:nvPr/>
        </p:nvSpPr>
        <p:spPr bwMode="auto">
          <a:xfrm>
            <a:off x="152400" y="156845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 Information</a:t>
            </a:r>
            <a:endParaRPr kumimoji="0" lang="fr-FR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02183" name="Text Box 7"/>
          <p:cNvSpPr txBox="1">
            <a:spLocks noChangeArrowheads="1"/>
          </p:cNvSpPr>
          <p:nvPr/>
        </p:nvSpPr>
        <p:spPr bwMode="auto">
          <a:xfrm>
            <a:off x="4800600" y="2362200"/>
            <a:ext cx="3276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semantic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dimension</a:t>
            </a:r>
            <a:endParaRPr kumimoji="0" lang="fr-FR" b="0" dirty="0">
              <a:effectLst/>
              <a:latin typeface="Tahoma" pitchFamily="34" charset="0"/>
            </a:endParaRPr>
          </a:p>
        </p:txBody>
      </p:sp>
      <p:sp>
        <p:nvSpPr>
          <p:cNvPr id="1202184" name="Text Box 8"/>
          <p:cNvSpPr txBox="1">
            <a:spLocks noChangeArrowheads="1"/>
          </p:cNvSpPr>
          <p:nvPr/>
        </p:nvSpPr>
        <p:spPr bwMode="auto">
          <a:xfrm>
            <a:off x="3784600" y="2254250"/>
            <a:ext cx="10160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kumimoji="0" lang="fr-FR" sz="6600">
                <a:effectLst/>
              </a:rPr>
              <a:t>+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2185" name="Text Box 9"/>
          <p:cNvSpPr txBox="1">
            <a:spLocks noChangeArrowheads="1"/>
          </p:cNvSpPr>
          <p:nvPr/>
        </p:nvSpPr>
        <p:spPr bwMode="auto">
          <a:xfrm>
            <a:off x="5029200" y="3625850"/>
            <a:ext cx="381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change in the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representation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of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knowledge</a:t>
            </a:r>
            <a:endParaRPr kumimoji="0" lang="fr-FR" b="0" dirty="0">
              <a:effectLst/>
              <a:latin typeface="Tahoma" pitchFamily="34" charset="0"/>
            </a:endParaRPr>
          </a:p>
        </p:txBody>
      </p:sp>
      <p:sp>
        <p:nvSpPr>
          <p:cNvPr id="1202186" name="Text Box 10"/>
          <p:cNvSpPr txBox="1">
            <a:spLocks noChangeArrowheads="1"/>
          </p:cNvSpPr>
          <p:nvPr/>
        </p:nvSpPr>
        <p:spPr bwMode="auto">
          <a:xfrm>
            <a:off x="3200400" y="3352800"/>
            <a:ext cx="19812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>
                <a:effectLst/>
              </a:rPr>
              <a:t>=&gt;</a:t>
            </a:r>
            <a:endParaRPr kumimoji="0" lang="fr-FR" sz="6000" b="0">
              <a:solidFill>
                <a:srgbClr val="CC6600"/>
              </a:solidFill>
              <a:effectLst/>
            </a:endParaRPr>
          </a:p>
        </p:txBody>
      </p:sp>
      <p:sp>
        <p:nvSpPr>
          <p:cNvPr id="1202187" name="Text Box 11"/>
          <p:cNvSpPr txBox="1">
            <a:spLocks noChangeArrowheads="1"/>
          </p:cNvSpPr>
          <p:nvPr/>
        </p:nvSpPr>
        <p:spPr bwMode="auto">
          <a:xfrm>
            <a:off x="1828800" y="5029200"/>
            <a:ext cx="3352800" cy="109855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fr-FR" sz="6600" dirty="0">
                <a:effectLst/>
              </a:rPr>
              <a:t>&amp; /</a:t>
            </a:r>
            <a:r>
              <a:rPr kumimoji="0" lang="fr-FR" sz="6600" dirty="0" smtClean="0">
                <a:effectLst/>
              </a:rPr>
              <a:t>or</a:t>
            </a:r>
            <a:endParaRPr kumimoji="0" lang="fr-FR" sz="6000" b="0" dirty="0">
              <a:solidFill>
                <a:srgbClr val="CC6600"/>
              </a:solidFill>
              <a:effectLst/>
            </a:endParaRPr>
          </a:p>
        </p:txBody>
      </p:sp>
      <p:sp>
        <p:nvSpPr>
          <p:cNvPr id="1202188" name="Text Box 12"/>
          <p:cNvSpPr txBox="1">
            <a:spLocks noChangeArrowheads="1"/>
          </p:cNvSpPr>
          <p:nvPr/>
        </p:nvSpPr>
        <p:spPr bwMode="auto">
          <a:xfrm>
            <a:off x="4953000" y="5257800"/>
            <a:ext cx="381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62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2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Font typeface="Arial Unicode MS" pitchFamily="34" charset="-128"/>
              <a:buNone/>
            </a:pP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Which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modifies the state of </a:t>
            </a:r>
            <a:r>
              <a:rPr kumimoji="0"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certainty</a:t>
            </a:r>
            <a:r>
              <a:rPr kumimoji="0"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about a system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ISC471/HCI571   Isabelle Bichindaritz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02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02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02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0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202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21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179" grpId="0" autoUpdateAnimBg="0"/>
      <p:bldP spid="1202180" grpId="0" autoUpdateAnimBg="0"/>
      <p:bldP spid="1202181" grpId="0" autoUpdateAnimBg="0"/>
      <p:bldP spid="1202182" grpId="0" autoUpdateAnimBg="0"/>
      <p:bldP spid="1202183" grpId="0" autoUpdateAnimBg="0"/>
      <p:bldP spid="1202184" grpId="0" autoUpdateAnimBg="0"/>
      <p:bldP spid="1202185" grpId="0" autoUpdateAnimBg="0"/>
      <p:bldP spid="1202186" grpId="0" autoUpdateAnimBg="0"/>
      <p:bldP spid="1202187" grpId="0" autoUpdateAnimBg="0"/>
      <p:bldP spid="1202188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5654</TotalTime>
  <Words>1301</Words>
  <Application>Microsoft Office PowerPoint</Application>
  <PresentationFormat>On-screen Show (4:3)</PresentationFormat>
  <Paragraphs>404</Paragraphs>
  <Slides>53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Blank Presentation</vt:lpstr>
      <vt:lpstr>Microsoft Excel 97-2003 Worksheet</vt:lpstr>
      <vt:lpstr>Feuille de calcul</vt:lpstr>
      <vt:lpstr>Technologies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 and Attributes</vt:lpstr>
      <vt:lpstr>Alternative Terminology for Relational Model</vt:lpstr>
      <vt:lpstr>Table Characteristics</vt:lpstr>
      <vt:lpstr>Table Characteristics</vt:lpstr>
      <vt:lpstr>PowerPoint Presentation</vt:lpstr>
      <vt:lpstr>PowerPoint Presentation</vt:lpstr>
      <vt:lpstr>PowerPoint Presentation</vt:lpstr>
      <vt:lpstr>Relational Keys</vt:lpstr>
      <vt:lpstr>Relational Keys</vt:lpstr>
      <vt:lpstr>PowerPoint Presentation</vt:lpstr>
      <vt:lpstr>PowerPoint Presentation</vt:lpstr>
      <vt:lpstr>PowerPoint Presentation</vt:lpstr>
      <vt:lpstr>Relational Integrity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</dc:title>
  <dc:creator>Isabelle Bichindaritz</dc:creator>
  <cp:lastModifiedBy>Isa</cp:lastModifiedBy>
  <cp:revision>345</cp:revision>
  <cp:lastPrinted>2012-10-09T23:40:39Z</cp:lastPrinted>
  <dcterms:created xsi:type="dcterms:W3CDTF">2000-09-29T00:33:17Z</dcterms:created>
  <dcterms:modified xsi:type="dcterms:W3CDTF">2012-10-19T03:28:45Z</dcterms:modified>
</cp:coreProperties>
</file>