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463" r:id="rId2"/>
    <p:sldId id="465" r:id="rId3"/>
    <p:sldId id="470" r:id="rId4"/>
    <p:sldId id="471" r:id="rId5"/>
    <p:sldId id="474" r:id="rId6"/>
    <p:sldId id="475" r:id="rId7"/>
    <p:sldId id="478" r:id="rId8"/>
    <p:sldId id="479" r:id="rId9"/>
    <p:sldId id="480" r:id="rId10"/>
    <p:sldId id="481" r:id="rId11"/>
    <p:sldId id="482" r:id="rId12"/>
    <p:sldId id="483" r:id="rId13"/>
    <p:sldId id="484" r:id="rId14"/>
    <p:sldId id="485" r:id="rId15"/>
    <p:sldId id="490" r:id="rId16"/>
    <p:sldId id="491" r:id="rId17"/>
    <p:sldId id="492" r:id="rId18"/>
    <p:sldId id="493" r:id="rId19"/>
    <p:sldId id="494" r:id="rId20"/>
    <p:sldId id="495" r:id="rId21"/>
    <p:sldId id="496" r:id="rId22"/>
    <p:sldId id="497" r:id="rId23"/>
    <p:sldId id="498" r:id="rId24"/>
    <p:sldId id="571" r:id="rId25"/>
    <p:sldId id="570" r:id="rId26"/>
    <p:sldId id="569" r:id="rId27"/>
    <p:sldId id="499" r:id="rId28"/>
    <p:sldId id="500" r:id="rId29"/>
    <p:sldId id="501" r:id="rId30"/>
    <p:sldId id="502" r:id="rId31"/>
    <p:sldId id="503" r:id="rId32"/>
    <p:sldId id="504" r:id="rId33"/>
    <p:sldId id="505" r:id="rId34"/>
    <p:sldId id="506" r:id="rId35"/>
    <p:sldId id="572" r:id="rId36"/>
    <p:sldId id="507" r:id="rId37"/>
    <p:sldId id="509" r:id="rId38"/>
    <p:sldId id="510" r:id="rId39"/>
    <p:sldId id="511" r:id="rId40"/>
    <p:sldId id="512" r:id="rId41"/>
    <p:sldId id="513" r:id="rId42"/>
    <p:sldId id="514" r:id="rId43"/>
    <p:sldId id="515" r:id="rId44"/>
    <p:sldId id="517" r:id="rId45"/>
    <p:sldId id="518" r:id="rId46"/>
    <p:sldId id="573" r:id="rId47"/>
    <p:sldId id="574" r:id="rId48"/>
    <p:sldId id="575" r:id="rId49"/>
    <p:sldId id="577" r:id="rId50"/>
    <p:sldId id="519" r:id="rId51"/>
    <p:sldId id="576" r:id="rId52"/>
    <p:sldId id="520" r:id="rId53"/>
    <p:sldId id="578" r:id="rId54"/>
    <p:sldId id="579" r:id="rId55"/>
    <p:sldId id="580" r:id="rId56"/>
    <p:sldId id="522" r:id="rId57"/>
    <p:sldId id="523" r:id="rId58"/>
    <p:sldId id="524" r:id="rId59"/>
    <p:sldId id="525" r:id="rId60"/>
    <p:sldId id="526" r:id="rId61"/>
    <p:sldId id="527" r:id="rId62"/>
    <p:sldId id="528" r:id="rId63"/>
    <p:sldId id="529" r:id="rId64"/>
    <p:sldId id="530" r:id="rId65"/>
    <p:sldId id="531" r:id="rId66"/>
    <p:sldId id="532" r:id="rId67"/>
    <p:sldId id="533" r:id="rId68"/>
    <p:sldId id="534" r:id="rId69"/>
    <p:sldId id="535" r:id="rId70"/>
    <p:sldId id="536" r:id="rId71"/>
    <p:sldId id="537" r:id="rId72"/>
    <p:sldId id="538" r:id="rId73"/>
    <p:sldId id="539" r:id="rId74"/>
    <p:sldId id="540" r:id="rId75"/>
    <p:sldId id="541" r:id="rId76"/>
    <p:sldId id="542"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Lst>
  <p:sldSz cx="9144000" cy="6858000" type="screen4x3"/>
  <p:notesSz cx="7102475" cy="9388475"/>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0"/>
    <a:srgbClr val="030119"/>
    <a:srgbClr val="000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24" autoAdjust="0"/>
    <p:restoredTop sz="91376" autoAdjust="0"/>
  </p:normalViewPr>
  <p:slideViewPr>
    <p:cSldViewPr>
      <p:cViewPr varScale="1">
        <p:scale>
          <a:sx n="67" d="100"/>
          <a:sy n="67" d="100"/>
        </p:scale>
        <p:origin x="-1230" y="-10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4926"/>
    </p:cViewPr>
  </p:sorterViewPr>
  <p:notesViewPr>
    <p:cSldViewPr>
      <p:cViewPr varScale="1">
        <p:scale>
          <a:sx n="40" d="100"/>
          <a:sy n="40" d="100"/>
        </p:scale>
        <p:origin x="-1488" y="-90"/>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3077524" cy="468782"/>
          </a:xfrm>
          <a:prstGeom prst="rect">
            <a:avLst/>
          </a:prstGeom>
          <a:noFill/>
          <a:ln w="9525">
            <a:noFill/>
            <a:miter lim="800000"/>
            <a:headEnd/>
            <a:tailEnd/>
          </a:ln>
          <a:effectLst/>
        </p:spPr>
        <p:txBody>
          <a:bodyPr vert="horz" wrap="square" lIns="94001" tIns="47001" rIns="94001" bIns="47001" numCol="1" anchor="t" anchorCtr="0" compatLnSpc="1">
            <a:prstTxWarp prst="textNoShape">
              <a:avLst/>
            </a:prstTxWarp>
          </a:bodyPr>
          <a:lstStyle>
            <a:lvl1pPr algn="l" defTabSz="940575">
              <a:defRPr sz="1200"/>
            </a:lvl1pPr>
          </a:lstStyle>
          <a:p>
            <a:pPr>
              <a:defRPr/>
            </a:pPr>
            <a:endParaRPr lang="en-US" dirty="0"/>
          </a:p>
        </p:txBody>
      </p:sp>
      <p:sp>
        <p:nvSpPr>
          <p:cNvPr id="35843" name="Rectangle 3"/>
          <p:cNvSpPr>
            <a:spLocks noGrp="1" noChangeArrowheads="1"/>
          </p:cNvSpPr>
          <p:nvPr>
            <p:ph type="dt" sz="quarter" idx="1"/>
          </p:nvPr>
        </p:nvSpPr>
        <p:spPr bwMode="auto">
          <a:xfrm>
            <a:off x="4024951" y="0"/>
            <a:ext cx="3077524" cy="468782"/>
          </a:xfrm>
          <a:prstGeom prst="rect">
            <a:avLst/>
          </a:prstGeom>
          <a:noFill/>
          <a:ln w="9525">
            <a:noFill/>
            <a:miter lim="800000"/>
            <a:headEnd/>
            <a:tailEnd/>
          </a:ln>
          <a:effectLst/>
        </p:spPr>
        <p:txBody>
          <a:bodyPr vert="horz" wrap="square" lIns="94001" tIns="47001" rIns="94001" bIns="47001" numCol="1" anchor="t" anchorCtr="0" compatLnSpc="1">
            <a:prstTxWarp prst="textNoShape">
              <a:avLst/>
            </a:prstTxWarp>
          </a:bodyPr>
          <a:lstStyle>
            <a:lvl1pPr algn="r" defTabSz="940575">
              <a:defRPr sz="1200"/>
            </a:lvl1pPr>
          </a:lstStyle>
          <a:p>
            <a:pPr>
              <a:defRPr/>
            </a:pPr>
            <a:endParaRPr lang="en-US" dirty="0"/>
          </a:p>
        </p:txBody>
      </p:sp>
      <p:sp>
        <p:nvSpPr>
          <p:cNvPr id="35844" name="Rectangle 4"/>
          <p:cNvSpPr>
            <a:spLocks noGrp="1" noChangeArrowheads="1"/>
          </p:cNvSpPr>
          <p:nvPr>
            <p:ph type="ftr" sz="quarter" idx="2"/>
          </p:nvPr>
        </p:nvSpPr>
        <p:spPr bwMode="auto">
          <a:xfrm>
            <a:off x="1" y="8919693"/>
            <a:ext cx="3077524" cy="468782"/>
          </a:xfrm>
          <a:prstGeom prst="rect">
            <a:avLst/>
          </a:prstGeom>
          <a:noFill/>
          <a:ln w="9525">
            <a:noFill/>
            <a:miter lim="800000"/>
            <a:headEnd/>
            <a:tailEnd/>
          </a:ln>
          <a:effectLst/>
        </p:spPr>
        <p:txBody>
          <a:bodyPr vert="horz" wrap="square" lIns="94001" tIns="47001" rIns="94001" bIns="47001" numCol="1" anchor="b" anchorCtr="0" compatLnSpc="1">
            <a:prstTxWarp prst="textNoShape">
              <a:avLst/>
            </a:prstTxWarp>
          </a:bodyPr>
          <a:lstStyle>
            <a:lvl1pPr algn="l" defTabSz="940575">
              <a:defRPr sz="1200"/>
            </a:lvl1pPr>
          </a:lstStyle>
          <a:p>
            <a:pPr>
              <a:defRPr/>
            </a:pPr>
            <a:endParaRPr lang="en-US" dirty="0"/>
          </a:p>
        </p:txBody>
      </p:sp>
      <p:sp>
        <p:nvSpPr>
          <p:cNvPr id="35845" name="Rectangle 5"/>
          <p:cNvSpPr>
            <a:spLocks noGrp="1" noChangeArrowheads="1"/>
          </p:cNvSpPr>
          <p:nvPr>
            <p:ph type="sldNum" sz="quarter" idx="3"/>
          </p:nvPr>
        </p:nvSpPr>
        <p:spPr bwMode="auto">
          <a:xfrm>
            <a:off x="4024951" y="8919693"/>
            <a:ext cx="3077524" cy="468782"/>
          </a:xfrm>
          <a:prstGeom prst="rect">
            <a:avLst/>
          </a:prstGeom>
          <a:noFill/>
          <a:ln w="9525">
            <a:noFill/>
            <a:miter lim="800000"/>
            <a:headEnd/>
            <a:tailEnd/>
          </a:ln>
          <a:effectLst/>
        </p:spPr>
        <p:txBody>
          <a:bodyPr vert="horz" wrap="square" lIns="94001" tIns="47001" rIns="94001" bIns="47001" numCol="1" anchor="b" anchorCtr="0" compatLnSpc="1">
            <a:prstTxWarp prst="textNoShape">
              <a:avLst/>
            </a:prstTxWarp>
          </a:bodyPr>
          <a:lstStyle>
            <a:lvl1pPr algn="r" defTabSz="940575">
              <a:defRPr sz="1200"/>
            </a:lvl1pPr>
          </a:lstStyle>
          <a:p>
            <a:pPr>
              <a:defRPr/>
            </a:pPr>
            <a:fld id="{3854810C-39D8-4B6E-A2EB-A60E6B2D2A45}" type="slidenum">
              <a:rPr lang="en-US"/>
              <a:pPr>
                <a:defRPr/>
              </a:pPr>
              <a:t>‹#›</a:t>
            </a:fld>
            <a:endParaRPr lang="en-US" dirty="0"/>
          </a:p>
        </p:txBody>
      </p:sp>
    </p:spTree>
    <p:extLst>
      <p:ext uri="{BB962C8B-B14F-4D97-AF65-F5344CB8AC3E}">
        <p14:creationId xmlns:p14="http://schemas.microsoft.com/office/powerpoint/2010/main" val="392228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7524" cy="468782"/>
          </a:xfrm>
          <a:prstGeom prst="rect">
            <a:avLst/>
          </a:prstGeom>
          <a:noFill/>
          <a:ln w="9525">
            <a:noFill/>
            <a:miter lim="800000"/>
            <a:headEnd/>
            <a:tailEnd/>
          </a:ln>
          <a:effectLst/>
        </p:spPr>
        <p:txBody>
          <a:bodyPr vert="horz" wrap="square" lIns="94001" tIns="47001" rIns="94001" bIns="47001" numCol="1" anchor="t" anchorCtr="0" compatLnSpc="1">
            <a:prstTxWarp prst="textNoShape">
              <a:avLst/>
            </a:prstTxWarp>
          </a:bodyPr>
          <a:lstStyle>
            <a:lvl1pPr algn="l" defTabSz="940575">
              <a:defRPr sz="1200"/>
            </a:lvl1pPr>
          </a:lstStyle>
          <a:p>
            <a:pPr>
              <a:defRPr/>
            </a:pPr>
            <a:endParaRPr lang="en-US" dirty="0"/>
          </a:p>
        </p:txBody>
      </p:sp>
      <p:sp>
        <p:nvSpPr>
          <p:cNvPr id="3075" name="Rectangle 3"/>
          <p:cNvSpPr>
            <a:spLocks noGrp="1" noChangeArrowheads="1"/>
          </p:cNvSpPr>
          <p:nvPr>
            <p:ph type="dt" idx="1"/>
          </p:nvPr>
        </p:nvSpPr>
        <p:spPr bwMode="auto">
          <a:xfrm>
            <a:off x="4024951" y="0"/>
            <a:ext cx="3077524" cy="468782"/>
          </a:xfrm>
          <a:prstGeom prst="rect">
            <a:avLst/>
          </a:prstGeom>
          <a:noFill/>
          <a:ln w="9525">
            <a:noFill/>
            <a:miter lim="800000"/>
            <a:headEnd/>
            <a:tailEnd/>
          </a:ln>
          <a:effectLst/>
        </p:spPr>
        <p:txBody>
          <a:bodyPr vert="horz" wrap="square" lIns="94001" tIns="47001" rIns="94001" bIns="47001" numCol="1" anchor="t" anchorCtr="0" compatLnSpc="1">
            <a:prstTxWarp prst="textNoShape">
              <a:avLst/>
            </a:prstTxWarp>
          </a:bodyPr>
          <a:lstStyle>
            <a:lvl1pPr algn="r" defTabSz="940575">
              <a:defRPr sz="1200"/>
            </a:lvl1pPr>
          </a:lstStyle>
          <a:p>
            <a:pPr>
              <a:defRPr/>
            </a:pPr>
            <a:endParaRPr lang="en-US" dirty="0"/>
          </a:p>
        </p:txBody>
      </p:sp>
      <p:sp>
        <p:nvSpPr>
          <p:cNvPr id="82948"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7427" y="4459847"/>
            <a:ext cx="5207622" cy="4223851"/>
          </a:xfrm>
          <a:prstGeom prst="rect">
            <a:avLst/>
          </a:prstGeom>
          <a:noFill/>
          <a:ln w="9525">
            <a:noFill/>
            <a:miter lim="800000"/>
            <a:headEnd/>
            <a:tailEnd/>
          </a:ln>
          <a:effectLst/>
        </p:spPr>
        <p:txBody>
          <a:bodyPr vert="horz" wrap="square" lIns="94001" tIns="47001" rIns="94001" bIns="470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919693"/>
            <a:ext cx="3077524" cy="468782"/>
          </a:xfrm>
          <a:prstGeom prst="rect">
            <a:avLst/>
          </a:prstGeom>
          <a:noFill/>
          <a:ln w="9525">
            <a:noFill/>
            <a:miter lim="800000"/>
            <a:headEnd/>
            <a:tailEnd/>
          </a:ln>
          <a:effectLst/>
        </p:spPr>
        <p:txBody>
          <a:bodyPr vert="horz" wrap="square" lIns="94001" tIns="47001" rIns="94001" bIns="47001" numCol="1" anchor="b" anchorCtr="0" compatLnSpc="1">
            <a:prstTxWarp prst="textNoShape">
              <a:avLst/>
            </a:prstTxWarp>
          </a:bodyPr>
          <a:lstStyle>
            <a:lvl1pPr algn="l" defTabSz="940575">
              <a:defRPr sz="1200"/>
            </a:lvl1pPr>
          </a:lstStyle>
          <a:p>
            <a:pPr>
              <a:defRPr/>
            </a:pPr>
            <a:endParaRPr lang="en-US" dirty="0"/>
          </a:p>
        </p:txBody>
      </p:sp>
      <p:sp>
        <p:nvSpPr>
          <p:cNvPr id="3079" name="Rectangle 7"/>
          <p:cNvSpPr>
            <a:spLocks noGrp="1" noChangeArrowheads="1"/>
          </p:cNvSpPr>
          <p:nvPr>
            <p:ph type="sldNum" sz="quarter" idx="5"/>
          </p:nvPr>
        </p:nvSpPr>
        <p:spPr bwMode="auto">
          <a:xfrm>
            <a:off x="4024951" y="8919693"/>
            <a:ext cx="3077524" cy="468782"/>
          </a:xfrm>
          <a:prstGeom prst="rect">
            <a:avLst/>
          </a:prstGeom>
          <a:noFill/>
          <a:ln w="9525">
            <a:noFill/>
            <a:miter lim="800000"/>
            <a:headEnd/>
            <a:tailEnd/>
          </a:ln>
          <a:effectLst/>
        </p:spPr>
        <p:txBody>
          <a:bodyPr vert="horz" wrap="square" lIns="94001" tIns="47001" rIns="94001" bIns="47001" numCol="1" anchor="b" anchorCtr="0" compatLnSpc="1">
            <a:prstTxWarp prst="textNoShape">
              <a:avLst/>
            </a:prstTxWarp>
          </a:bodyPr>
          <a:lstStyle>
            <a:lvl1pPr algn="r" defTabSz="940575">
              <a:defRPr sz="1200"/>
            </a:lvl1pPr>
          </a:lstStyle>
          <a:p>
            <a:pPr>
              <a:defRPr/>
            </a:pPr>
            <a:fld id="{831F7F28-7B05-45D0-B920-4D4C2BF0AFCA}" type="slidenum">
              <a:rPr lang="en-US"/>
              <a:pPr>
                <a:defRPr/>
              </a:pPr>
              <a:t>‹#›</a:t>
            </a:fld>
            <a:endParaRPr lang="en-US" dirty="0"/>
          </a:p>
        </p:txBody>
      </p:sp>
    </p:spTree>
    <p:extLst>
      <p:ext uri="{BB962C8B-B14F-4D97-AF65-F5344CB8AC3E}">
        <p14:creationId xmlns:p14="http://schemas.microsoft.com/office/powerpoint/2010/main" val="264550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B8802C-8AE7-4707-B726-7AB6F1DEAF4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65174-A084-40C4-9A34-20FEB944D28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32881E-E9D9-4404-AD77-90D93A508CFF}"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C52C7C-702F-4269-B784-5D0DD996D443}"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7B47FC-ABCA-4B50-80DB-891F0D170105}"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A633C-CC95-49D0-9D08-4480A96288FE}"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206855-92E3-4A47-9958-6EA691CCC82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DAFFD3-BFD0-4297-ACE6-51F28AE969DF}"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B10BE0-0AC4-4BA0-A7DA-4A779C101C50}"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6BA755-4C9D-4717-A34A-283E17B6E7E6}"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817CD-C043-40E5-9240-2D505120D72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62FC9-4C7C-4DA2-813F-3A11D53BEA8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B92EF-1162-4021-9C3E-672F30791D55}"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E5BCC-628E-4739-97E5-767CED233A7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E5BCC-628E-4739-97E5-767CED233A76}"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E5BCC-628E-4739-97E5-767CED233A76}"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E5BCC-628E-4739-97E5-767CED233A76}"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B8B57-09F2-4129-9A4E-3EC93DCC4858}"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5513C-1DA6-42DA-BE7E-7F512FA4902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574ED-6173-45C7-B496-298A8C2B761E}"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BA359-45C0-4F23-B959-9478BB5D4ACE}"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4A22E9-C3FF-4648-821E-B856DA9E7DD1}"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D6635-C7B1-4C55-A980-26AF1AC30F3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A268F6-FE9B-45CE-89A8-F75AE4A50EB4}"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6EF4E4-F78A-4C46-A877-760CB4ACCDD6}"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53697-9B9B-4EB9-A581-EFDD5C498E62}"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E5BCC-628E-4739-97E5-767CED233A76}"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CC757-F671-4001-980E-3440DB097D6A}"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1717A-9228-4609-A749-CC588121E128}"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38224-F898-4BF6-9B3D-B83F548D0171}"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97DD8-2873-4249-ABE2-93509A1855AF}"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5A0D40-798A-4BBC-BB33-C8FC185DADE3}"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F39AB-F8AF-43C9-891F-B8EE098159F0}"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62E13-4CF0-40C3-A7E2-BD0A8EE38A9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B7317B-E148-407B-AD56-99990E3EF572}"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35960-26AD-4012-993C-65B61CD858D0}"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F3388-3A1B-4534-A383-791C5F3B759E}"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E91CF-25DF-41D6-B585-8DC14DA13118}"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6C43A5-F74B-4241-BE62-B55CA723B994}"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D05D5-9071-4256-A692-4BAF557F6E59}"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A9D177-33B6-4E99-9BFA-6196531C724C}"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B8291-33F0-4774-8105-A6E78AC2E4AF}"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6C7895-330A-42EC-A270-9C7EC2C89716}"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85FEB4-6766-44A5-B8C9-8DCED580CBF4}"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CE96C-16FE-4053-B9A3-FB2087054D7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393690-7D62-43B9-8785-58A70C7F4DE8}"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FEFA7-C51A-4231-8FE4-EC0BAF1B5CE4}"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5CB5AC-6832-4869-BC86-5883ED04663F}"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A2B57-394B-4043-9DE4-C50D392E6DC2}"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34D889-C99E-482E-AC57-2AF46A7EAEB9}"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8C103C-9A84-41A6-A446-D8AA3630485E}"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4D0CBF-A15B-415A-B9FC-DA9814A309B4}"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B503F2-6B94-4D9F-81DF-A9464DAE0626}"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88A6A-7BB7-4407-B849-1EA7A3705A1F}"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13A1E9-7021-4F6D-9608-15F5CD135FDD}"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F71EE-6804-4EB1-B55F-E7FD689666D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7173F-593C-45A3-94F6-60F064E80389}"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503BE7-6D8C-4FED-B9D9-FF0B670D8193}"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45A549-BC2E-4465-8025-BA03F1D77D55}"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5D457-51E7-4EED-8830-1B6BE6054A30}"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9EB0F-6407-4A26-91F9-7DAA45BC3CBC}"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00858C-63AB-4E42-B8E5-D958FD453857}"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EAFC6-3E42-4846-B713-0419200BF062}"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FD98E-CC46-4986-97E8-5034E58A4395}"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348E62-5D5C-4BF5-8278-7C3C42C0EADE}"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5539B-163A-46FA-BA47-7407C90EBE80}"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4C472-6340-4225-B4DB-60A3D17FA15D}"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37C45-091C-4C7D-8802-2BE9EF91E281}"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67C5F-9EA1-434D-982C-35ED59B39308}"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BD33A0-7685-4DE2-8B81-AA4952B68FDE}" type="slidenum">
              <a:rPr lang="en-US" smtClean="0"/>
              <a:pPr fontAlgn="base">
                <a:spcBef>
                  <a:spcPct val="0"/>
                </a:spcBef>
                <a:spcAft>
                  <a:spcPct val="0"/>
                </a:spcAft>
                <a:defRPr/>
              </a:pPr>
              <a:t>83</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ADD9F-D7AD-474B-8C9C-8CE8908D4EB7}" type="slidenum">
              <a:rPr lang="en-US" smtClean="0"/>
              <a:pPr fontAlgn="base">
                <a:spcBef>
                  <a:spcPct val="0"/>
                </a:spcBef>
                <a:spcAft>
                  <a:spcPct val="0"/>
                </a:spcAft>
                <a:defRPr/>
              </a:pPr>
              <a:t>84</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2C330A-8068-46F4-8706-66085126EBFC}"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13652-26ED-4B9D-9795-6201DDE404B1}" type="slidenum">
              <a:rPr lang="en-US" smtClean="0"/>
              <a:pPr fontAlgn="base">
                <a:spcBef>
                  <a:spcPct val="0"/>
                </a:spcBef>
                <a:spcAft>
                  <a:spcPct val="0"/>
                </a:spcAft>
                <a:defRPr/>
              </a:pPr>
              <a:t>86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E51074-9DCE-466A-844A-A70FCD027992}"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92E39-B4B1-4DFB-870C-2F1C2A2F2525}" type="slidenum">
              <a:rPr lang="en-US" smtClean="0"/>
              <a:pPr fontAlgn="base">
                <a:spcBef>
                  <a:spcPct val="0"/>
                </a:spcBef>
                <a:spcAft>
                  <a:spcPct val="0"/>
                </a:spcAft>
                <a:defRPr/>
              </a:pPr>
              <a:t>88</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5E7F8-88A7-4209-B9B9-E9A61B07405E}" type="slidenum">
              <a:rPr lang="en-US" smtClean="0"/>
              <a:pPr fontAlgn="base">
                <a:spcBef>
                  <a:spcPct val="0"/>
                </a:spcBef>
                <a:spcAft>
                  <a:spcPct val="0"/>
                </a:spcAft>
                <a:defRPr/>
              </a:pPr>
              <a:t>89</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44112-D2C8-470D-BEA3-7C42360C8BC5}" type="slidenum">
              <a:rPr lang="en-US" smtClean="0"/>
              <a:pPr fontAlgn="base">
                <a:spcBef>
                  <a:spcPct val="0"/>
                </a:spcBef>
                <a:spcAft>
                  <a:spcPct val="0"/>
                </a:spcAft>
                <a:defRPr/>
              </a:pPr>
              <a:t>90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B9616-9E94-4188-8F0B-ECE4E998CEC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1F241-DD40-46D7-B168-23789F733B3B}" type="slidenum">
              <a:rPr lang="en-US" smtClean="0"/>
              <a:pPr fontAlgn="base">
                <a:spcBef>
                  <a:spcPct val="0"/>
                </a:spcBef>
                <a:spcAft>
                  <a:spcPct val="0"/>
                </a:spcAft>
                <a:defRPr/>
              </a:pPr>
              <a:t>91</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542117-2B23-43A2-96CE-CCDF98B6AD5D}" type="slidenum">
              <a:rPr lang="en-US" smtClean="0"/>
              <a:pPr fontAlgn="base">
                <a:spcBef>
                  <a:spcPct val="0"/>
                </a:spcBef>
                <a:spcAft>
                  <a:spcPct val="0"/>
                </a:spcAft>
                <a:defRPr/>
              </a:pPr>
              <a:t>92</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7DF63-1F33-4429-8164-4D86F9968155}" type="slidenum">
              <a:rPr lang="en-US" smtClean="0"/>
              <a:pPr fontAlgn="base">
                <a:spcBef>
                  <a:spcPct val="0"/>
                </a:spcBef>
                <a:spcAft>
                  <a:spcPct val="0"/>
                </a:spcAft>
                <a:defRPr/>
              </a:pPr>
              <a:t>93</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E402F7-21BA-4829-AE05-4DFB764CA2C7}" type="slidenum">
              <a:rPr lang="en-US" smtClean="0"/>
              <a:pPr fontAlgn="base">
                <a:spcBef>
                  <a:spcPct val="0"/>
                </a:spcBef>
                <a:spcAft>
                  <a:spcPct val="0"/>
                </a:spcAft>
                <a:defRPr/>
              </a:pPr>
              <a:t>94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458F77-DD58-4ADE-BAFA-CE6CCFE7D3D5}"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B19F9D-A29A-4E30-8CF3-9050E22E2759}" type="slidenum">
              <a:rPr lang="en-US"/>
              <a:pPr>
                <a:defRPr/>
              </a:pPr>
              <a:t>‹#›</a:t>
            </a:fld>
            <a:endParaRPr lang="en-US" dirty="0"/>
          </a:p>
        </p:txBody>
      </p:sp>
    </p:spTree>
    <p:extLst>
      <p:ext uri="{BB962C8B-B14F-4D97-AF65-F5344CB8AC3E}">
        <p14:creationId xmlns:p14="http://schemas.microsoft.com/office/powerpoint/2010/main" val="53123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E39D95-6BFF-4E3B-8BA0-BCB6AD39E102}" type="slidenum">
              <a:rPr lang="en-US"/>
              <a:pPr>
                <a:defRPr/>
              </a:pPr>
              <a:t>‹#›</a:t>
            </a:fld>
            <a:endParaRPr lang="en-US" dirty="0"/>
          </a:p>
        </p:txBody>
      </p:sp>
    </p:spTree>
    <p:extLst>
      <p:ext uri="{BB962C8B-B14F-4D97-AF65-F5344CB8AC3E}">
        <p14:creationId xmlns:p14="http://schemas.microsoft.com/office/powerpoint/2010/main" val="184551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7CA104-01FE-4A09-8FD3-0AE3EFF5D33D}" type="slidenum">
              <a:rPr lang="en-US"/>
              <a:pPr>
                <a:defRPr/>
              </a:pPr>
              <a:t>‹#›</a:t>
            </a:fld>
            <a:endParaRPr lang="en-US" dirty="0"/>
          </a:p>
        </p:txBody>
      </p:sp>
    </p:spTree>
    <p:extLst>
      <p:ext uri="{BB962C8B-B14F-4D97-AF65-F5344CB8AC3E}">
        <p14:creationId xmlns:p14="http://schemas.microsoft.com/office/powerpoint/2010/main" val="385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1D4732-172D-4F8D-8AF2-F18342627DFF}" type="slidenum">
              <a:rPr lang="en-US"/>
              <a:pPr>
                <a:defRPr/>
              </a:pPr>
              <a:t>‹#›</a:t>
            </a:fld>
            <a:endParaRPr lang="en-US" dirty="0"/>
          </a:p>
        </p:txBody>
      </p:sp>
    </p:spTree>
    <p:extLst>
      <p:ext uri="{BB962C8B-B14F-4D97-AF65-F5344CB8AC3E}">
        <p14:creationId xmlns:p14="http://schemas.microsoft.com/office/powerpoint/2010/main" val="164781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260E1D-00DB-4F12-86BF-B3E9C7183C80}" type="slidenum">
              <a:rPr lang="en-US"/>
              <a:pPr>
                <a:defRPr/>
              </a:pPr>
              <a:t>‹#›</a:t>
            </a:fld>
            <a:endParaRPr lang="en-US" dirty="0"/>
          </a:p>
        </p:txBody>
      </p:sp>
    </p:spTree>
    <p:extLst>
      <p:ext uri="{BB962C8B-B14F-4D97-AF65-F5344CB8AC3E}">
        <p14:creationId xmlns:p14="http://schemas.microsoft.com/office/powerpoint/2010/main" val="230793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9DA415-C8EF-47C0-8527-D7F640B0A088}" type="slidenum">
              <a:rPr lang="en-US"/>
              <a:pPr>
                <a:defRPr/>
              </a:pPr>
              <a:t>‹#›</a:t>
            </a:fld>
            <a:endParaRPr lang="en-US" dirty="0"/>
          </a:p>
        </p:txBody>
      </p:sp>
    </p:spTree>
    <p:extLst>
      <p:ext uri="{BB962C8B-B14F-4D97-AF65-F5344CB8AC3E}">
        <p14:creationId xmlns:p14="http://schemas.microsoft.com/office/powerpoint/2010/main" val="413477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70DC2E2-DAC0-49FE-91D6-3FBB1D6C4DC1}" type="slidenum">
              <a:rPr lang="en-US"/>
              <a:pPr>
                <a:defRPr/>
              </a:pPr>
              <a:t>‹#›</a:t>
            </a:fld>
            <a:endParaRPr lang="en-US" dirty="0"/>
          </a:p>
        </p:txBody>
      </p:sp>
    </p:spTree>
    <p:extLst>
      <p:ext uri="{BB962C8B-B14F-4D97-AF65-F5344CB8AC3E}">
        <p14:creationId xmlns:p14="http://schemas.microsoft.com/office/powerpoint/2010/main" val="124396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6D5E418-2FAE-47C2-88A1-46D4C031E92A}" type="slidenum">
              <a:rPr lang="en-US"/>
              <a:pPr>
                <a:defRPr/>
              </a:pPr>
              <a:t>‹#›</a:t>
            </a:fld>
            <a:endParaRPr lang="en-US" dirty="0"/>
          </a:p>
        </p:txBody>
      </p:sp>
    </p:spTree>
    <p:extLst>
      <p:ext uri="{BB962C8B-B14F-4D97-AF65-F5344CB8AC3E}">
        <p14:creationId xmlns:p14="http://schemas.microsoft.com/office/powerpoint/2010/main" val="379155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EBC7272-72CB-483A-AAF1-2A2E0CA63D60}" type="slidenum">
              <a:rPr lang="en-US"/>
              <a:pPr>
                <a:defRPr/>
              </a:pPr>
              <a:t>‹#›</a:t>
            </a:fld>
            <a:endParaRPr lang="en-US" dirty="0"/>
          </a:p>
        </p:txBody>
      </p:sp>
    </p:spTree>
    <p:extLst>
      <p:ext uri="{BB962C8B-B14F-4D97-AF65-F5344CB8AC3E}">
        <p14:creationId xmlns:p14="http://schemas.microsoft.com/office/powerpoint/2010/main" val="168169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211E0A-E02E-4BA8-BAB4-14B28B2065D1}" type="slidenum">
              <a:rPr lang="en-US"/>
              <a:pPr>
                <a:defRPr/>
              </a:pPr>
              <a:t>‹#›</a:t>
            </a:fld>
            <a:endParaRPr lang="en-US" dirty="0"/>
          </a:p>
        </p:txBody>
      </p:sp>
    </p:spTree>
    <p:extLst>
      <p:ext uri="{BB962C8B-B14F-4D97-AF65-F5344CB8AC3E}">
        <p14:creationId xmlns:p14="http://schemas.microsoft.com/office/powerpoint/2010/main" val="28339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10/17/2012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ISC471/HCI571   Isabelle Bichindaritz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6DAB0B6-544D-4AD2-8A2F-A62C991C7056}" type="slidenum">
              <a:rPr lang="en-US"/>
              <a:pPr>
                <a:defRPr/>
              </a:pPr>
              <a:t>‹#›</a:t>
            </a:fld>
            <a:endParaRPr lang="en-US" dirty="0"/>
          </a:p>
        </p:txBody>
      </p:sp>
    </p:spTree>
    <p:extLst>
      <p:ext uri="{BB962C8B-B14F-4D97-AF65-F5344CB8AC3E}">
        <p14:creationId xmlns:p14="http://schemas.microsoft.com/office/powerpoint/2010/main" val="336386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r>
              <a:rPr lang="en-US" smtClean="0"/>
              <a:t>10/17/2012</a:t>
            </a: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smtClean="0"/>
              <a:t>ISC471/HCI571   Isabelle Bichindaritz  </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369ACD-FA73-4D97-943B-E6045E4580AD}"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smtClean="0"/>
              <a:t>10/17/2012</a:t>
            </a:r>
            <a:endParaRPr lang="en-AU" sz="1400" dirty="0"/>
          </a:p>
        </p:txBody>
      </p:sp>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AU" sz="1400" smtClean="0"/>
              <a:t>ISC471/HCI571   Isabelle Bichindaritz  </a:t>
            </a:r>
            <a:endParaRPr lang="en-AU" sz="1400" dirty="0"/>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1CADF36-8E9D-41BE-AF10-7C7469C55CA5}" type="slidenum">
              <a:rPr lang="en-AU" sz="1400" smtClean="0"/>
              <a:pPr/>
              <a:t>1</a:t>
            </a:fld>
            <a:endParaRPr lang="en-AU" sz="1400" dirty="0" smtClean="0"/>
          </a:p>
        </p:txBody>
      </p:sp>
      <p:sp>
        <p:nvSpPr>
          <p:cNvPr id="2053" name="Rectangle 2"/>
          <p:cNvSpPr>
            <a:spLocks noGrp="1" noChangeArrowheads="1"/>
          </p:cNvSpPr>
          <p:nvPr>
            <p:ph type="title"/>
          </p:nvPr>
        </p:nvSpPr>
        <p:spPr>
          <a:xfrm>
            <a:off x="533400" y="914400"/>
            <a:ext cx="8077200" cy="3868738"/>
          </a:xfrm>
        </p:spPr>
        <p:txBody>
          <a:bodyPr/>
          <a:lstStyle/>
          <a:p>
            <a:r>
              <a:rPr lang="en-AU" sz="5400" b="1" dirty="0" smtClean="0"/>
              <a:t>Statistics</a:t>
            </a:r>
            <a:endParaRPr lang="en-AU" sz="3200" b="1" dirty="0" smtClean="0">
              <a:cs typeface="Tahoma" pitchFamily="34" charset="0"/>
            </a:endParaRPr>
          </a:p>
        </p:txBody>
      </p:sp>
    </p:spTree>
    <p:extLst>
      <p:ext uri="{BB962C8B-B14F-4D97-AF65-F5344CB8AC3E}">
        <p14:creationId xmlns:p14="http://schemas.microsoft.com/office/powerpoint/2010/main" val="2957148286"/>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p:txBody>
          <a:bodyPr/>
          <a:lstStyle/>
          <a:p>
            <a:pPr eaLnBrk="1" hangingPunct="1"/>
            <a:r>
              <a:rPr lang="en-US" smtClean="0"/>
              <a:t>Rates (cont’d.)</a:t>
            </a:r>
          </a:p>
          <a:p>
            <a:pPr lvl="1" eaLnBrk="1" hangingPunct="1"/>
            <a:r>
              <a:rPr lang="en-US" smtClean="0"/>
              <a:t>Contains two major elements – numerator </a:t>
            </a:r>
            <a:br>
              <a:rPr lang="en-US" smtClean="0"/>
            </a:br>
            <a:r>
              <a:rPr lang="en-US" smtClean="0"/>
              <a:t>and denominator.</a:t>
            </a:r>
          </a:p>
          <a:p>
            <a:pPr lvl="1" eaLnBrk="1" hangingPunct="1"/>
            <a:r>
              <a:rPr lang="en-US" smtClean="0"/>
              <a:t>Numerator – number of times event did occur.</a:t>
            </a:r>
          </a:p>
          <a:p>
            <a:pPr lvl="1" eaLnBrk="1" hangingPunct="1"/>
            <a:r>
              <a:rPr lang="en-US" smtClean="0"/>
              <a:t>Denominator – number of times event could have occurred.</a:t>
            </a:r>
          </a:p>
          <a:p>
            <a:pPr lvl="1" eaLnBrk="1" hangingPunct="1"/>
            <a:r>
              <a:rPr lang="en-US" smtClean="0"/>
              <a:t>Result is rate of occurrence.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Rates, Ratios, Proportions, and Percentages</a:t>
            </a:r>
          </a:p>
        </p:txBody>
      </p:sp>
    </p:spTree>
    <p:extLst>
      <p:ext uri="{BB962C8B-B14F-4D97-AF65-F5344CB8AC3E}">
        <p14:creationId xmlns:p14="http://schemas.microsoft.com/office/powerpoint/2010/main" val="275813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p:txBody>
          <a:bodyPr/>
          <a:lstStyle/>
          <a:p>
            <a:pPr eaLnBrk="1" hangingPunct="1"/>
            <a:r>
              <a:rPr lang="en-US" smtClean="0"/>
              <a:t>Percentages:</a:t>
            </a:r>
          </a:p>
          <a:p>
            <a:pPr lvl="1" eaLnBrk="1" hangingPunct="1"/>
            <a:r>
              <a:rPr lang="en-US" smtClean="0"/>
              <a:t>Percentages based on a whole divided into </a:t>
            </a:r>
            <a:br>
              <a:rPr lang="en-US" smtClean="0"/>
            </a:br>
            <a:r>
              <a:rPr lang="en-US" smtClean="0"/>
              <a:t>100 parts.</a:t>
            </a:r>
          </a:p>
          <a:p>
            <a:pPr lvl="1" eaLnBrk="1" hangingPunct="1"/>
            <a:r>
              <a:rPr lang="en-US" smtClean="0"/>
              <a:t>Convert fraction into decimal – divide numerator by denominator.</a:t>
            </a:r>
          </a:p>
          <a:p>
            <a:pPr lvl="1" eaLnBrk="1" hangingPunct="1"/>
            <a:r>
              <a:rPr lang="en-US" smtClean="0"/>
              <a:t>Convert decimal into percentage – multiply decimal by 100, move decimal two places to right.</a:t>
            </a:r>
          </a:p>
          <a:p>
            <a:pPr eaLnBrk="1" hangingPunct="1"/>
            <a:endParaRPr lang="en-US" smtClean="0"/>
          </a:p>
          <a:p>
            <a:pPr lvl="1" eaLnBrk="1" hangingPunct="1"/>
            <a:endParaRPr lang="en-US" smtClean="0"/>
          </a:p>
          <a:p>
            <a:pPr lvl="1"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Rates, Ratios, Proportions, and </a:t>
            </a:r>
            <a:r>
              <a:rPr lang="en-US" sz="4000" dirty="0" smtClean="0">
                <a:solidFill>
                  <a:schemeClr val="tx2"/>
                </a:solidFill>
                <a:latin typeface="Arial" charset="0"/>
              </a:rPr>
              <a:t>Percentages</a:t>
            </a:r>
            <a:endParaRPr lang="en-US" sz="4000" dirty="0">
              <a:solidFill>
                <a:schemeClr val="tx2"/>
              </a:solidFill>
              <a:latin typeface="Arial" charset="0"/>
            </a:endParaRPr>
          </a:p>
        </p:txBody>
      </p:sp>
    </p:spTree>
    <p:extLst>
      <p:ext uri="{BB962C8B-B14F-4D97-AF65-F5344CB8AC3E}">
        <p14:creationId xmlns:p14="http://schemas.microsoft.com/office/powerpoint/2010/main" val="172360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p:txBody>
          <a:bodyPr/>
          <a:lstStyle/>
          <a:p>
            <a:pPr eaLnBrk="1" hangingPunct="1"/>
            <a:r>
              <a:rPr lang="en-US" smtClean="0"/>
              <a:t>Proportion – a part considered in relation to the whole normally expressed as a fraction</a:t>
            </a:r>
          </a:p>
          <a:p>
            <a:pPr eaLnBrk="1" hangingPunct="1"/>
            <a:r>
              <a:rPr lang="en-US" smtClean="0"/>
              <a:t>Ratio – comparison of one thing to another expressed numerically, e.g. 20:1000</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Rates, Ratios, Proportions, and Percentages</a:t>
            </a:r>
          </a:p>
        </p:txBody>
      </p:sp>
    </p:spTree>
    <p:extLst>
      <p:ext uri="{BB962C8B-B14F-4D97-AF65-F5344CB8AC3E}">
        <p14:creationId xmlns:p14="http://schemas.microsoft.com/office/powerpoint/2010/main" val="3261287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685800" y="1676400"/>
            <a:ext cx="7772400" cy="4114800"/>
          </a:xfrm>
        </p:spPr>
        <p:txBody>
          <a:bodyPr/>
          <a:lstStyle/>
          <a:p>
            <a:pPr eaLnBrk="1" hangingPunct="1"/>
            <a:r>
              <a:rPr lang="en-US" dirty="0" smtClean="0"/>
              <a:t>Computed because they demonstrate outcome possibly related to quality of </a:t>
            </a:r>
            <a:br>
              <a:rPr lang="en-US" dirty="0" smtClean="0"/>
            </a:br>
            <a:r>
              <a:rPr lang="en-US" dirty="0" smtClean="0"/>
              <a:t>health care.</a:t>
            </a:r>
          </a:p>
          <a:p>
            <a:pPr eaLnBrk="1" hangingPunct="1"/>
            <a:r>
              <a:rPr lang="en-US" dirty="0" smtClean="0"/>
              <a:t>There are many types of mortality rates.</a:t>
            </a:r>
          </a:p>
          <a:p>
            <a:pPr eaLnBrk="1" hangingPunct="1"/>
            <a:endParaRPr lang="en-US" dirty="0" smtClean="0"/>
          </a:p>
          <a:p>
            <a:pPr lvl="1" eaLnBrk="1" hangingPunct="1"/>
            <a:endParaRPr lang="en-US" dirty="0" smtClean="0"/>
          </a:p>
          <a:p>
            <a:pPr lvl="1"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Mortality Rates</a:t>
            </a:r>
          </a:p>
        </p:txBody>
      </p:sp>
    </p:spTree>
    <p:extLst>
      <p:ext uri="{BB962C8B-B14F-4D97-AF65-F5344CB8AC3E}">
        <p14:creationId xmlns:p14="http://schemas.microsoft.com/office/powerpoint/2010/main" val="3841141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228600" y="990600"/>
            <a:ext cx="8686800" cy="4114800"/>
          </a:xfrm>
        </p:spPr>
        <p:txBody>
          <a:bodyPr/>
          <a:lstStyle/>
          <a:p>
            <a:pPr eaLnBrk="1" hangingPunct="1"/>
            <a:r>
              <a:rPr lang="en-US" sz="2800" dirty="0" smtClean="0"/>
              <a:t>Gross death rate: crude death rate for hospital inpatients.</a:t>
            </a:r>
            <a:endParaRPr lang="en-US" sz="2800" dirty="0"/>
          </a:p>
          <a:p>
            <a:pPr eaLnBrk="1" hangingPunct="1"/>
            <a:r>
              <a:rPr lang="en-US" sz="2800" dirty="0"/>
              <a:t>Net death </a:t>
            </a:r>
            <a:r>
              <a:rPr lang="en-US" sz="2800" dirty="0" smtClean="0"/>
              <a:t>rate: </a:t>
            </a:r>
            <a:r>
              <a:rPr lang="en-US" sz="2800" dirty="0"/>
              <a:t>does not include deaths occurring less than 24 hours after </a:t>
            </a:r>
            <a:r>
              <a:rPr lang="en-US" sz="2800" dirty="0" smtClean="0"/>
              <a:t>admission.</a:t>
            </a:r>
          </a:p>
          <a:p>
            <a:pPr eaLnBrk="1" hangingPunct="1"/>
            <a:r>
              <a:rPr lang="en-US" sz="2800" dirty="0" smtClean="0"/>
              <a:t>Anesthesia (cause specific) death rate: number </a:t>
            </a:r>
            <a:r>
              <a:rPr lang="en-US" sz="2800" dirty="0"/>
              <a:t>of deaths due to administration of anesthetics for specified period of </a:t>
            </a:r>
            <a:r>
              <a:rPr lang="en-US" sz="2800" dirty="0" smtClean="0"/>
              <a:t>time.</a:t>
            </a:r>
          </a:p>
          <a:p>
            <a:pPr eaLnBrk="1" hangingPunct="1"/>
            <a:r>
              <a:rPr lang="en-US" sz="2800" dirty="0" smtClean="0"/>
              <a:t>Postoperative (cause specific) death rate: number </a:t>
            </a:r>
            <a:r>
              <a:rPr lang="en-US" sz="2800" dirty="0"/>
              <a:t>of patients who die within 10 days of surgery divided by total number </a:t>
            </a:r>
            <a:r>
              <a:rPr lang="en-US" sz="2800" dirty="0" smtClean="0"/>
              <a:t>of </a:t>
            </a:r>
            <a:r>
              <a:rPr lang="en-US" sz="2800" dirty="0"/>
              <a:t>surgical patients for same period</a:t>
            </a:r>
            <a:r>
              <a:rPr lang="en-US" sz="2800" dirty="0" smtClean="0"/>
              <a:t>.</a:t>
            </a:r>
          </a:p>
          <a:p>
            <a:pPr eaLnBrk="1" hangingPunct="1"/>
            <a:r>
              <a:rPr lang="en-US" sz="2800" dirty="0" smtClean="0"/>
              <a:t>Maternal death rate: number </a:t>
            </a:r>
            <a:r>
              <a:rPr lang="en-US" sz="2800" dirty="0"/>
              <a:t>of maternal </a:t>
            </a:r>
            <a:r>
              <a:rPr lang="en-US" sz="2800" dirty="0" smtClean="0"/>
              <a:t>deaths (related to pregnancy) divided </a:t>
            </a:r>
            <a:r>
              <a:rPr lang="en-US" sz="2800" dirty="0"/>
              <a:t>by total number of obstetric discharges.</a:t>
            </a:r>
          </a:p>
          <a:p>
            <a:pPr eaLnBrk="1" hangingPunct="1"/>
            <a:endParaRPr lang="en-US" sz="2800" dirty="0"/>
          </a:p>
          <a:p>
            <a:pPr eaLnBrk="1" hangingPunct="1"/>
            <a:endParaRPr lang="en-US" dirty="0"/>
          </a:p>
          <a:p>
            <a:pPr eaLnBrk="1" hangingPunct="1"/>
            <a:endParaRPr lang="en-US" dirty="0" smtClean="0"/>
          </a:p>
          <a:p>
            <a:pPr eaLnBrk="1" hangingPunct="1"/>
            <a:endParaRPr lang="en-US" dirty="0" smtClean="0"/>
          </a:p>
          <a:p>
            <a:pPr lvl="1" eaLnBrk="1" hangingPunct="1"/>
            <a:endParaRPr lang="en-US" dirty="0" smtClean="0"/>
          </a:p>
        </p:txBody>
      </p:sp>
      <p:sp>
        <p:nvSpPr>
          <p:cNvPr id="4099" name="Rectangle 1026"/>
          <p:cNvSpPr>
            <a:spLocks noChangeArrowheads="1"/>
          </p:cNvSpPr>
          <p:nvPr/>
        </p:nvSpPr>
        <p:spPr bwMode="auto">
          <a:xfrm>
            <a:off x="-9994" y="12492"/>
            <a:ext cx="9144000" cy="1219200"/>
          </a:xfrm>
          <a:prstGeom prst="rect">
            <a:avLst/>
          </a:prstGeom>
          <a:noFill/>
          <a:ln w="9525">
            <a:noFill/>
            <a:miter lim="800000"/>
            <a:headEnd/>
            <a:tailEnd/>
          </a:ln>
        </p:spPr>
        <p:txBody>
          <a:bodyPr anchor="ctr"/>
          <a:lstStyle/>
          <a:p>
            <a:pPr algn="ctr" eaLnBrk="1" hangingPunct="1">
              <a:defRPr/>
            </a:pPr>
            <a:r>
              <a:rPr lang="en-US" sz="4000" dirty="0" smtClean="0">
                <a:solidFill>
                  <a:schemeClr val="tx2"/>
                </a:solidFill>
                <a:latin typeface="Arial" charset="0"/>
              </a:rPr>
              <a:t>Mortality Rates</a:t>
            </a:r>
            <a:endParaRPr lang="en-US" sz="4000" dirty="0">
              <a:solidFill>
                <a:schemeClr val="tx2"/>
              </a:solidFill>
              <a:latin typeface="Arial" charset="0"/>
            </a:endParaRPr>
          </a:p>
        </p:txBody>
      </p:sp>
    </p:spTree>
    <p:extLst>
      <p:ext uri="{BB962C8B-B14F-4D97-AF65-F5344CB8AC3E}">
        <p14:creationId xmlns:p14="http://schemas.microsoft.com/office/powerpoint/2010/main" val="3646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381000" y="1828800"/>
            <a:ext cx="8382000" cy="3810000"/>
          </a:xfrm>
        </p:spPr>
        <p:txBody>
          <a:bodyPr/>
          <a:lstStyle/>
          <a:p>
            <a:pPr eaLnBrk="1" hangingPunct="1"/>
            <a:r>
              <a:rPr lang="en-US" dirty="0" smtClean="0"/>
              <a:t>These are computed to examine deaths of the neonate and infant at different stages.</a:t>
            </a:r>
          </a:p>
          <a:p>
            <a:pPr eaLnBrk="1" hangingPunct="1"/>
            <a:r>
              <a:rPr lang="en-US" dirty="0" smtClean="0"/>
              <a:t>Neonatal death – occurs within first 27 days, 23 hours, and 59 minutes of life.</a:t>
            </a:r>
          </a:p>
          <a:p>
            <a:pPr eaLnBrk="1" hangingPunct="1"/>
            <a:r>
              <a:rPr lang="en-US" dirty="0" smtClean="0"/>
              <a:t>Infant death – from moment of birth to first year of life.</a:t>
            </a:r>
          </a:p>
          <a:p>
            <a:pPr marL="1041400" lvl="1" indent="-457200"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Neonatal, Infant, and Fetal Death Rates</a:t>
            </a:r>
          </a:p>
        </p:txBody>
      </p:sp>
    </p:spTree>
    <p:extLst>
      <p:ext uri="{BB962C8B-B14F-4D97-AF65-F5344CB8AC3E}">
        <p14:creationId xmlns:p14="http://schemas.microsoft.com/office/powerpoint/2010/main" val="1203047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533400" y="1295400"/>
            <a:ext cx="8153400" cy="5181600"/>
          </a:xfrm>
        </p:spPr>
        <p:txBody>
          <a:bodyPr/>
          <a:lstStyle/>
          <a:p>
            <a:pPr eaLnBrk="1" hangingPunct="1"/>
            <a:r>
              <a:rPr lang="en-US" dirty="0" smtClean="0"/>
              <a:t>Fetal death rates – computed to examine differences in rates of early, intermediate, </a:t>
            </a:r>
            <a:br>
              <a:rPr lang="en-US" dirty="0" smtClean="0"/>
            </a:br>
            <a:r>
              <a:rPr lang="en-US" dirty="0" smtClean="0"/>
              <a:t>and late fetal deaths.</a:t>
            </a:r>
          </a:p>
          <a:p>
            <a:pPr lvl="1" eaLnBrk="1" hangingPunct="1"/>
            <a:r>
              <a:rPr lang="en-US" dirty="0" smtClean="0"/>
              <a:t>Definition may vary from state to state.</a:t>
            </a:r>
          </a:p>
          <a:p>
            <a:pPr lvl="1" eaLnBrk="1" hangingPunct="1"/>
            <a:r>
              <a:rPr lang="en-US" dirty="0" smtClean="0"/>
              <a:t>Distinguished by length of gestation or weight </a:t>
            </a:r>
            <a:br>
              <a:rPr lang="en-US" dirty="0" smtClean="0"/>
            </a:br>
            <a:r>
              <a:rPr lang="en-US" dirty="0" smtClean="0"/>
              <a:t>of fetus.</a:t>
            </a:r>
          </a:p>
          <a:p>
            <a:pPr lvl="2" eaLnBrk="1" hangingPunct="1"/>
            <a:r>
              <a:rPr lang="en-US" dirty="0" smtClean="0"/>
              <a:t>Early (abortion) – less than 20 weeks gestation; </a:t>
            </a:r>
            <a:br>
              <a:rPr lang="en-US" dirty="0" smtClean="0"/>
            </a:br>
            <a:r>
              <a:rPr lang="en-US" dirty="0" smtClean="0"/>
              <a:t>weight 500 grams or less</a:t>
            </a:r>
          </a:p>
          <a:p>
            <a:pPr lvl="2" eaLnBrk="1" hangingPunct="1"/>
            <a:r>
              <a:rPr lang="en-US" dirty="0" smtClean="0"/>
              <a:t>Intermediate – 20 completed weeks of gestation; less than 28 weeks; weight 501-1000 grams</a:t>
            </a:r>
          </a:p>
          <a:p>
            <a:pPr lvl="2" eaLnBrk="1" hangingPunct="1"/>
            <a:r>
              <a:rPr lang="en-US" dirty="0" smtClean="0"/>
              <a:t>Late (stillborn) – 28 weeks completed gestation; </a:t>
            </a:r>
            <a:br>
              <a:rPr lang="en-US" dirty="0" smtClean="0"/>
            </a:br>
            <a:r>
              <a:rPr lang="en-US" dirty="0" smtClean="0"/>
              <a:t>weight more than 1001 grams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Neonatal, Infant, and Fetal Death Rates</a:t>
            </a:r>
          </a:p>
        </p:txBody>
      </p:sp>
    </p:spTree>
    <p:extLst>
      <p:ext uri="{BB962C8B-B14F-4D97-AF65-F5344CB8AC3E}">
        <p14:creationId xmlns:p14="http://schemas.microsoft.com/office/powerpoint/2010/main" val="444353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4294967295"/>
          </p:nvPr>
        </p:nvSpPr>
        <p:spPr/>
        <p:txBody>
          <a:bodyPr/>
          <a:lstStyle/>
          <a:p>
            <a:pPr eaLnBrk="1" hangingPunct="1"/>
            <a:r>
              <a:rPr lang="en-US" smtClean="0"/>
              <a:t>When examining trends, possible reasons </a:t>
            </a:r>
            <a:br>
              <a:rPr lang="en-US" smtClean="0"/>
            </a:br>
            <a:r>
              <a:rPr lang="en-US" smtClean="0"/>
              <a:t>for differences in mortality rates should be considered.</a:t>
            </a:r>
          </a:p>
          <a:p>
            <a:pPr eaLnBrk="1" hangingPunct="1"/>
            <a:r>
              <a:rPr lang="en-US" smtClean="0"/>
              <a:t>Three variable influences:</a:t>
            </a:r>
          </a:p>
          <a:p>
            <a:pPr lvl="1" eaLnBrk="1" hangingPunct="1"/>
            <a:r>
              <a:rPr lang="en-US" smtClean="0"/>
              <a:t>Time</a:t>
            </a:r>
          </a:p>
          <a:p>
            <a:pPr lvl="1" eaLnBrk="1" hangingPunct="1"/>
            <a:r>
              <a:rPr lang="en-US" smtClean="0"/>
              <a:t>Place</a:t>
            </a:r>
          </a:p>
          <a:p>
            <a:pPr lvl="1" eaLnBrk="1" hangingPunct="1"/>
            <a:r>
              <a:rPr lang="en-US" smtClean="0"/>
              <a:t>Person </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118004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685800" y="1371600"/>
            <a:ext cx="7772400" cy="4876800"/>
          </a:xfrm>
        </p:spPr>
        <p:txBody>
          <a:bodyPr/>
          <a:lstStyle/>
          <a:p>
            <a:pPr eaLnBrk="1" hangingPunct="1"/>
            <a:r>
              <a:rPr lang="en-US" dirty="0" smtClean="0"/>
              <a:t>Changes over time include:</a:t>
            </a:r>
          </a:p>
          <a:p>
            <a:pPr lvl="1" eaLnBrk="1" hangingPunct="1"/>
            <a:r>
              <a:rPr lang="en-US" sz="2400" dirty="0" smtClean="0"/>
              <a:t>Revisions in ICD rules for coding death certificates</a:t>
            </a:r>
          </a:p>
          <a:p>
            <a:pPr lvl="1" eaLnBrk="1" hangingPunct="1"/>
            <a:r>
              <a:rPr lang="en-US" sz="2400" dirty="0" smtClean="0"/>
              <a:t>Improvements in medical technology</a:t>
            </a:r>
          </a:p>
          <a:p>
            <a:pPr lvl="1" eaLnBrk="1" hangingPunct="1"/>
            <a:r>
              <a:rPr lang="en-US" sz="2400" dirty="0" smtClean="0"/>
              <a:t>Earlier detection and diagnosis</a:t>
            </a:r>
          </a:p>
          <a:p>
            <a:pPr eaLnBrk="1" hangingPunct="1"/>
            <a:r>
              <a:rPr lang="en-US" dirty="0" smtClean="0"/>
              <a:t>Place</a:t>
            </a:r>
          </a:p>
          <a:p>
            <a:pPr lvl="1" eaLnBrk="1" hangingPunct="1"/>
            <a:r>
              <a:rPr lang="en-US" sz="2400" dirty="0" smtClean="0"/>
              <a:t>Changes in environment</a:t>
            </a:r>
          </a:p>
          <a:p>
            <a:pPr lvl="1" eaLnBrk="1" hangingPunct="1"/>
            <a:r>
              <a:rPr lang="en-US" sz="2400" dirty="0" smtClean="0"/>
              <a:t>International and regional differences in medical technology</a:t>
            </a:r>
          </a:p>
          <a:p>
            <a:pPr lvl="1" eaLnBrk="1" hangingPunct="1"/>
            <a:r>
              <a:rPr lang="en-US" sz="2400" dirty="0" smtClean="0"/>
              <a:t>Diagnostic and treatment practices of physicians</a:t>
            </a:r>
          </a:p>
          <a:p>
            <a:pPr eaLnBrk="1" hangingPunct="1"/>
            <a:endParaRPr lang="en-US" dirty="0" smtClean="0"/>
          </a:p>
          <a:p>
            <a:pPr lvl="1"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423885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p:txBody>
          <a:bodyPr/>
          <a:lstStyle/>
          <a:p>
            <a:pPr eaLnBrk="1" hangingPunct="1"/>
            <a:r>
              <a:rPr lang="en-US" smtClean="0"/>
              <a:t>Person</a:t>
            </a:r>
          </a:p>
          <a:p>
            <a:pPr lvl="1" eaLnBrk="1" hangingPunct="1"/>
            <a:r>
              <a:rPr lang="en-US" smtClean="0"/>
              <a:t>Age</a:t>
            </a:r>
          </a:p>
          <a:p>
            <a:pPr lvl="1" eaLnBrk="1" hangingPunct="1"/>
            <a:r>
              <a:rPr lang="en-US" smtClean="0"/>
              <a:t>Gender</a:t>
            </a:r>
          </a:p>
          <a:p>
            <a:pPr lvl="1" eaLnBrk="1" hangingPunct="1"/>
            <a:r>
              <a:rPr lang="en-US" smtClean="0"/>
              <a:t>Race/ethnicity</a:t>
            </a:r>
          </a:p>
          <a:p>
            <a:pPr lvl="1" eaLnBrk="1" hangingPunct="1"/>
            <a:r>
              <a:rPr lang="en-US" smtClean="0"/>
              <a:t>Social habits</a:t>
            </a:r>
          </a:p>
          <a:p>
            <a:pPr lvl="1" eaLnBrk="1" hangingPunct="1"/>
            <a:r>
              <a:rPr lang="en-US" smtClean="0"/>
              <a:t>Genetic background</a:t>
            </a:r>
          </a:p>
          <a:p>
            <a:pPr lvl="1" eaLnBrk="1" hangingPunct="1"/>
            <a:r>
              <a:rPr lang="en-US" smtClean="0"/>
              <a:t>Emotional and behavioral health characteristics</a:t>
            </a:r>
          </a:p>
          <a:p>
            <a:pPr lvl="1" eaLnBrk="1" hangingPunct="1"/>
            <a:endParaRPr lang="en-US" smtClean="0"/>
          </a:p>
          <a:p>
            <a:pPr lvl="2" eaLnBrk="1" hangingPunct="1"/>
            <a:endParaRPr lang="en-US" smtClean="0"/>
          </a:p>
          <a:p>
            <a:pPr lvl="1"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2495775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4294967295"/>
          </p:nvPr>
        </p:nvSpPr>
        <p:spPr>
          <a:xfrm>
            <a:off x="228600" y="1143000"/>
            <a:ext cx="8610600" cy="4881563"/>
          </a:xfrm>
        </p:spPr>
        <p:txBody>
          <a:bodyPr/>
          <a:lstStyle/>
          <a:p>
            <a:pPr eaLnBrk="1" hangingPunct="1"/>
            <a:r>
              <a:rPr lang="en-US" sz="2800" dirty="0"/>
              <a:t>Compute health care statistics, including mortality and morbidity </a:t>
            </a:r>
            <a:r>
              <a:rPr lang="en-US" sz="2800" dirty="0" smtClean="0"/>
              <a:t>rates.</a:t>
            </a:r>
          </a:p>
          <a:p>
            <a:pPr eaLnBrk="1" hangingPunct="1"/>
            <a:r>
              <a:rPr lang="en-US" sz="2800" dirty="0" smtClean="0"/>
              <a:t>Organize </a:t>
            </a:r>
            <a:r>
              <a:rPr lang="en-US" sz="2800" dirty="0"/>
              <a:t>data generated from health care statistics into appropriate categories, including nominal, ordinal, discrete, and continuous</a:t>
            </a:r>
            <a:r>
              <a:rPr lang="en-US" sz="2800" dirty="0" smtClean="0"/>
              <a:t>.</a:t>
            </a:r>
          </a:p>
          <a:p>
            <a:pPr eaLnBrk="1" hangingPunct="1"/>
            <a:r>
              <a:rPr lang="en-US" sz="2800" dirty="0"/>
              <a:t>Display data generated from health care statistics using the most appropriate  tools (tables, graphs, and figures, histograms …)</a:t>
            </a:r>
          </a:p>
          <a:p>
            <a:pPr eaLnBrk="1" hangingPunct="1"/>
            <a:r>
              <a:rPr lang="en-US" sz="2800" dirty="0"/>
              <a:t>Determine which tests of significance should be used to test specific hypotheses and which are most appropriate for certain types of data.</a:t>
            </a:r>
          </a:p>
          <a:p>
            <a:pPr eaLnBrk="1" hangingPunct="1"/>
            <a:endParaRPr lang="en-US" dirty="0" smtClean="0"/>
          </a:p>
          <a:p>
            <a:pPr eaLnBrk="1" hangingPunct="1"/>
            <a:endParaRPr lang="en-US" dirty="0"/>
          </a:p>
          <a:p>
            <a:pPr eaLnBrk="1" hangingPunct="1"/>
            <a:endParaRPr lang="en-US" dirty="0" smtClean="0"/>
          </a:p>
        </p:txBody>
      </p:sp>
      <p:sp>
        <p:nvSpPr>
          <p:cNvPr id="2"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eaLnBrk="1" hangingPunct="1">
              <a:defRPr/>
            </a:pPr>
            <a:r>
              <a:rPr lang="en-AU" sz="4000" b="1" dirty="0">
                <a:solidFill>
                  <a:schemeClr val="tx2"/>
                </a:solidFill>
              </a:rPr>
              <a:t>Learning Objectives</a:t>
            </a:r>
            <a:endParaRPr lang="en-AU" sz="4000" b="1" dirty="0">
              <a:solidFill>
                <a:schemeClr val="tx2"/>
              </a:solidFill>
              <a:effectLst>
                <a:outerShdw blurRad="38100" dist="38100" dir="2700000" algn="tl">
                  <a:srgbClr val="000000"/>
                </a:outerShdw>
              </a:effectLst>
              <a:latin typeface="Arial" charset="0"/>
            </a:endParaRPr>
          </a:p>
        </p:txBody>
      </p:sp>
      <p:sp>
        <p:nvSpPr>
          <p:cNvPr id="3" name="Date Placeholder 2"/>
          <p:cNvSpPr>
            <a:spLocks noGrp="1"/>
          </p:cNvSpPr>
          <p:nvPr>
            <p:ph type="dt" sz="half" idx="10"/>
          </p:nvPr>
        </p:nvSpPr>
        <p:spPr/>
        <p:txBody>
          <a:bodyPr/>
          <a:lstStyle/>
          <a:p>
            <a:pPr>
              <a:defRPr/>
            </a:pPr>
            <a:r>
              <a:rPr lang="en-US" smtClean="0"/>
              <a:t>10/17/2012</a:t>
            </a:r>
            <a:endParaRPr lang="en-US" dirty="0"/>
          </a:p>
        </p:txBody>
      </p:sp>
      <p:sp>
        <p:nvSpPr>
          <p:cNvPr id="4" name="Footer Placeholder 3"/>
          <p:cNvSpPr>
            <a:spLocks noGrp="1"/>
          </p:cNvSpPr>
          <p:nvPr>
            <p:ph type="ftr" sz="quarter" idx="11"/>
          </p:nvPr>
        </p:nvSpPr>
        <p:spPr/>
        <p:txBody>
          <a:bodyPr/>
          <a:lstStyle/>
          <a:p>
            <a:pPr>
              <a:defRPr/>
            </a:pPr>
            <a:r>
              <a:rPr lang="en-US" smtClean="0"/>
              <a:t>ISC471/HCI571   Isabelle Bichindaritz  </a:t>
            </a:r>
            <a:endParaRPr lang="en-US" dirty="0"/>
          </a:p>
        </p:txBody>
      </p:sp>
      <p:sp>
        <p:nvSpPr>
          <p:cNvPr id="5" name="Slide Number Placeholder 4"/>
          <p:cNvSpPr>
            <a:spLocks noGrp="1"/>
          </p:cNvSpPr>
          <p:nvPr>
            <p:ph type="sldNum" sz="quarter" idx="12"/>
          </p:nvPr>
        </p:nvSpPr>
        <p:spPr/>
        <p:txBody>
          <a:bodyPr/>
          <a:lstStyle/>
          <a:p>
            <a:pPr>
              <a:defRPr/>
            </a:pPr>
            <a:fld id="{8EBC7272-72CB-483A-AAF1-2A2E0CA63D60}" type="slidenum">
              <a:rPr lang="en-US" smtClean="0"/>
              <a:pPr>
                <a:defRPr/>
              </a:pPr>
              <a:t>2</a:t>
            </a:fld>
            <a:endParaRPr lang="en-US" dirty="0"/>
          </a:p>
        </p:txBody>
      </p:sp>
    </p:spTree>
    <p:extLst>
      <p:ext uri="{BB962C8B-B14F-4D97-AF65-F5344CB8AC3E}">
        <p14:creationId xmlns:p14="http://schemas.microsoft.com/office/powerpoint/2010/main" val="3411958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p:txBody>
          <a:bodyPr/>
          <a:lstStyle/>
          <a:p>
            <a:pPr eaLnBrk="1" hangingPunct="1"/>
            <a:r>
              <a:rPr lang="en-US" smtClean="0"/>
              <a:t>All factors must be taken into consideration when examining mortality trends.</a:t>
            </a:r>
          </a:p>
          <a:p>
            <a:pPr eaLnBrk="1" hangingPunct="1"/>
            <a:r>
              <a:rPr lang="en-US" smtClean="0"/>
              <a:t>With mortality rates within a specific population,</a:t>
            </a:r>
          </a:p>
          <a:p>
            <a:pPr lvl="1" eaLnBrk="1" hangingPunct="1"/>
            <a:r>
              <a:rPr lang="en-US" smtClean="0"/>
              <a:t>Important to show age-specific rates or adjust </a:t>
            </a:r>
            <a:br>
              <a:rPr lang="en-US" smtClean="0"/>
            </a:br>
            <a:r>
              <a:rPr lang="en-US" smtClean="0"/>
              <a:t>for age.</a:t>
            </a:r>
          </a:p>
          <a:p>
            <a:pPr lvl="1" eaLnBrk="1" hangingPunct="1"/>
            <a:r>
              <a:rPr lang="en-US" smtClean="0"/>
              <a:t>Age most important influence in relation to death.</a:t>
            </a:r>
          </a:p>
          <a:p>
            <a:pPr lvl="2" eaLnBrk="1" hangingPunct="1"/>
            <a:endParaRPr lang="en-US" smtClean="0"/>
          </a:p>
          <a:p>
            <a:pPr lvl="1"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3505379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685800" y="1371600"/>
            <a:ext cx="7772400" cy="4114800"/>
          </a:xfrm>
        </p:spPr>
        <p:txBody>
          <a:bodyPr/>
          <a:lstStyle/>
          <a:p>
            <a:pPr eaLnBrk="1" hangingPunct="1"/>
            <a:r>
              <a:rPr lang="en-US" dirty="0" smtClean="0"/>
              <a:t>Age adjustment – removes difference </a:t>
            </a:r>
            <a:br>
              <a:rPr lang="en-US" dirty="0" smtClean="0"/>
            </a:br>
            <a:r>
              <a:rPr lang="en-US" dirty="0" smtClean="0"/>
              <a:t>in composition with respect to age.</a:t>
            </a:r>
          </a:p>
          <a:p>
            <a:pPr eaLnBrk="1" hangingPunct="1"/>
            <a:r>
              <a:rPr lang="en-US" dirty="0" smtClean="0"/>
              <a:t>Two methods:</a:t>
            </a:r>
          </a:p>
          <a:p>
            <a:pPr lvl="1" eaLnBrk="1" hangingPunct="1"/>
            <a:r>
              <a:rPr lang="en-US" dirty="0" smtClean="0"/>
              <a:t>Direct – uses a standard population and applied age-specific rates available for each population.</a:t>
            </a:r>
          </a:p>
          <a:p>
            <a:pPr lvl="2" eaLnBrk="1" hangingPunct="1"/>
            <a:r>
              <a:rPr lang="en-US" dirty="0" smtClean="0"/>
              <a:t>Determines expected number of deaths in standard population.</a:t>
            </a:r>
          </a:p>
          <a:p>
            <a:pPr lvl="2" eaLnBrk="1" hangingPunct="1"/>
            <a:r>
              <a:rPr lang="en-US" dirty="0" smtClean="0"/>
              <a:t>Requires age-specific rates for both populations.</a:t>
            </a:r>
          </a:p>
          <a:p>
            <a:pPr lvl="2" eaLnBrk="1" hangingPunct="1"/>
            <a:r>
              <a:rPr lang="en-US" dirty="0" smtClean="0"/>
              <a:t>Number of deaths per age category should be at least five.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740177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685800" y="1371600"/>
            <a:ext cx="7772400" cy="4114800"/>
          </a:xfrm>
        </p:spPr>
        <p:txBody>
          <a:bodyPr/>
          <a:lstStyle/>
          <a:p>
            <a:pPr eaLnBrk="1" hangingPunct="1"/>
            <a:r>
              <a:rPr lang="en-US" dirty="0" smtClean="0"/>
              <a:t>Two methods (cont’d.)</a:t>
            </a:r>
          </a:p>
          <a:p>
            <a:pPr lvl="1" eaLnBrk="1" hangingPunct="1"/>
            <a:r>
              <a:rPr lang="en-US" dirty="0" smtClean="0"/>
              <a:t>Indirect (SMR) – can be used without age-specific rates and less than five deaths per age category.</a:t>
            </a:r>
          </a:p>
          <a:p>
            <a:pPr lvl="1" eaLnBrk="1" hangingPunct="1"/>
            <a:r>
              <a:rPr lang="en-US" dirty="0" smtClean="0"/>
              <a:t>Standard rates applied to the populations being compared.</a:t>
            </a:r>
          </a:p>
          <a:p>
            <a:pPr lvl="1" eaLnBrk="1" hangingPunct="1"/>
            <a:r>
              <a:rPr lang="en-US" dirty="0" smtClean="0"/>
              <a:t>Calculates expected number of deaths and compared with observed number of deaths.</a:t>
            </a:r>
          </a:p>
          <a:p>
            <a:pPr eaLnBrk="1" hangingPunct="1"/>
            <a:r>
              <a:rPr lang="en-US" dirty="0" smtClean="0"/>
              <a:t>SMR used in most national and statewide mortality reports.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3801723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p:txBody>
          <a:bodyPr/>
          <a:lstStyle/>
          <a:p>
            <a:pPr eaLnBrk="1" hangingPunct="1"/>
            <a:r>
              <a:rPr lang="en-US" smtClean="0"/>
              <a:t>SMR of 1 - mortality rate equal to national norms</a:t>
            </a:r>
          </a:p>
          <a:p>
            <a:pPr eaLnBrk="1" hangingPunct="1"/>
            <a:r>
              <a:rPr lang="en-US" smtClean="0"/>
              <a:t>SMR of less than 1 - mortality rate lower than national norms</a:t>
            </a:r>
          </a:p>
          <a:p>
            <a:pPr eaLnBrk="1" hangingPunct="1"/>
            <a:r>
              <a:rPr lang="en-US" smtClean="0"/>
              <a:t>SMR greater than 1 – mortality rate higher than national norms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Using and Examining Mortality Rates</a:t>
            </a:r>
          </a:p>
        </p:txBody>
      </p:sp>
    </p:spTree>
    <p:extLst>
      <p:ext uri="{BB962C8B-B14F-4D97-AF65-F5344CB8AC3E}">
        <p14:creationId xmlns:p14="http://schemas.microsoft.com/office/powerpoint/2010/main" val="3136111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smtClean="0">
                <a:solidFill>
                  <a:schemeClr val="tx2"/>
                </a:solidFill>
                <a:latin typeface="Arial" charset="0"/>
              </a:rPr>
              <a:t>Example</a:t>
            </a:r>
            <a:endParaRPr lang="en-US" sz="4000" dirty="0">
              <a:solidFill>
                <a:schemeClr val="tx2"/>
              </a:solidFill>
              <a:latin typeface="Arial"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76" y="914400"/>
            <a:ext cx="7367407"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622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smtClean="0">
                <a:solidFill>
                  <a:schemeClr val="tx2"/>
                </a:solidFill>
                <a:latin typeface="Arial" charset="0"/>
              </a:rPr>
              <a:t>Example</a:t>
            </a:r>
            <a:endParaRPr lang="en-US" sz="4000" dirty="0">
              <a:solidFill>
                <a:schemeClr val="tx2"/>
              </a:solidFill>
              <a:latin typeface="Arial"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524000"/>
            <a:ext cx="9144000" cy="46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622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smtClean="0">
                <a:solidFill>
                  <a:schemeClr val="tx2"/>
                </a:solidFill>
                <a:latin typeface="Arial" charset="0"/>
              </a:rPr>
              <a:t>Example</a:t>
            </a:r>
            <a:endParaRPr lang="en-US" sz="4000" dirty="0">
              <a:solidFill>
                <a:schemeClr val="tx2"/>
              </a:solidFill>
              <a:latin typeface="Arial" charset="0"/>
            </a:endParaRPr>
          </a:p>
        </p:txBody>
      </p:sp>
      <mc:AlternateContent xmlns:mc="http://schemas.openxmlformats.org/markup-compatibility/2006" xmlns:a14="http://schemas.microsoft.com/office/drawing/2010/main">
        <mc:Choice Requires="a14">
          <p:sp>
            <p:nvSpPr>
              <p:cNvPr id="2" name="Rectangle 1"/>
              <p:cNvSpPr/>
              <p:nvPr/>
            </p:nvSpPr>
            <p:spPr>
              <a:xfrm>
                <a:off x="0" y="1066800"/>
                <a:ext cx="9144000" cy="6408036"/>
              </a:xfrm>
              <a:prstGeom prst="rect">
                <a:avLst/>
              </a:prstGeom>
            </p:spPr>
            <p:txBody>
              <a:bodyPr wrap="square">
                <a:spAutoFit/>
              </a:bodyPr>
              <a:lstStyle/>
              <a:p>
                <a:pPr lvl="1" algn="just"/>
                <a:r>
                  <a:rPr lang="en-US" dirty="0" smtClean="0"/>
                  <a:t>Example Use of Standardized Mortality Ratio (SMR)</a:t>
                </a:r>
              </a:p>
              <a:p>
                <a:pPr lvl="1" algn="just"/>
                <a:r>
                  <a:rPr lang="en-US" dirty="0"/>
                  <a:t>For hospital 1, an SMR of 1.09 means that the hospital had a 9% higher mortality rate for DRG 127 than is expected from national norms. This is calculated as follows</a:t>
                </a:r>
                <a:r>
                  <a:rPr lang="en-US" dirty="0" smtClean="0"/>
                  <a:t>:</a:t>
                </a:r>
              </a:p>
              <a:p>
                <a:pPr lvl="1" algn="just"/>
                <a:endParaRPr lang="en-US" dirty="0"/>
              </a:p>
              <a:p>
                <a:pPr lvl="1" algn="just"/>
                <a:r>
                  <a:rPr lang="en-US" dirty="0" smtClean="0"/>
                  <a:t>SMR = </a:t>
                </a:r>
                <a14:m>
                  <m:oMath xmlns:m="http://schemas.openxmlformats.org/officeDocument/2006/math">
                    <m:f>
                      <m:fPr>
                        <m:ctrlPr>
                          <a:rPr lang="en-US" i="1" smtClean="0">
                            <a:latin typeface="Cambria Math"/>
                          </a:rPr>
                        </m:ctrlPr>
                      </m:fPr>
                      <m:num>
                        <m:r>
                          <a:rPr lang="en-US" b="0" i="1" smtClean="0">
                            <a:latin typeface="Cambria Math"/>
                          </a:rPr>
                          <m:t>23 </m:t>
                        </m:r>
                        <m:r>
                          <a:rPr lang="en-US" b="0" i="1" smtClean="0">
                            <a:latin typeface="Cambria Math"/>
                          </a:rPr>
                          <m:t>𝑎𝑐𝑡𝑢𝑎𝑙</m:t>
                        </m:r>
                        <m:r>
                          <a:rPr lang="en-US" b="0" i="1" smtClean="0">
                            <a:latin typeface="Cambria Math"/>
                          </a:rPr>
                          <m:t> </m:t>
                        </m:r>
                        <m:r>
                          <a:rPr lang="en-US" b="0" i="1" smtClean="0">
                            <a:latin typeface="Cambria Math"/>
                          </a:rPr>
                          <m:t>𝑑𝑒𝑎𝑡h𝑠</m:t>
                        </m:r>
                      </m:num>
                      <m:den>
                        <m:r>
                          <a:rPr lang="en-US" b="0" i="1" smtClean="0">
                            <a:latin typeface="Cambria Math"/>
                          </a:rPr>
                          <m:t>21.03 </m:t>
                        </m:r>
                        <m:r>
                          <a:rPr lang="en-US" b="0" i="1" smtClean="0">
                            <a:latin typeface="Cambria Math"/>
                          </a:rPr>
                          <m:t>𝑒𝑥𝑝𝑒𝑐𝑡𝑒𝑑</m:t>
                        </m:r>
                        <m:r>
                          <a:rPr lang="en-US" b="0" i="1" smtClean="0">
                            <a:latin typeface="Cambria Math"/>
                          </a:rPr>
                          <m:t> </m:t>
                        </m:r>
                        <m:r>
                          <a:rPr lang="en-US" b="0" i="1" smtClean="0">
                            <a:latin typeface="Cambria Math"/>
                          </a:rPr>
                          <m:t>𝑑𝑒𝑎𝑡h𝑠</m:t>
                        </m:r>
                      </m:den>
                    </m:f>
                  </m:oMath>
                </a14:m>
                <a:r>
                  <a:rPr lang="en-US" dirty="0" smtClean="0"/>
                  <a:t>=1.09 </a:t>
                </a:r>
                <a:endParaRPr lang="en-US" dirty="0"/>
              </a:p>
              <a:p>
                <a:pPr lvl="1"/>
                <a:endParaRPr lang="en-US" dirty="0"/>
              </a:p>
              <a:p>
                <a:pPr lvl="1" algn="just"/>
                <a:r>
                  <a:rPr lang="en-US" dirty="0"/>
                  <a:t>Example Use </a:t>
                </a:r>
                <a:r>
                  <a:rPr lang="en-US" dirty="0" smtClean="0"/>
                  <a:t>of Standardized </a:t>
                </a:r>
                <a:r>
                  <a:rPr lang="en-US" dirty="0"/>
                  <a:t>Mortality Ratio</a:t>
                </a:r>
              </a:p>
              <a:p>
                <a:pPr lvl="1" algn="just"/>
                <a:r>
                  <a:rPr lang="en-US" dirty="0"/>
                  <a:t>For hospital 4, an SMR of 0.48 means that the hospital had a 52% lower mortality rate for DRG 127 than is expected from national norms. This is calculated as follows</a:t>
                </a:r>
                <a:r>
                  <a:rPr lang="en-US" dirty="0" smtClean="0"/>
                  <a:t>:</a:t>
                </a:r>
              </a:p>
              <a:p>
                <a:pPr lvl="1" algn="just"/>
                <a:endParaRPr lang="en-US" dirty="0"/>
              </a:p>
              <a:p>
                <a:pPr lvl="1" algn="just"/>
                <a:r>
                  <a:rPr lang="en-US" dirty="0"/>
                  <a:t>SMR = </a:t>
                </a:r>
                <a14:m>
                  <m:oMath xmlns:m="http://schemas.openxmlformats.org/officeDocument/2006/math">
                    <m:f>
                      <m:fPr>
                        <m:ctrlPr>
                          <a:rPr lang="en-US" i="1">
                            <a:latin typeface="Cambria Math"/>
                          </a:rPr>
                        </m:ctrlPr>
                      </m:fPr>
                      <m:num>
                        <m:r>
                          <a:rPr lang="en-US" b="0" i="1" smtClean="0">
                            <a:latin typeface="Cambria Math"/>
                          </a:rPr>
                          <m:t>8 </m:t>
                        </m:r>
                        <m:r>
                          <a:rPr lang="en-US" i="1">
                            <a:latin typeface="Cambria Math"/>
                          </a:rPr>
                          <m:t>𝑎𝑐𝑡𝑢𝑎𝑙</m:t>
                        </m:r>
                        <m:r>
                          <a:rPr lang="en-US" i="1">
                            <a:latin typeface="Cambria Math"/>
                          </a:rPr>
                          <m:t> </m:t>
                        </m:r>
                        <m:r>
                          <a:rPr lang="en-US" i="1">
                            <a:latin typeface="Cambria Math"/>
                          </a:rPr>
                          <m:t>𝑑𝑒𝑎𝑡h𝑠</m:t>
                        </m:r>
                      </m:num>
                      <m:den>
                        <m:r>
                          <a:rPr lang="en-US" b="0" i="1" smtClean="0">
                            <a:latin typeface="Cambria Math"/>
                          </a:rPr>
                          <m:t>16.56 </m:t>
                        </m:r>
                        <m:r>
                          <a:rPr lang="en-US" i="1">
                            <a:latin typeface="Cambria Math"/>
                          </a:rPr>
                          <m:t>𝑒𝑥𝑝𝑒𝑐𝑡𝑒𝑑</m:t>
                        </m:r>
                        <m:r>
                          <a:rPr lang="en-US" i="1">
                            <a:latin typeface="Cambria Math"/>
                          </a:rPr>
                          <m:t> </m:t>
                        </m:r>
                        <m:r>
                          <a:rPr lang="en-US" i="1">
                            <a:latin typeface="Cambria Math"/>
                          </a:rPr>
                          <m:t>𝑑𝑒𝑎𝑡h𝑠</m:t>
                        </m:r>
                      </m:den>
                    </m:f>
                  </m:oMath>
                </a14:m>
                <a:r>
                  <a:rPr lang="en-US" dirty="0"/>
                  <a:t>=</a:t>
                </a:r>
                <a:r>
                  <a:rPr lang="en-US" dirty="0" smtClean="0"/>
                  <a:t>0.48 (1-0.48 * 100 = 52%) </a:t>
                </a:r>
                <a:endParaRPr lang="en-US" dirty="0"/>
              </a:p>
              <a:p>
                <a:pPr lvl="1" algn="just"/>
                <a:endParaRPr lang="en-US" dirty="0"/>
              </a:p>
              <a:p>
                <a:pPr lvl="4"/>
                <a:endParaRPr lang="en-US" dirty="0"/>
              </a:p>
              <a:p>
                <a:pPr lvl="4"/>
                <a:r>
                  <a:rPr lang="en-US" dirty="0"/>
                  <a:t> </a:t>
                </a:r>
              </a:p>
            </p:txBody>
          </p:sp>
        </mc:Choice>
        <mc:Fallback xmlns="">
          <p:sp>
            <p:nvSpPr>
              <p:cNvPr id="2" name="Rectangle 1"/>
              <p:cNvSpPr>
                <a:spLocks noRot="1" noChangeAspect="1" noMove="1" noResize="1" noEditPoints="1" noAdjustHandles="1" noChangeArrowheads="1" noChangeShapeType="1" noTextEdit="1"/>
              </p:cNvSpPr>
              <p:nvPr/>
            </p:nvSpPr>
            <p:spPr>
              <a:xfrm>
                <a:off x="0" y="1066800"/>
                <a:ext cx="9144000" cy="6408036"/>
              </a:xfrm>
              <a:prstGeom prst="rect">
                <a:avLst/>
              </a:prstGeom>
              <a:blipFill rotWithShape="1">
                <a:blip r:embed="rId3"/>
                <a:stretch>
                  <a:fillRect t="-761" r="-1000"/>
                </a:stretch>
              </a:blipFill>
            </p:spPr>
            <p:txBody>
              <a:bodyPr/>
              <a:lstStyle/>
              <a:p>
                <a:r>
                  <a:rPr lang="en-US">
                    <a:noFill/>
                  </a:rPr>
                  <a:t> </a:t>
                </a:r>
              </a:p>
            </p:txBody>
          </p:sp>
        </mc:Fallback>
      </mc:AlternateContent>
    </p:spTree>
    <p:extLst>
      <p:ext uri="{BB962C8B-B14F-4D97-AF65-F5344CB8AC3E}">
        <p14:creationId xmlns:p14="http://schemas.microsoft.com/office/powerpoint/2010/main" val="3271466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a:xfrm>
            <a:off x="685800" y="1264920"/>
            <a:ext cx="7772400" cy="5364480"/>
          </a:xfrm>
        </p:spPr>
        <p:txBody>
          <a:bodyPr/>
          <a:lstStyle/>
          <a:p>
            <a:pPr eaLnBrk="1" hangingPunct="1"/>
            <a:r>
              <a:rPr lang="en-US" dirty="0" smtClean="0"/>
              <a:t>Autopsy rates are computed to determine proportion of deaths in which an autopsy was performed.</a:t>
            </a:r>
          </a:p>
          <a:p>
            <a:pPr eaLnBrk="1" hangingPunct="1"/>
            <a:r>
              <a:rPr lang="en-US" dirty="0" smtClean="0"/>
              <a:t>This enables facility to examine changes </a:t>
            </a:r>
            <a:br>
              <a:rPr lang="en-US" dirty="0" smtClean="0"/>
            </a:br>
            <a:r>
              <a:rPr lang="en-US" dirty="0" smtClean="0"/>
              <a:t>in autopsy rates from month to month.</a:t>
            </a:r>
          </a:p>
          <a:p>
            <a:pPr eaLnBrk="1" hangingPunct="1"/>
            <a:r>
              <a:rPr lang="en-US" dirty="0" smtClean="0"/>
              <a:t>Can be further broken down to show:</a:t>
            </a:r>
          </a:p>
          <a:p>
            <a:pPr lvl="1" eaLnBrk="1" hangingPunct="1"/>
            <a:r>
              <a:rPr lang="en-US" dirty="0" smtClean="0"/>
              <a:t>Gross autopsy rate</a:t>
            </a:r>
          </a:p>
          <a:p>
            <a:pPr lvl="1" eaLnBrk="1" hangingPunct="1"/>
            <a:r>
              <a:rPr lang="en-US" dirty="0" smtClean="0"/>
              <a:t>Total inpatient death autopsy rates</a:t>
            </a:r>
          </a:p>
          <a:p>
            <a:pPr lvl="1" eaLnBrk="1" hangingPunct="1"/>
            <a:r>
              <a:rPr lang="en-US" dirty="0" smtClean="0"/>
              <a:t>Net autopsy rates</a:t>
            </a:r>
          </a:p>
          <a:p>
            <a:pPr lvl="1" eaLnBrk="1" hangingPunct="1"/>
            <a:r>
              <a:rPr lang="en-US" dirty="0" smtClean="0"/>
              <a:t>Adjusted hospital autopsy rate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Autopsy Rates</a:t>
            </a:r>
          </a:p>
        </p:txBody>
      </p:sp>
    </p:spTree>
    <p:extLst>
      <p:ext uri="{BB962C8B-B14F-4D97-AF65-F5344CB8AC3E}">
        <p14:creationId xmlns:p14="http://schemas.microsoft.com/office/powerpoint/2010/main" val="1289491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p:txBody>
          <a:bodyPr/>
          <a:lstStyle/>
          <a:p>
            <a:pPr eaLnBrk="1" hangingPunct="1"/>
            <a:r>
              <a:rPr lang="en-US" smtClean="0"/>
              <a:t>Morbidity rates can include complication rates, comorbidity rates, prevalence and incidence rates of disease.</a:t>
            </a:r>
          </a:p>
          <a:p>
            <a:pPr eaLnBrk="1" hangingPunct="1"/>
            <a:r>
              <a:rPr lang="en-US" smtClean="0"/>
              <a:t>Are used to study the types of disease </a:t>
            </a:r>
            <a:br>
              <a:rPr lang="en-US" smtClean="0"/>
            </a:br>
            <a:r>
              <a:rPr lang="en-US" smtClean="0"/>
              <a:t>or conditions present within the facility </a:t>
            </a:r>
            <a:br>
              <a:rPr lang="en-US" smtClean="0"/>
            </a:br>
            <a:r>
              <a:rPr lang="en-US" smtClean="0"/>
              <a:t>and examine quality of care.</a:t>
            </a:r>
          </a:p>
          <a:p>
            <a:pPr eaLnBrk="1" hangingPunct="1"/>
            <a:r>
              <a:rPr lang="en-US" smtClean="0"/>
              <a:t>Can aid health care facilities in planning specific health care services and programs.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Morbidity Rates</a:t>
            </a:r>
          </a:p>
        </p:txBody>
      </p:sp>
    </p:spTree>
    <p:extLst>
      <p:ext uri="{BB962C8B-B14F-4D97-AF65-F5344CB8AC3E}">
        <p14:creationId xmlns:p14="http://schemas.microsoft.com/office/powerpoint/2010/main" val="3494483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685800" y="1524000"/>
            <a:ext cx="7772400" cy="4114800"/>
          </a:xfrm>
        </p:spPr>
        <p:txBody>
          <a:bodyPr/>
          <a:lstStyle/>
          <a:p>
            <a:pPr eaLnBrk="1" hangingPunct="1"/>
            <a:r>
              <a:rPr lang="en-US" dirty="0" smtClean="0"/>
              <a:t>Complications include infections, medication allergy reactions, transfusion reactions, decubitus ulcers, falls, burns, medical error.</a:t>
            </a:r>
          </a:p>
          <a:p>
            <a:pPr eaLnBrk="1" hangingPunct="1"/>
            <a:r>
              <a:rPr lang="en-US" dirty="0" smtClean="0"/>
              <a:t>Infections are most common complication.</a:t>
            </a:r>
          </a:p>
          <a:p>
            <a:pPr eaLnBrk="1" hangingPunct="1"/>
            <a:r>
              <a:rPr lang="en-US" dirty="0" smtClean="0"/>
              <a:t>Infection rates computed so facility can determine cause and prevention of infection.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Morbidity Rates</a:t>
            </a:r>
          </a:p>
        </p:txBody>
      </p:sp>
    </p:spTree>
    <p:extLst>
      <p:ext uri="{BB962C8B-B14F-4D97-AF65-F5344CB8AC3E}">
        <p14:creationId xmlns:p14="http://schemas.microsoft.com/office/powerpoint/2010/main" val="3940038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457200" y="2133600"/>
            <a:ext cx="8229600" cy="3657600"/>
          </a:xfrm>
        </p:spPr>
        <p:txBody>
          <a:bodyPr/>
          <a:lstStyle/>
          <a:p>
            <a:pPr eaLnBrk="1" hangingPunct="1"/>
            <a:r>
              <a:rPr lang="en-US" dirty="0" smtClean="0"/>
              <a:t>Statistics and data presentation focus on answering users’ questions while complying with standards of health care facility.</a:t>
            </a:r>
          </a:p>
          <a:p>
            <a:pPr eaLnBrk="1" hangingPunct="1"/>
            <a:r>
              <a:rPr lang="en-US" dirty="0" smtClean="0"/>
              <a:t>Various methods used to calculate specific types of statistics.</a:t>
            </a:r>
          </a:p>
          <a:p>
            <a:pPr eaLnBrk="1" hangingPunct="1"/>
            <a:r>
              <a:rPr lang="en-US" dirty="0"/>
              <a:t>Goal is to collect, organize, display, and interpret data to meet needs of users</a:t>
            </a:r>
            <a:r>
              <a:rPr lang="en-US" dirty="0" smtClean="0"/>
              <a:t>.</a:t>
            </a:r>
            <a:endParaRPr lang="en-US" dirty="0"/>
          </a:p>
        </p:txBody>
      </p:sp>
      <p:sp>
        <p:nvSpPr>
          <p:cNvPr id="4099" name="Rectangle 1026"/>
          <p:cNvSpPr>
            <a:spLocks noChangeArrowheads="1"/>
          </p:cNvSpPr>
          <p:nvPr/>
        </p:nvSpPr>
        <p:spPr bwMode="auto">
          <a:xfrm>
            <a:off x="0" y="533400"/>
            <a:ext cx="9144000" cy="1219200"/>
          </a:xfrm>
          <a:prstGeom prst="rect">
            <a:avLst/>
          </a:prstGeom>
          <a:noFill/>
          <a:ln w="9525">
            <a:noFill/>
            <a:miter lim="800000"/>
            <a:headEnd/>
            <a:tailEnd/>
          </a:ln>
        </p:spPr>
        <p:txBody>
          <a:bodyPr anchor="ctr"/>
          <a:lstStyle/>
          <a:p>
            <a:pPr algn="ctr">
              <a:defRPr/>
            </a:pPr>
            <a:r>
              <a:rPr lang="en-US" sz="4000" dirty="0">
                <a:solidFill>
                  <a:schemeClr val="tx2"/>
                </a:solidFill>
                <a:latin typeface="Arial" charset="0"/>
              </a:rPr>
              <a:t>Overview of Statistics</a:t>
            </a:r>
            <a:br>
              <a:rPr lang="en-US" sz="4000" dirty="0">
                <a:solidFill>
                  <a:schemeClr val="tx2"/>
                </a:solidFill>
                <a:latin typeface="Arial" charset="0"/>
              </a:rPr>
            </a:br>
            <a:r>
              <a:rPr lang="en-US" sz="4000" dirty="0">
                <a:solidFill>
                  <a:schemeClr val="tx2"/>
                </a:solidFill>
                <a:latin typeface="Arial" charset="0"/>
              </a:rPr>
              <a:t>and Data Presentation</a:t>
            </a:r>
            <a:endParaRPr lang="en-US" dirty="0"/>
          </a:p>
        </p:txBody>
      </p:sp>
    </p:spTree>
    <p:extLst>
      <p:ext uri="{BB962C8B-B14F-4D97-AF65-F5344CB8AC3E}">
        <p14:creationId xmlns:p14="http://schemas.microsoft.com/office/powerpoint/2010/main" val="1623120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p:txBody>
          <a:bodyPr/>
          <a:lstStyle/>
          <a:p>
            <a:pPr eaLnBrk="1" hangingPunct="1"/>
            <a:r>
              <a:rPr lang="en-US" smtClean="0"/>
              <a:t>Nosocomial infection rate – facility acquired:</a:t>
            </a:r>
          </a:p>
          <a:p>
            <a:pPr lvl="1" eaLnBrk="1" hangingPunct="1"/>
            <a:r>
              <a:rPr lang="en-US" smtClean="0"/>
              <a:t>Includes infections occurring more than 72 hours after admission.</a:t>
            </a:r>
          </a:p>
          <a:p>
            <a:pPr lvl="1" eaLnBrk="1" hangingPunct="1"/>
            <a:r>
              <a:rPr lang="en-US" smtClean="0"/>
              <a:t>May show other risk factors contributing to patient’s susceptibility.</a:t>
            </a:r>
          </a:p>
          <a:p>
            <a:pPr lvl="1" eaLnBrk="1" hangingPunct="1"/>
            <a:r>
              <a:rPr lang="en-US" smtClean="0"/>
              <a:t>Normally calculated to pinpoint how infection developed.</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Morbidity Rates</a:t>
            </a:r>
          </a:p>
        </p:txBody>
      </p:sp>
    </p:spTree>
    <p:extLst>
      <p:ext uri="{BB962C8B-B14F-4D97-AF65-F5344CB8AC3E}">
        <p14:creationId xmlns:p14="http://schemas.microsoft.com/office/powerpoint/2010/main" val="1562720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685800" y="1295400"/>
            <a:ext cx="8153400" cy="4876800"/>
          </a:xfrm>
        </p:spPr>
        <p:txBody>
          <a:bodyPr/>
          <a:lstStyle/>
          <a:p>
            <a:pPr eaLnBrk="1" hangingPunct="1"/>
            <a:r>
              <a:rPr lang="en-US" sz="2800" dirty="0" smtClean="0"/>
              <a:t>Postoperative infection rate: </a:t>
            </a:r>
          </a:p>
          <a:p>
            <a:pPr lvl="1" eaLnBrk="1" hangingPunct="1"/>
            <a:r>
              <a:rPr lang="en-US" sz="2400" dirty="0" smtClean="0"/>
              <a:t>Important to examine to determine which infections are probably result of surgical procedure.</a:t>
            </a:r>
          </a:p>
          <a:p>
            <a:pPr eaLnBrk="1" hangingPunct="1"/>
            <a:r>
              <a:rPr lang="en-US" sz="2800" dirty="0" smtClean="0"/>
              <a:t>Community-acquired infections:</a:t>
            </a:r>
          </a:p>
          <a:p>
            <a:pPr lvl="1" eaLnBrk="1" hangingPunct="1"/>
            <a:r>
              <a:rPr lang="en-US" sz="2400" dirty="0" smtClean="0"/>
              <a:t>Typically present less than 72 hours before admission.</a:t>
            </a:r>
          </a:p>
          <a:p>
            <a:pPr lvl="1" eaLnBrk="1" hangingPunct="1"/>
            <a:r>
              <a:rPr lang="en-US" sz="2400" dirty="0" smtClean="0"/>
              <a:t>High infection rate may require community-wide prevention programs.</a:t>
            </a:r>
          </a:p>
          <a:p>
            <a:pPr eaLnBrk="1" hangingPunct="1"/>
            <a:r>
              <a:rPr lang="en-US" sz="2800" dirty="0" smtClean="0"/>
              <a:t>Total infection rate analysis can help determine impact of infections on additional cost, length of stay, and quality of care.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Morbidity Rates</a:t>
            </a:r>
          </a:p>
        </p:txBody>
      </p:sp>
    </p:spTree>
    <p:extLst>
      <p:ext uri="{BB962C8B-B14F-4D97-AF65-F5344CB8AC3E}">
        <p14:creationId xmlns:p14="http://schemas.microsoft.com/office/powerpoint/2010/main" val="3167036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p:txBody>
          <a:bodyPr/>
          <a:lstStyle/>
          <a:p>
            <a:pPr eaLnBrk="1" hangingPunct="1"/>
            <a:r>
              <a:rPr lang="en-US" smtClean="0"/>
              <a:t>Comorbiditys  are preexisting conditions such as diabetes, osteoporosis, hypertension.</a:t>
            </a:r>
          </a:p>
          <a:p>
            <a:pPr eaLnBrk="1" hangingPunct="1"/>
            <a:r>
              <a:rPr lang="en-US" smtClean="0"/>
              <a:t>Can increase length of stay and outcome </a:t>
            </a:r>
            <a:br>
              <a:rPr lang="en-US" smtClean="0"/>
            </a:br>
            <a:r>
              <a:rPr lang="en-US" smtClean="0"/>
              <a:t>of care.</a:t>
            </a:r>
          </a:p>
          <a:p>
            <a:pPr eaLnBrk="1" hangingPunct="1"/>
            <a:r>
              <a:rPr lang="en-US" smtClean="0"/>
              <a:t>Includes some of the other risk factors affecting mortality and morbidity rates.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Morbidity Rates</a:t>
            </a:r>
          </a:p>
        </p:txBody>
      </p:sp>
    </p:spTree>
    <p:extLst>
      <p:ext uri="{BB962C8B-B14F-4D97-AF65-F5344CB8AC3E}">
        <p14:creationId xmlns:p14="http://schemas.microsoft.com/office/powerpoint/2010/main" val="3494456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p:txBody>
          <a:bodyPr/>
          <a:lstStyle/>
          <a:p>
            <a:pPr eaLnBrk="1" hangingPunct="1"/>
            <a:r>
              <a:rPr lang="en-US" smtClean="0"/>
              <a:t>Incidence – refers to number of new cases </a:t>
            </a:r>
            <a:br>
              <a:rPr lang="en-US" smtClean="0"/>
            </a:br>
            <a:r>
              <a:rPr lang="en-US" smtClean="0"/>
              <a:t>of disease.</a:t>
            </a:r>
          </a:p>
          <a:p>
            <a:pPr eaLnBrk="1" hangingPunct="1"/>
            <a:r>
              <a:rPr lang="en-US" smtClean="0"/>
              <a:t>Prevalence rate:</a:t>
            </a:r>
          </a:p>
          <a:p>
            <a:pPr lvl="1" eaLnBrk="1" hangingPunct="1"/>
            <a:r>
              <a:rPr lang="en-US" smtClean="0"/>
              <a:t>Number of existing cases of disease in a specified time period divided by population at same time</a:t>
            </a:r>
          </a:p>
          <a:p>
            <a:pPr lvl="1" eaLnBrk="1" hangingPunct="1"/>
            <a:r>
              <a:rPr lang="en-US" smtClean="0"/>
              <a:t>Quotient multiplied by a constant </a:t>
            </a:r>
            <a:br>
              <a:rPr lang="en-US" smtClean="0"/>
            </a:br>
            <a:r>
              <a:rPr lang="en-US" smtClean="0"/>
              <a:t>(1000 or 100,000)</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Incidence and Prevalence</a:t>
            </a:r>
          </a:p>
        </p:txBody>
      </p:sp>
    </p:spTree>
    <p:extLst>
      <p:ext uri="{BB962C8B-B14F-4D97-AF65-F5344CB8AC3E}">
        <p14:creationId xmlns:p14="http://schemas.microsoft.com/office/powerpoint/2010/main" val="3834069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685800" y="1295400"/>
            <a:ext cx="7772400" cy="4114800"/>
          </a:xfrm>
        </p:spPr>
        <p:txBody>
          <a:bodyPr/>
          <a:lstStyle/>
          <a:p>
            <a:pPr eaLnBrk="1" hangingPunct="1"/>
            <a:r>
              <a:rPr lang="en-US" dirty="0" smtClean="0"/>
              <a:t>HIM professionals should analyze prevalence and incidence rates of specific diseases prominent within particular region or state.</a:t>
            </a:r>
          </a:p>
          <a:p>
            <a:pPr eaLnBrk="1" hangingPunct="1"/>
            <a:r>
              <a:rPr lang="en-US" dirty="0" smtClean="0"/>
              <a:t>National Health Care Survey:</a:t>
            </a:r>
          </a:p>
          <a:p>
            <a:pPr lvl="1" eaLnBrk="1" hangingPunct="1"/>
            <a:r>
              <a:rPr lang="en-US" dirty="0" smtClean="0"/>
              <a:t>Was originated in 1956.</a:t>
            </a:r>
          </a:p>
          <a:p>
            <a:pPr lvl="1" eaLnBrk="1" hangingPunct="1"/>
            <a:r>
              <a:rPr lang="en-US" dirty="0" smtClean="0"/>
              <a:t>It is performed annually on representative sample of 40,000 persons.</a:t>
            </a:r>
          </a:p>
          <a:p>
            <a:pPr lvl="1" eaLnBrk="1" hangingPunct="1"/>
            <a:r>
              <a:rPr lang="en-US" dirty="0" smtClean="0"/>
              <a:t>Results include incidence and prevalence rates </a:t>
            </a:r>
            <a:br>
              <a:rPr lang="en-US" dirty="0" smtClean="0"/>
            </a:br>
            <a:r>
              <a:rPr lang="en-US" dirty="0" smtClean="0"/>
              <a:t>of disease for specific geographic areas.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Incidence and Prevalence</a:t>
            </a:r>
          </a:p>
        </p:txBody>
      </p:sp>
    </p:spTree>
    <p:extLst>
      <p:ext uri="{BB962C8B-B14F-4D97-AF65-F5344CB8AC3E}">
        <p14:creationId xmlns:p14="http://schemas.microsoft.com/office/powerpoint/2010/main" val="1924740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smtClean="0">
                <a:solidFill>
                  <a:schemeClr val="tx2"/>
                </a:solidFill>
                <a:latin typeface="Arial" charset="0"/>
              </a:rPr>
              <a:t>Example</a:t>
            </a:r>
            <a:endParaRPr lang="en-US" sz="4000" dirty="0">
              <a:solidFill>
                <a:schemeClr val="tx2"/>
              </a:solidFill>
              <a:latin typeface="Arial"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68" y="1066800"/>
            <a:ext cx="69056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4306445"/>
            <a:ext cx="6907530" cy="209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688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p:cNvSpPr>
            <a:spLocks noGrp="1"/>
          </p:cNvSpPr>
          <p:nvPr>
            <p:ph idx="4294967295"/>
          </p:nvPr>
        </p:nvSpPr>
        <p:spPr>
          <a:xfrm>
            <a:off x="457200" y="990600"/>
            <a:ext cx="8229600" cy="5334000"/>
          </a:xfrm>
        </p:spPr>
        <p:txBody>
          <a:bodyPr/>
          <a:lstStyle/>
          <a:p>
            <a:pPr eaLnBrk="1" hangingPunct="1"/>
            <a:r>
              <a:rPr lang="en-US" dirty="0" smtClean="0"/>
              <a:t>Ratios, percentages, and averages at a specified time within an institution can be used:</a:t>
            </a:r>
          </a:p>
          <a:p>
            <a:pPr lvl="1" eaLnBrk="1" hangingPunct="1"/>
            <a:r>
              <a:rPr lang="en-US" dirty="0" smtClean="0"/>
              <a:t>To evaluate current status of health care facility</a:t>
            </a:r>
          </a:p>
          <a:p>
            <a:pPr lvl="1" eaLnBrk="1" hangingPunct="1"/>
            <a:r>
              <a:rPr lang="en-US" dirty="0" smtClean="0"/>
              <a:t>To plan for future health care events</a:t>
            </a:r>
          </a:p>
          <a:p>
            <a:pPr lvl="1" eaLnBrk="1" hangingPunct="1"/>
            <a:r>
              <a:rPr lang="en-US" dirty="0" smtClean="0"/>
              <a:t>To compare utilization of various units within health care organization</a:t>
            </a:r>
          </a:p>
          <a:p>
            <a:pPr eaLnBrk="1" hangingPunct="1"/>
            <a:r>
              <a:rPr lang="en-US" dirty="0" smtClean="0"/>
              <a:t>Census statistics useful in overall analysis how much, how long, and by whom a health care facility is being used.</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Census Statistics</a:t>
            </a:r>
          </a:p>
        </p:txBody>
      </p:sp>
    </p:spTree>
    <p:extLst>
      <p:ext uri="{BB962C8B-B14F-4D97-AF65-F5344CB8AC3E}">
        <p14:creationId xmlns:p14="http://schemas.microsoft.com/office/powerpoint/2010/main" val="113567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p:txBody>
          <a:bodyPr/>
          <a:lstStyle/>
          <a:p>
            <a:pPr eaLnBrk="1" hangingPunct="1"/>
            <a:r>
              <a:rPr lang="en-US" smtClean="0"/>
              <a:t>Recognize different methods of display are appropriate for different types of data.</a:t>
            </a:r>
          </a:p>
          <a:p>
            <a:pPr eaLnBrk="1" hangingPunct="1"/>
            <a:r>
              <a:rPr lang="en-US" smtClean="0"/>
              <a:t>Variables or data can be grouped into four categories:</a:t>
            </a:r>
          </a:p>
          <a:p>
            <a:pPr lvl="1" eaLnBrk="1" hangingPunct="1"/>
            <a:r>
              <a:rPr lang="en-US" smtClean="0"/>
              <a:t>Nominal</a:t>
            </a:r>
          </a:p>
          <a:p>
            <a:pPr lvl="1" eaLnBrk="1" hangingPunct="1"/>
            <a:r>
              <a:rPr lang="en-US" smtClean="0"/>
              <a:t>Ordinal</a:t>
            </a:r>
          </a:p>
          <a:p>
            <a:pPr lvl="1" eaLnBrk="1" hangingPunct="1"/>
            <a:r>
              <a:rPr lang="en-US" smtClean="0"/>
              <a:t>Interval</a:t>
            </a:r>
          </a:p>
          <a:p>
            <a:pPr lvl="1" eaLnBrk="1" hangingPunct="1"/>
            <a:r>
              <a:rPr lang="en-US" smtClean="0"/>
              <a:t>Ratio</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Types of Data</a:t>
            </a:r>
          </a:p>
        </p:txBody>
      </p:sp>
    </p:spTree>
    <p:extLst>
      <p:ext uri="{BB962C8B-B14F-4D97-AF65-F5344CB8AC3E}">
        <p14:creationId xmlns:p14="http://schemas.microsoft.com/office/powerpoint/2010/main" val="4291905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4294967295"/>
          </p:nvPr>
        </p:nvSpPr>
        <p:spPr>
          <a:xfrm>
            <a:off x="685800" y="1447800"/>
            <a:ext cx="7772400" cy="4114800"/>
          </a:xfrm>
        </p:spPr>
        <p:txBody>
          <a:bodyPr/>
          <a:lstStyle/>
          <a:p>
            <a:pPr eaLnBrk="1" hangingPunct="1"/>
            <a:r>
              <a:rPr lang="en-US" dirty="0" smtClean="0"/>
              <a:t>Nominal data used to describe data collected on variables for qualitative (what kind) differences between individuals.</a:t>
            </a:r>
          </a:p>
          <a:p>
            <a:pPr eaLnBrk="1" hangingPunct="1"/>
            <a:r>
              <a:rPr lang="en-US" dirty="0" smtClean="0"/>
              <a:t>Nominal data also called categorical, qualitative, or named data.</a:t>
            </a:r>
          </a:p>
          <a:p>
            <a:pPr eaLnBrk="1" hangingPunct="1"/>
            <a:r>
              <a:rPr lang="en-US" dirty="0" smtClean="0"/>
              <a:t>Numerical values often assigned to categories of nominal variables.</a:t>
            </a:r>
          </a:p>
          <a:p>
            <a:pPr eaLnBrk="1" hangingPunct="1"/>
            <a:r>
              <a:rPr lang="en-US" dirty="0" smtClean="0"/>
              <a:t>Choice of numerical values is arbitrary as it is for labeling only.</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Nominal Data</a:t>
            </a:r>
          </a:p>
        </p:txBody>
      </p:sp>
    </p:spTree>
    <p:extLst>
      <p:ext uri="{BB962C8B-B14F-4D97-AF65-F5344CB8AC3E}">
        <p14:creationId xmlns:p14="http://schemas.microsoft.com/office/powerpoint/2010/main" val="3521124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685800" y="1447800"/>
            <a:ext cx="7772400" cy="4114800"/>
          </a:xfrm>
        </p:spPr>
        <p:txBody>
          <a:bodyPr/>
          <a:lstStyle/>
          <a:p>
            <a:pPr eaLnBrk="1" hangingPunct="1"/>
            <a:r>
              <a:rPr lang="en-US" dirty="0" smtClean="0"/>
              <a:t>Ordinal or ranked data -data expressing rankings from lowest to highest, according to specified criterion.</a:t>
            </a:r>
          </a:p>
          <a:p>
            <a:pPr eaLnBrk="1" hangingPunct="1"/>
            <a:r>
              <a:rPr lang="en-US" dirty="0" smtClean="0"/>
              <a:t>Can be used to score severity of illness.</a:t>
            </a:r>
          </a:p>
          <a:p>
            <a:pPr lvl="1" eaLnBrk="1" hangingPunct="1"/>
            <a:r>
              <a:rPr lang="en-US" dirty="0" smtClean="0"/>
              <a:t>0 = no or minimal risk of vital organ failure</a:t>
            </a:r>
          </a:p>
          <a:p>
            <a:pPr lvl="1" eaLnBrk="1" hangingPunct="1"/>
            <a:r>
              <a:rPr lang="en-US" dirty="0" smtClean="0"/>
              <a:t>4 = presence of vital organ failure</a:t>
            </a:r>
          </a:p>
          <a:p>
            <a:pPr eaLnBrk="1" hangingPunct="1"/>
            <a:r>
              <a:rPr lang="en-US" dirty="0" smtClean="0"/>
              <a:t>Can also include responses to questionnaires or interviews.</a:t>
            </a:r>
          </a:p>
          <a:p>
            <a:pPr lvl="1" eaLnBrk="1" hangingPunct="1"/>
            <a:r>
              <a:rPr lang="en-US" dirty="0" smtClean="0"/>
              <a:t>0 = strongly disagree</a:t>
            </a:r>
          </a:p>
          <a:p>
            <a:pPr lvl="1" eaLnBrk="1" hangingPunct="1"/>
            <a:r>
              <a:rPr lang="en-US" dirty="0" smtClean="0"/>
              <a:t>5 = strongly agree</a:t>
            </a:r>
          </a:p>
          <a:p>
            <a:pPr lvl="1"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Ordinal or Ranked Data</a:t>
            </a:r>
          </a:p>
        </p:txBody>
      </p:sp>
    </p:spTree>
    <p:extLst>
      <p:ext uri="{BB962C8B-B14F-4D97-AF65-F5344CB8AC3E}">
        <p14:creationId xmlns:p14="http://schemas.microsoft.com/office/powerpoint/2010/main" val="673704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457200" y="1447800"/>
            <a:ext cx="8229600" cy="4038600"/>
          </a:xfrm>
        </p:spPr>
        <p:txBody>
          <a:bodyPr/>
          <a:lstStyle/>
          <a:p>
            <a:pPr eaLnBrk="1" hangingPunct="1"/>
            <a:r>
              <a:rPr lang="en-US" dirty="0" smtClean="0"/>
              <a:t>HIM professional must </a:t>
            </a:r>
          </a:p>
          <a:p>
            <a:pPr lvl="1" eaLnBrk="1" hangingPunct="1"/>
            <a:r>
              <a:rPr lang="en-US" dirty="0" smtClean="0"/>
              <a:t>choose appropriate methods of displaying and analyzing data.</a:t>
            </a:r>
          </a:p>
          <a:p>
            <a:pPr lvl="1" eaLnBrk="1" hangingPunct="1"/>
            <a:r>
              <a:rPr lang="en-US" dirty="0" smtClean="0"/>
              <a:t>understand basic principles </a:t>
            </a:r>
            <a:br>
              <a:rPr lang="en-US" dirty="0" smtClean="0"/>
            </a:br>
            <a:r>
              <a:rPr lang="en-US" dirty="0" smtClean="0"/>
              <a:t>of sample size determination.</a:t>
            </a:r>
          </a:p>
          <a:p>
            <a:pPr lvl="1" eaLnBrk="1" hangingPunct="1"/>
            <a:r>
              <a:rPr lang="en-US" dirty="0" smtClean="0"/>
              <a:t>be familiar with commonly used statistical tests.</a:t>
            </a:r>
          </a:p>
          <a:p>
            <a:pPr lvl="1" eaLnBrk="1" hangingPunct="1"/>
            <a:r>
              <a:rPr lang="en-US" dirty="0"/>
              <a:t>c</a:t>
            </a:r>
            <a:r>
              <a:rPr lang="en-US" dirty="0" smtClean="0"/>
              <a:t>ompare </a:t>
            </a:r>
            <a:r>
              <a:rPr lang="en-US" dirty="0"/>
              <a:t>trends in incidence of disease, quality and outcomes of care, </a:t>
            </a:r>
            <a:r>
              <a:rPr lang="en-US" dirty="0" smtClean="0"/>
              <a:t>…</a:t>
            </a:r>
            <a:endParaRPr lang="en-US" dirty="0"/>
          </a:p>
          <a:p>
            <a:pPr lvl="1" eaLnBrk="1" hangingPunct="1"/>
            <a:r>
              <a:rPr lang="en-US" dirty="0" smtClean="0"/>
              <a:t>conduct </a:t>
            </a:r>
            <a:r>
              <a:rPr lang="en-US" dirty="0"/>
              <a:t>epidemiological research.</a:t>
            </a:r>
          </a:p>
          <a:p>
            <a:pPr lvl="1" eaLnBrk="1" hangingPunct="1"/>
            <a:endParaRPr lang="en-US" dirty="0" smtClean="0"/>
          </a:p>
        </p:txBody>
      </p:sp>
      <p:sp>
        <p:nvSpPr>
          <p:cNvPr id="4099" name="Rectangle 1026"/>
          <p:cNvSpPr>
            <a:spLocks noChangeArrowheads="1"/>
          </p:cNvSpPr>
          <p:nvPr/>
        </p:nvSpPr>
        <p:spPr bwMode="auto">
          <a:xfrm>
            <a:off x="1249" y="152400"/>
            <a:ext cx="9144000" cy="1219200"/>
          </a:xfrm>
          <a:prstGeom prst="rect">
            <a:avLst/>
          </a:prstGeom>
          <a:noFill/>
          <a:ln w="9525">
            <a:noFill/>
            <a:miter lim="800000"/>
            <a:headEnd/>
            <a:tailEnd/>
          </a:ln>
        </p:spPr>
        <p:txBody>
          <a:bodyPr anchor="ctr"/>
          <a:lstStyle/>
          <a:p>
            <a:pPr eaLnBrk="1" hangingPunct="1">
              <a:defRPr/>
            </a:pPr>
            <a:r>
              <a:rPr lang="en-US" sz="4000" dirty="0">
                <a:solidFill>
                  <a:schemeClr val="tx2"/>
                </a:solidFill>
                <a:latin typeface="Arial" charset="0"/>
              </a:rPr>
              <a:t>Role of the HIM Professional</a:t>
            </a:r>
          </a:p>
        </p:txBody>
      </p:sp>
    </p:spTree>
    <p:extLst>
      <p:ext uri="{BB962C8B-B14F-4D97-AF65-F5344CB8AC3E}">
        <p14:creationId xmlns:p14="http://schemas.microsoft.com/office/powerpoint/2010/main" val="3174443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p:cNvSpPr>
            <a:spLocks noGrp="1"/>
          </p:cNvSpPr>
          <p:nvPr>
            <p:ph sz="half" idx="4294967295"/>
          </p:nvPr>
        </p:nvSpPr>
        <p:spPr>
          <a:xfrm>
            <a:off x="457200" y="1600200"/>
            <a:ext cx="8305800" cy="4525963"/>
          </a:xfrm>
        </p:spPr>
        <p:txBody>
          <a:bodyPr/>
          <a:lstStyle/>
          <a:p>
            <a:pPr eaLnBrk="1" hangingPunct="1"/>
            <a:r>
              <a:rPr lang="en-US" sz="2600" smtClean="0"/>
              <a:t>Commonplace example is class rankings of students or ranking of sports teams within a league.</a:t>
            </a:r>
          </a:p>
          <a:p>
            <a:pPr eaLnBrk="1" hangingPunct="1"/>
            <a:r>
              <a:rPr lang="en-US" sz="2600" smtClean="0"/>
              <a:t>Key feature – equal distance between ranks do not necessarily correspond to equal distances on underlying criterion.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Ordinal or Ranked Data</a:t>
            </a:r>
          </a:p>
        </p:txBody>
      </p:sp>
    </p:spTree>
    <p:extLst>
      <p:ext uri="{BB962C8B-B14F-4D97-AF65-F5344CB8AC3E}">
        <p14:creationId xmlns:p14="http://schemas.microsoft.com/office/powerpoint/2010/main" val="3074580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sz="half" idx="4294967295"/>
          </p:nvPr>
        </p:nvSpPr>
        <p:spPr>
          <a:xfrm>
            <a:off x="457200" y="1600200"/>
            <a:ext cx="8305800" cy="4525963"/>
          </a:xfrm>
        </p:spPr>
        <p:txBody>
          <a:bodyPr/>
          <a:lstStyle/>
          <a:p>
            <a:pPr eaLnBrk="1" hangingPunct="1"/>
            <a:r>
              <a:rPr lang="en-US" sz="2600" smtClean="0"/>
              <a:t>Conveys more precise quantitative information under assumption that equal distances between numbers corresponds to equal differences in measured trait or characteristic</a:t>
            </a:r>
          </a:p>
          <a:p>
            <a:pPr eaLnBrk="1" hangingPunct="1"/>
            <a:r>
              <a:rPr lang="en-US" sz="2600" smtClean="0"/>
              <a:t>Examples include scores on college exams, such as the SAT</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Interval Data</a:t>
            </a:r>
          </a:p>
        </p:txBody>
      </p:sp>
    </p:spTree>
    <p:extLst>
      <p:ext uri="{BB962C8B-B14F-4D97-AF65-F5344CB8AC3E}">
        <p14:creationId xmlns:p14="http://schemas.microsoft.com/office/powerpoint/2010/main" val="3342306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p:txBody>
          <a:bodyPr/>
          <a:lstStyle/>
          <a:p>
            <a:pPr eaLnBrk="1" hangingPunct="1"/>
            <a:r>
              <a:rPr lang="en-US" smtClean="0"/>
              <a:t>Shares the property of equal differences with interval data</a:t>
            </a:r>
          </a:p>
          <a:p>
            <a:pPr eaLnBrk="1" hangingPunct="1"/>
            <a:r>
              <a:rPr lang="en-US" smtClean="0"/>
              <a:t>Unique because value of 0 represents the total absence of measured trait or characteristic</a:t>
            </a:r>
          </a:p>
          <a:p>
            <a:pPr eaLnBrk="1" hangingPunct="1"/>
            <a:r>
              <a:rPr lang="en-US" smtClean="0"/>
              <a:t>Examples include height, weight, length </a:t>
            </a:r>
            <a:br>
              <a:rPr lang="en-US" smtClean="0"/>
            </a:br>
            <a:r>
              <a:rPr lang="en-US" smtClean="0"/>
              <a:t>of hospital stay</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Ratio Data</a:t>
            </a:r>
          </a:p>
        </p:txBody>
      </p:sp>
    </p:spTree>
    <p:extLst>
      <p:ext uri="{BB962C8B-B14F-4D97-AF65-F5344CB8AC3E}">
        <p14:creationId xmlns:p14="http://schemas.microsoft.com/office/powerpoint/2010/main" val="2954691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4294967295"/>
          </p:nvPr>
        </p:nvSpPr>
        <p:spPr/>
        <p:txBody>
          <a:bodyPr/>
          <a:lstStyle/>
          <a:p>
            <a:pPr eaLnBrk="1" hangingPunct="1"/>
            <a:r>
              <a:rPr lang="en-US" smtClean="0"/>
              <a:t>Quantitative variables that can assume </a:t>
            </a:r>
            <a:br>
              <a:rPr lang="en-US" smtClean="0"/>
            </a:br>
            <a:r>
              <a:rPr lang="en-US" smtClean="0"/>
              <a:t>an infinite number of possible values</a:t>
            </a:r>
          </a:p>
          <a:p>
            <a:pPr eaLnBrk="1" hangingPunct="1"/>
            <a:r>
              <a:rPr lang="en-US" smtClean="0"/>
              <a:t>Examples include height, weight, temperature, cost, or charges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Discrete Data</a:t>
            </a:r>
          </a:p>
        </p:txBody>
      </p:sp>
    </p:spTree>
    <p:extLst>
      <p:ext uri="{BB962C8B-B14F-4D97-AF65-F5344CB8AC3E}">
        <p14:creationId xmlns:p14="http://schemas.microsoft.com/office/powerpoint/2010/main" val="493742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4294967295"/>
          </p:nvPr>
        </p:nvSpPr>
        <p:spPr>
          <a:xfrm>
            <a:off x="685800" y="1219200"/>
            <a:ext cx="7772400" cy="4114800"/>
          </a:xfrm>
        </p:spPr>
        <p:txBody>
          <a:bodyPr/>
          <a:lstStyle/>
          <a:p>
            <a:pPr eaLnBrk="1" hangingPunct="1"/>
            <a:r>
              <a:rPr lang="en-US" dirty="0" smtClean="0"/>
              <a:t>Frequency distribution is table presenting number of times each category of a qualitative variable or value of a quantitative variable is observed within a sample.</a:t>
            </a:r>
          </a:p>
          <a:p>
            <a:pPr eaLnBrk="1" hangingPunct="1"/>
            <a:r>
              <a:rPr lang="en-US" dirty="0" smtClean="0"/>
              <a:t>Continuous variables with large number </a:t>
            </a:r>
            <a:br>
              <a:rPr lang="en-US" dirty="0" smtClean="0"/>
            </a:br>
            <a:r>
              <a:rPr lang="en-US" dirty="0" smtClean="0"/>
              <a:t>of possible values commonly reported in ranges or intervals.</a:t>
            </a:r>
          </a:p>
          <a:p>
            <a:pPr eaLnBrk="1" hangingPunct="1"/>
            <a:r>
              <a:rPr lang="en-US" dirty="0" smtClean="0"/>
              <a:t>Table should be self-explanatory and clearly labeled.</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Frequency Distribution</a:t>
            </a:r>
          </a:p>
        </p:txBody>
      </p:sp>
    </p:spTree>
    <p:extLst>
      <p:ext uri="{BB962C8B-B14F-4D97-AF65-F5344CB8AC3E}">
        <p14:creationId xmlns:p14="http://schemas.microsoft.com/office/powerpoint/2010/main" val="1317182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685800" y="1066800"/>
            <a:ext cx="7772400" cy="4114800"/>
          </a:xfrm>
        </p:spPr>
        <p:txBody>
          <a:bodyPr/>
          <a:lstStyle/>
          <a:p>
            <a:pPr eaLnBrk="1" hangingPunct="1"/>
            <a:r>
              <a:rPr lang="en-US" dirty="0" smtClean="0"/>
              <a:t>Normally used to illustrate nominal, ordinal, and discrete data</a:t>
            </a:r>
          </a:p>
          <a:p>
            <a:pPr eaLnBrk="1" hangingPunct="1"/>
            <a:r>
              <a:rPr lang="en-US" dirty="0" smtClean="0"/>
              <a:t>Discrete categories – shown on horizontal </a:t>
            </a:r>
            <a:br>
              <a:rPr lang="en-US" dirty="0" smtClean="0"/>
            </a:br>
            <a:r>
              <a:rPr lang="en-US" dirty="0" smtClean="0"/>
              <a:t>or </a:t>
            </a:r>
            <a:r>
              <a:rPr lang="en-US" i="1" dirty="0" smtClean="0"/>
              <a:t>x</a:t>
            </a:r>
            <a:r>
              <a:rPr lang="en-US" dirty="0" smtClean="0"/>
              <a:t> axis</a:t>
            </a:r>
          </a:p>
          <a:p>
            <a:pPr eaLnBrk="1" hangingPunct="1"/>
            <a:r>
              <a:rPr lang="en-US" dirty="0" smtClean="0"/>
              <a:t>Frequency – shown on vertical or </a:t>
            </a:r>
            <a:r>
              <a:rPr lang="en-US" i="1" dirty="0" smtClean="0"/>
              <a:t>y</a:t>
            </a:r>
            <a:r>
              <a:rPr lang="en-US" dirty="0" smtClean="0"/>
              <a:t> axis</a:t>
            </a:r>
          </a:p>
          <a:p>
            <a:pPr eaLnBrk="1" hangingPunct="1"/>
            <a:r>
              <a:rPr lang="en-US" dirty="0" smtClean="0"/>
              <a:t>Purpose is to show frequency of each interval or category</a:t>
            </a:r>
          </a:p>
          <a:p>
            <a:pPr eaLnBrk="1" hangingPunct="1"/>
            <a:r>
              <a:rPr lang="en-US" dirty="0" smtClean="0"/>
              <a:t>Differently colored or patterned bars can show comparison between two or more categories or intervals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Bar Graph</a:t>
            </a:r>
          </a:p>
        </p:txBody>
      </p:sp>
    </p:spTree>
    <p:extLst>
      <p:ext uri="{BB962C8B-B14F-4D97-AF65-F5344CB8AC3E}">
        <p14:creationId xmlns:p14="http://schemas.microsoft.com/office/powerpoint/2010/main" val="4118588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10-01-97814377088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406400"/>
            <a:ext cx="578485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8441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10-02-97814377088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244600"/>
            <a:ext cx="578485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15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060450"/>
            <a:ext cx="578485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250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349375"/>
            <a:ext cx="3892550"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030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685800" y="1676400"/>
            <a:ext cx="7772400" cy="4114800"/>
          </a:xfrm>
        </p:spPr>
        <p:txBody>
          <a:bodyPr/>
          <a:lstStyle/>
          <a:p>
            <a:pPr eaLnBrk="1" hangingPunct="1"/>
            <a:r>
              <a:rPr lang="en-US" dirty="0" smtClean="0"/>
              <a:t>Need broad base of knowledge.</a:t>
            </a:r>
          </a:p>
          <a:p>
            <a:pPr eaLnBrk="1" hangingPunct="1"/>
            <a:r>
              <a:rPr lang="en-US" dirty="0" smtClean="0"/>
              <a:t>It is necessary to understand health care </a:t>
            </a:r>
            <a:br>
              <a:rPr lang="en-US" dirty="0" smtClean="0"/>
            </a:br>
            <a:r>
              <a:rPr lang="en-US" dirty="0" smtClean="0"/>
              <a:t>and vital and public health statistics.</a:t>
            </a:r>
          </a:p>
          <a:p>
            <a:pPr eaLnBrk="1" hangingPunct="1"/>
            <a:r>
              <a:rPr lang="en-US" dirty="0" smtClean="0"/>
              <a:t>Need knowledge of statistical analysis.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Role of the HIM Professional</a:t>
            </a:r>
          </a:p>
        </p:txBody>
      </p:sp>
    </p:spTree>
    <p:extLst>
      <p:ext uri="{BB962C8B-B14F-4D97-AF65-F5344CB8AC3E}">
        <p14:creationId xmlns:p14="http://schemas.microsoft.com/office/powerpoint/2010/main" val="2095344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p:txBody>
          <a:bodyPr/>
          <a:lstStyle/>
          <a:p>
            <a:pPr eaLnBrk="1" hangingPunct="1"/>
            <a:r>
              <a:rPr lang="en-US" smtClean="0"/>
              <a:t>Effective for representing relative frequency of categories or intervals</a:t>
            </a:r>
          </a:p>
          <a:p>
            <a:pPr eaLnBrk="1" hangingPunct="1"/>
            <a:r>
              <a:rPr lang="en-US" smtClean="0"/>
              <a:t>360 degree circle divided into sections corresponding to relative frequency in each category</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Pie Chart</a:t>
            </a:r>
          </a:p>
        </p:txBody>
      </p:sp>
    </p:spTree>
    <p:extLst>
      <p:ext uri="{BB962C8B-B14F-4D97-AF65-F5344CB8AC3E}">
        <p14:creationId xmlns:p14="http://schemas.microsoft.com/office/powerpoint/2010/main" val="2530924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04900"/>
            <a:ext cx="39639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754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p:txBody>
          <a:bodyPr/>
          <a:lstStyle/>
          <a:p>
            <a:pPr eaLnBrk="1" hangingPunct="1"/>
            <a:r>
              <a:rPr lang="en-US" smtClean="0"/>
              <a:t>Frequency polygon is another method for presenting frequency distribution with continuous data.</a:t>
            </a:r>
          </a:p>
          <a:p>
            <a:pPr eaLnBrk="1" hangingPunct="1"/>
            <a:r>
              <a:rPr lang="en-US" smtClean="0"/>
              <a:t>Is constructed by joining midpoints of tops </a:t>
            </a:r>
            <a:br>
              <a:rPr lang="en-US" smtClean="0"/>
            </a:br>
            <a:r>
              <a:rPr lang="en-US" smtClean="0"/>
              <a:t>of bars of histogram with a straight line.</a:t>
            </a:r>
          </a:p>
          <a:p>
            <a:pPr eaLnBrk="1" hangingPunct="1"/>
            <a:r>
              <a:rPr lang="en-US" smtClean="0"/>
              <a:t>Effective when comparing distribution </a:t>
            </a:r>
            <a:br>
              <a:rPr lang="en-US" smtClean="0"/>
            </a:br>
            <a:r>
              <a:rPr lang="en-US" smtClean="0"/>
              <a:t>of a variable in two or more data samples.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Frequency Polygon</a:t>
            </a:r>
          </a:p>
        </p:txBody>
      </p:sp>
    </p:spTree>
    <p:extLst>
      <p:ext uri="{BB962C8B-B14F-4D97-AF65-F5344CB8AC3E}">
        <p14:creationId xmlns:p14="http://schemas.microsoft.com/office/powerpoint/2010/main" val="993853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288" y="1550988"/>
            <a:ext cx="4291012"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8749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098550"/>
            <a:ext cx="578485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986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10-08-97814377088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138238"/>
            <a:ext cx="5761038"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860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p:txBody>
          <a:bodyPr/>
          <a:lstStyle/>
          <a:p>
            <a:pPr eaLnBrk="1" hangingPunct="1"/>
            <a:r>
              <a:rPr lang="en-US" smtClean="0"/>
              <a:t>Objective is to summarize and describe significant characteristics of a set of data.</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Descriptive Statistics</a:t>
            </a:r>
          </a:p>
        </p:txBody>
      </p:sp>
    </p:spTree>
    <p:extLst>
      <p:ext uri="{BB962C8B-B14F-4D97-AF65-F5344CB8AC3E}">
        <p14:creationId xmlns:p14="http://schemas.microsoft.com/office/powerpoint/2010/main" val="639048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685800" y="1280160"/>
            <a:ext cx="7772400" cy="4114800"/>
          </a:xfrm>
        </p:spPr>
        <p:txBody>
          <a:bodyPr/>
          <a:lstStyle/>
          <a:p>
            <a:pPr eaLnBrk="1" hangingPunct="1"/>
            <a:r>
              <a:rPr lang="en-US" dirty="0" smtClean="0"/>
              <a:t>Common measures of central tendency:</a:t>
            </a:r>
          </a:p>
          <a:p>
            <a:pPr lvl="1" eaLnBrk="1" hangingPunct="1"/>
            <a:r>
              <a:rPr lang="en-US" dirty="0" smtClean="0"/>
              <a:t>Mean</a:t>
            </a:r>
          </a:p>
          <a:p>
            <a:pPr lvl="1" eaLnBrk="1" hangingPunct="1"/>
            <a:r>
              <a:rPr lang="en-US" dirty="0" smtClean="0"/>
              <a:t>Median</a:t>
            </a:r>
          </a:p>
          <a:p>
            <a:pPr lvl="1" eaLnBrk="1" hangingPunct="1"/>
            <a:r>
              <a:rPr lang="en-US" dirty="0" smtClean="0"/>
              <a:t>Mode</a:t>
            </a:r>
          </a:p>
          <a:p>
            <a:pPr eaLnBrk="1" hangingPunct="1"/>
            <a:r>
              <a:rPr lang="en-US" dirty="0" smtClean="0"/>
              <a:t>Aare used to locate middle, average, </a:t>
            </a:r>
            <a:br>
              <a:rPr lang="en-US" dirty="0" smtClean="0"/>
            </a:br>
            <a:r>
              <a:rPr lang="en-US" dirty="0" smtClean="0"/>
              <a:t>or typical value in data set.</a:t>
            </a:r>
          </a:p>
          <a:p>
            <a:pPr eaLnBrk="1" hangingPunct="1"/>
            <a:r>
              <a:rPr lang="en-US" dirty="0" smtClean="0"/>
              <a:t>Selection of most suitable measure depends on type of data and purpose of measurement.</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Measures of Central Tendency</a:t>
            </a:r>
          </a:p>
        </p:txBody>
      </p:sp>
    </p:spTree>
    <p:extLst>
      <p:ext uri="{BB962C8B-B14F-4D97-AF65-F5344CB8AC3E}">
        <p14:creationId xmlns:p14="http://schemas.microsoft.com/office/powerpoint/2010/main" val="2523769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228600" y="1219200"/>
            <a:ext cx="8763000" cy="5105400"/>
          </a:xfrm>
        </p:spPr>
        <p:txBody>
          <a:bodyPr/>
          <a:lstStyle/>
          <a:p>
            <a:pPr eaLnBrk="1" hangingPunct="1"/>
            <a:r>
              <a:rPr lang="en-US" sz="2800" dirty="0" smtClean="0"/>
              <a:t>Mean is most common measure of central tendency.</a:t>
            </a:r>
          </a:p>
          <a:p>
            <a:pPr eaLnBrk="1" hangingPunct="1"/>
            <a:r>
              <a:rPr lang="en-US" sz="2800" dirty="0" smtClean="0"/>
              <a:t>It is step toward deriving other statistics.</a:t>
            </a:r>
          </a:p>
          <a:p>
            <a:pPr eaLnBrk="1" hangingPunct="1"/>
            <a:r>
              <a:rPr lang="en-US" sz="2800" dirty="0" smtClean="0"/>
              <a:t>Purpose is to summarize entire set of data </a:t>
            </a:r>
            <a:br>
              <a:rPr lang="en-US" sz="2800" dirty="0" smtClean="0"/>
            </a:br>
            <a:r>
              <a:rPr lang="en-US" sz="2800" dirty="0" smtClean="0"/>
              <a:t>by means of a single representative value.</a:t>
            </a:r>
          </a:p>
          <a:p>
            <a:pPr eaLnBrk="1" hangingPunct="1"/>
            <a:r>
              <a:rPr lang="en-US" sz="2800" dirty="0" smtClean="0"/>
              <a:t>It is calculated by adding values of all observations and dividing by total number </a:t>
            </a:r>
            <a:br>
              <a:rPr lang="en-US" sz="2800" dirty="0" smtClean="0"/>
            </a:br>
            <a:r>
              <a:rPr lang="en-US" sz="2800" dirty="0" smtClean="0"/>
              <a:t>of observations.</a:t>
            </a:r>
          </a:p>
          <a:p>
            <a:pPr eaLnBrk="1" hangingPunct="1"/>
            <a:r>
              <a:rPr lang="en-US" sz="2800" dirty="0" smtClean="0"/>
              <a:t>Weighted mean is overall mean for total sample when separate means reported </a:t>
            </a:r>
            <a:br>
              <a:rPr lang="en-US" sz="2800" dirty="0" smtClean="0"/>
            </a:br>
            <a:r>
              <a:rPr lang="en-US" sz="2800" dirty="0" smtClean="0"/>
              <a:t>for different subdivisions.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Mean</a:t>
            </a:r>
          </a:p>
        </p:txBody>
      </p:sp>
    </p:spTree>
    <p:extLst>
      <p:ext uri="{BB962C8B-B14F-4D97-AF65-F5344CB8AC3E}">
        <p14:creationId xmlns:p14="http://schemas.microsoft.com/office/powerpoint/2010/main" val="2417741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4294967295"/>
          </p:nvPr>
        </p:nvSpPr>
        <p:spPr/>
        <p:txBody>
          <a:bodyPr/>
          <a:lstStyle/>
          <a:p>
            <a:pPr eaLnBrk="1" hangingPunct="1"/>
            <a:r>
              <a:rPr lang="en-US" smtClean="0"/>
              <a:t>Median represents middle value within </a:t>
            </a:r>
            <a:br>
              <a:rPr lang="en-US" smtClean="0"/>
            </a:br>
            <a:r>
              <a:rPr lang="en-US" smtClean="0"/>
              <a:t>a data set.</a:t>
            </a:r>
          </a:p>
          <a:p>
            <a:pPr eaLnBrk="1" hangingPunct="1"/>
            <a:r>
              <a:rPr lang="en-US" smtClean="0"/>
              <a:t>Number of values above median is equal </a:t>
            </a:r>
            <a:br>
              <a:rPr lang="en-US" smtClean="0"/>
            </a:br>
            <a:r>
              <a:rPr lang="en-US" smtClean="0"/>
              <a:t>to number of values below median.</a:t>
            </a:r>
          </a:p>
          <a:p>
            <a:pPr eaLnBrk="1" hangingPunct="1"/>
            <a:r>
              <a:rPr lang="en-US" smtClean="0"/>
              <a:t>Is most appropriate statistic to use for describing ordinal or ranked data.</a:t>
            </a:r>
          </a:p>
          <a:p>
            <a:pPr eaLnBrk="1" hangingPunct="1"/>
            <a:r>
              <a:rPr lang="en-US" smtClean="0"/>
              <a:t>Is useful for interval or ratio data when </a:t>
            </a:r>
            <a:br>
              <a:rPr lang="en-US" smtClean="0"/>
            </a:br>
            <a:r>
              <a:rPr lang="en-US" smtClean="0"/>
              <a:t>data set contains extreme values. </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Median</a:t>
            </a:r>
          </a:p>
        </p:txBody>
      </p:sp>
    </p:spTree>
    <p:extLst>
      <p:ext uri="{BB962C8B-B14F-4D97-AF65-F5344CB8AC3E}">
        <p14:creationId xmlns:p14="http://schemas.microsoft.com/office/powerpoint/2010/main" val="4123333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685800" y="1447800"/>
            <a:ext cx="7772400" cy="4114800"/>
          </a:xfrm>
        </p:spPr>
        <p:txBody>
          <a:bodyPr/>
          <a:lstStyle/>
          <a:p>
            <a:pPr eaLnBrk="1" hangingPunct="1"/>
            <a:r>
              <a:rPr lang="en-US" dirty="0" smtClean="0"/>
              <a:t>HIM professional should assume lead in recommending and using statistical tests.</a:t>
            </a:r>
          </a:p>
          <a:p>
            <a:pPr eaLnBrk="1" hangingPunct="1"/>
            <a:r>
              <a:rPr lang="en-US" dirty="0" smtClean="0"/>
              <a:t>Fills diversified roles:</a:t>
            </a:r>
          </a:p>
          <a:p>
            <a:pPr lvl="1" eaLnBrk="1" hangingPunct="1"/>
            <a:r>
              <a:rPr lang="en-US" dirty="0" smtClean="0"/>
              <a:t>Clinical vocabulary manager</a:t>
            </a:r>
          </a:p>
          <a:p>
            <a:pPr lvl="1" eaLnBrk="1" hangingPunct="1"/>
            <a:r>
              <a:rPr lang="en-US" dirty="0" smtClean="0"/>
              <a:t>Data miner</a:t>
            </a:r>
          </a:p>
          <a:p>
            <a:pPr lvl="1" eaLnBrk="1" hangingPunct="1"/>
            <a:r>
              <a:rPr lang="en-US" dirty="0" smtClean="0"/>
              <a:t>Clinical trials manager</a:t>
            </a:r>
          </a:p>
          <a:p>
            <a:pPr eaLnBrk="1" hangingPunct="1"/>
            <a:r>
              <a:rPr lang="en-US" dirty="0" smtClean="0"/>
              <a:t>Responsibilities may vary from person </a:t>
            </a:r>
            <a:br>
              <a:rPr lang="en-US" dirty="0" smtClean="0"/>
            </a:br>
            <a:r>
              <a:rPr lang="en-US" dirty="0" smtClean="0"/>
              <a:t>to person.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Role of the HIM Professional</a:t>
            </a:r>
          </a:p>
        </p:txBody>
      </p:sp>
    </p:spTree>
    <p:extLst>
      <p:ext uri="{BB962C8B-B14F-4D97-AF65-F5344CB8AC3E}">
        <p14:creationId xmlns:p14="http://schemas.microsoft.com/office/powerpoint/2010/main" val="28912202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p:txBody>
          <a:bodyPr/>
          <a:lstStyle/>
          <a:p>
            <a:pPr eaLnBrk="1" hangingPunct="1"/>
            <a:r>
              <a:rPr lang="en-US" smtClean="0"/>
              <a:t>Value that occurs most frequently in given set of values</a:t>
            </a:r>
          </a:p>
          <a:p>
            <a:pPr eaLnBrk="1" hangingPunct="1"/>
            <a:r>
              <a:rPr lang="en-US" smtClean="0"/>
              <a:t>Only measure of central tendency that can be used with nominal data</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Mode</a:t>
            </a:r>
          </a:p>
        </p:txBody>
      </p:sp>
    </p:spTree>
    <p:extLst>
      <p:ext uri="{BB962C8B-B14F-4D97-AF65-F5344CB8AC3E}">
        <p14:creationId xmlns:p14="http://schemas.microsoft.com/office/powerpoint/2010/main" val="2724396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4294967295"/>
          </p:nvPr>
        </p:nvSpPr>
        <p:spPr/>
        <p:txBody>
          <a:bodyPr/>
          <a:lstStyle/>
          <a:p>
            <a:pPr eaLnBrk="1" hangingPunct="1"/>
            <a:r>
              <a:rPr lang="en-US" smtClean="0"/>
              <a:t>Dispersion or variability refers to extent scores within a set vary from each other.</a:t>
            </a:r>
          </a:p>
          <a:p>
            <a:pPr eaLnBrk="1" hangingPunct="1"/>
            <a:r>
              <a:rPr lang="en-US" smtClean="0"/>
              <a:t>Describe the extent scores in a set are spread out or clustered together around </a:t>
            </a:r>
            <a:br>
              <a:rPr lang="en-US" smtClean="0"/>
            </a:br>
            <a:r>
              <a:rPr lang="en-US" smtClean="0"/>
              <a:t>the mean.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Measures of Dispersion</a:t>
            </a:r>
          </a:p>
        </p:txBody>
      </p:sp>
    </p:spTree>
    <p:extLst>
      <p:ext uri="{BB962C8B-B14F-4D97-AF65-F5344CB8AC3E}">
        <p14:creationId xmlns:p14="http://schemas.microsoft.com/office/powerpoint/2010/main" val="8450228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p:txBody>
          <a:bodyPr/>
          <a:lstStyle/>
          <a:p>
            <a:pPr eaLnBrk="1" hangingPunct="1"/>
            <a:r>
              <a:rPr lang="en-US" smtClean="0"/>
              <a:t>Range is one way to measure dispersion.</a:t>
            </a:r>
          </a:p>
          <a:p>
            <a:pPr eaLnBrk="1" hangingPunct="1"/>
            <a:r>
              <a:rPr lang="en-US" smtClean="0"/>
              <a:t>It is difference between highest and lowest values.</a:t>
            </a:r>
          </a:p>
          <a:p>
            <a:pPr eaLnBrk="1" hangingPunct="1"/>
            <a:r>
              <a:rPr lang="en-US" smtClean="0"/>
              <a:t>Major disadvantage – ignores all other values.</a:t>
            </a:r>
          </a:p>
          <a:p>
            <a:pPr eaLnBrk="1" hangingPunct="1"/>
            <a:r>
              <a:rPr lang="en-US" smtClean="0"/>
              <a:t>Highest and lowest values, and difference between them, should be reported with range.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Range</a:t>
            </a:r>
          </a:p>
        </p:txBody>
      </p:sp>
    </p:spTree>
    <p:extLst>
      <p:ext uri="{BB962C8B-B14F-4D97-AF65-F5344CB8AC3E}">
        <p14:creationId xmlns:p14="http://schemas.microsoft.com/office/powerpoint/2010/main" val="29497339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4294967295"/>
          </p:nvPr>
        </p:nvSpPr>
        <p:spPr/>
        <p:txBody>
          <a:bodyPr/>
          <a:lstStyle/>
          <a:p>
            <a:pPr eaLnBrk="1" hangingPunct="1"/>
            <a:r>
              <a:rPr lang="en-US" smtClean="0"/>
              <a:t>Demonstrate how values are spread around the mean.</a:t>
            </a:r>
          </a:p>
          <a:p>
            <a:pPr eaLnBrk="1" hangingPunct="1"/>
            <a:r>
              <a:rPr lang="en-US" smtClean="0"/>
              <a:t>Calculation based on deviations (differences) between value of each score and value of </a:t>
            </a:r>
            <a:br>
              <a:rPr lang="en-US" smtClean="0"/>
            </a:br>
            <a:r>
              <a:rPr lang="en-US" smtClean="0"/>
              <a:t>the mean.</a:t>
            </a:r>
          </a:p>
          <a:p>
            <a:pPr eaLnBrk="1" hangingPunct="1"/>
            <a:r>
              <a:rPr lang="en-US" smtClean="0"/>
              <a:t>Variance – computed by squaring each deviation from the mean divided by </a:t>
            </a:r>
            <a:br>
              <a:rPr lang="en-US" smtClean="0"/>
            </a:br>
            <a:r>
              <a:rPr lang="en-US" smtClean="0"/>
              <a:t>sample size.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Variance and Standard Deviation</a:t>
            </a:r>
          </a:p>
        </p:txBody>
      </p:sp>
    </p:spTree>
    <p:extLst>
      <p:ext uri="{BB962C8B-B14F-4D97-AF65-F5344CB8AC3E}">
        <p14:creationId xmlns:p14="http://schemas.microsoft.com/office/powerpoint/2010/main" val="1535284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p:txBody>
          <a:bodyPr/>
          <a:lstStyle/>
          <a:p>
            <a:pPr eaLnBrk="1" hangingPunct="1"/>
            <a:r>
              <a:rPr lang="en-US" smtClean="0"/>
              <a:t>Standard deviation: </a:t>
            </a:r>
          </a:p>
          <a:p>
            <a:pPr lvl="1" eaLnBrk="1" hangingPunct="1"/>
            <a:r>
              <a:rPr lang="en-US" smtClean="0"/>
              <a:t>square root of the variance</a:t>
            </a:r>
          </a:p>
          <a:p>
            <a:pPr lvl="1" eaLnBrk="1" hangingPunct="1"/>
            <a:r>
              <a:rPr lang="en-US" smtClean="0"/>
              <a:t>most commonly reported measure of dispersion</a:t>
            </a:r>
          </a:p>
          <a:p>
            <a:pPr eaLnBrk="1" hangingPunct="1"/>
            <a:r>
              <a:rPr lang="en-US" smtClean="0"/>
              <a:t>The greater the deviations of the values from the mean, the greater the variance.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Variance and Standard Deviation</a:t>
            </a:r>
          </a:p>
        </p:txBody>
      </p:sp>
    </p:spTree>
    <p:extLst>
      <p:ext uri="{BB962C8B-B14F-4D97-AF65-F5344CB8AC3E}">
        <p14:creationId xmlns:p14="http://schemas.microsoft.com/office/powerpoint/2010/main" val="29391868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p:txBody>
          <a:bodyPr/>
          <a:lstStyle/>
          <a:p>
            <a:pPr eaLnBrk="1" hangingPunct="1"/>
            <a:r>
              <a:rPr lang="en-US" smtClean="0"/>
              <a:t>Comparison of standard deviations between two groups with very different means</a:t>
            </a:r>
          </a:p>
          <a:p>
            <a:pPr eaLnBrk="1" hangingPunct="1"/>
            <a:r>
              <a:rPr lang="en-US" smtClean="0"/>
              <a:t>Expressed as percentages of the mean</a:t>
            </a:r>
          </a:p>
          <a:p>
            <a:pPr eaLnBrk="1" hangingPunct="1"/>
            <a:r>
              <a:rPr lang="en-US" smtClean="0"/>
              <a:t>Also used to compare dispersion in variables that are measured in different units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Coefficient of Variation</a:t>
            </a:r>
          </a:p>
        </p:txBody>
      </p:sp>
    </p:spTree>
    <p:extLst>
      <p:ext uri="{BB962C8B-B14F-4D97-AF65-F5344CB8AC3E}">
        <p14:creationId xmlns:p14="http://schemas.microsoft.com/office/powerpoint/2010/main" val="399282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p:txBody>
          <a:bodyPr/>
          <a:lstStyle/>
          <a:p>
            <a:pPr eaLnBrk="1" hangingPunct="1"/>
            <a:r>
              <a:rPr lang="en-US" smtClean="0"/>
              <a:t>Inferential statistics used to make inferences or generalizations about a population based on data collected from a sample.</a:t>
            </a:r>
          </a:p>
          <a:p>
            <a:pPr eaLnBrk="1" hangingPunct="1"/>
            <a:r>
              <a:rPr lang="en-US" smtClean="0"/>
              <a:t>Subdivided into two main areas:</a:t>
            </a:r>
          </a:p>
          <a:p>
            <a:pPr lvl="1" eaLnBrk="1" hangingPunct="1"/>
            <a:r>
              <a:rPr lang="en-US" smtClean="0"/>
              <a:t>Tests of significance</a:t>
            </a:r>
          </a:p>
          <a:p>
            <a:pPr lvl="1" eaLnBrk="1" hangingPunct="1"/>
            <a:r>
              <a:rPr lang="en-US" smtClean="0"/>
              <a:t>Estimation of population parameters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Inferential Statistics</a:t>
            </a:r>
          </a:p>
        </p:txBody>
      </p:sp>
    </p:spTree>
    <p:extLst>
      <p:ext uri="{BB962C8B-B14F-4D97-AF65-F5344CB8AC3E}">
        <p14:creationId xmlns:p14="http://schemas.microsoft.com/office/powerpoint/2010/main" val="17284166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p:txBody>
          <a:bodyPr/>
          <a:lstStyle/>
          <a:p>
            <a:pPr eaLnBrk="1" hangingPunct="1"/>
            <a:r>
              <a:rPr lang="en-US" smtClean="0"/>
              <a:t>Tests of significance used to determine reason for observed differences between groups or relationships between variables.</a:t>
            </a:r>
          </a:p>
          <a:p>
            <a:pPr eaLnBrk="1" hangingPunct="1"/>
            <a:r>
              <a:rPr lang="en-US" smtClean="0"/>
              <a:t>Sampling error - refers to the principle that the characteristics of a sample are not identical to the characteristics of the population from which sample is drawn.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1818244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4294967295"/>
          </p:nvPr>
        </p:nvSpPr>
        <p:spPr/>
        <p:txBody>
          <a:bodyPr/>
          <a:lstStyle/>
          <a:p>
            <a:pPr eaLnBrk="1" hangingPunct="1"/>
            <a:r>
              <a:rPr lang="en-US" smtClean="0"/>
              <a:t>Tests of significance all based on same underlying logic.</a:t>
            </a:r>
          </a:p>
          <a:p>
            <a:pPr eaLnBrk="1" hangingPunct="1"/>
            <a:r>
              <a:rPr lang="en-US" smtClean="0"/>
              <a:t>All involve similar series of steps.</a:t>
            </a:r>
          </a:p>
          <a:p>
            <a:pPr eaLnBrk="1" hangingPunct="1"/>
            <a:r>
              <a:rPr lang="en-US" smtClean="0"/>
              <a:t>State null and alternative hypotheses:</a:t>
            </a:r>
          </a:p>
          <a:p>
            <a:pPr lvl="1" eaLnBrk="1" hangingPunct="1"/>
            <a:r>
              <a:rPr lang="en-US" smtClean="0"/>
              <a:t>Null hypothesis states there is no difference or relationship in population.</a:t>
            </a:r>
          </a:p>
          <a:p>
            <a:pPr lvl="1" eaLnBrk="1" hangingPunct="1"/>
            <a:r>
              <a:rPr lang="en-US" smtClean="0"/>
              <a:t>Alternative hypothesis states there is a true difference or relationship in population.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502571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4294967295"/>
          </p:nvPr>
        </p:nvSpPr>
        <p:spPr/>
        <p:txBody>
          <a:bodyPr/>
          <a:lstStyle/>
          <a:p>
            <a:pPr eaLnBrk="1" hangingPunct="1"/>
            <a:r>
              <a:rPr lang="en-US" smtClean="0"/>
              <a:t>Computation of test statistic measuring size of difference or relationship in the sample</a:t>
            </a:r>
          </a:p>
          <a:p>
            <a:pPr eaLnBrk="1" hangingPunct="1"/>
            <a:r>
              <a:rPr lang="en-US" i="1" smtClean="0"/>
              <a:t>p</a:t>
            </a:r>
            <a:r>
              <a:rPr lang="en-US" smtClean="0"/>
              <a:t> value</a:t>
            </a:r>
          </a:p>
          <a:p>
            <a:pPr lvl="1" eaLnBrk="1" hangingPunct="1"/>
            <a:r>
              <a:rPr lang="en-US" smtClean="0"/>
              <a:t>probability that observed value of test statistic could occur if null hypothesis is true</a:t>
            </a:r>
          </a:p>
          <a:p>
            <a:pPr lvl="1" eaLnBrk="1" hangingPunct="1"/>
            <a:r>
              <a:rPr lang="en-US" smtClean="0"/>
              <a:t>ranges from 0 to 1</a:t>
            </a:r>
          </a:p>
          <a:p>
            <a:pPr lvl="1" eaLnBrk="1" hangingPunct="1"/>
            <a:r>
              <a:rPr lang="en-US" smtClean="0"/>
              <a:t>Determines if observed difference or relationship is due to chance or sampling error alone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248626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304800" y="1219200"/>
            <a:ext cx="8458200" cy="5181600"/>
          </a:xfrm>
        </p:spPr>
        <p:txBody>
          <a:bodyPr/>
          <a:lstStyle/>
          <a:p>
            <a:pPr eaLnBrk="1" hangingPunct="1"/>
            <a:r>
              <a:rPr lang="en-US" dirty="0" smtClean="0"/>
              <a:t>Include data collected for vital events:</a:t>
            </a:r>
          </a:p>
          <a:p>
            <a:pPr lvl="1" eaLnBrk="1" hangingPunct="1"/>
            <a:r>
              <a:rPr lang="en-US" dirty="0" smtClean="0"/>
              <a:t>Births and adoptions</a:t>
            </a:r>
          </a:p>
          <a:p>
            <a:pPr lvl="1" eaLnBrk="1" hangingPunct="1"/>
            <a:r>
              <a:rPr lang="en-US" dirty="0" smtClean="0"/>
              <a:t>Marriages and divorces</a:t>
            </a:r>
          </a:p>
          <a:p>
            <a:pPr lvl="1" eaLnBrk="1" hangingPunct="1"/>
            <a:r>
              <a:rPr lang="en-US" dirty="0" smtClean="0"/>
              <a:t>Deaths, including fetal deaths</a:t>
            </a:r>
          </a:p>
          <a:p>
            <a:pPr eaLnBrk="1" hangingPunct="1"/>
            <a:r>
              <a:rPr lang="en-US" dirty="0" smtClean="0"/>
              <a:t>National Center for Health Statistics (NCHS)</a:t>
            </a:r>
          </a:p>
          <a:p>
            <a:pPr lvl="1" eaLnBrk="1" hangingPunct="1"/>
            <a:r>
              <a:rPr lang="en-US" dirty="0" smtClean="0"/>
              <a:t>Recommends standard forms for states</a:t>
            </a:r>
          </a:p>
          <a:p>
            <a:pPr lvl="1" eaLnBrk="1" hangingPunct="1"/>
            <a:r>
              <a:rPr lang="en-US" dirty="0" smtClean="0"/>
              <a:t>National uniform reporting system of vital statistics</a:t>
            </a:r>
          </a:p>
          <a:p>
            <a:pPr eaLnBrk="1" hangingPunct="1"/>
            <a:r>
              <a:rPr lang="en-US" dirty="0" smtClean="0"/>
              <a:t>Accurate completion supervised by HIM department </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Vital Statistics</a:t>
            </a:r>
          </a:p>
        </p:txBody>
      </p:sp>
    </p:spTree>
    <p:extLst>
      <p:ext uri="{BB962C8B-B14F-4D97-AF65-F5344CB8AC3E}">
        <p14:creationId xmlns:p14="http://schemas.microsoft.com/office/powerpoint/2010/main" val="575910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p:txBody>
          <a:bodyPr/>
          <a:lstStyle/>
          <a:p>
            <a:pPr eaLnBrk="1" hangingPunct="1"/>
            <a:r>
              <a:rPr lang="en-US" smtClean="0"/>
              <a:t>Can researchers be totally certain they’ve made correct decision when accepting or rejecting null hypothesis?</a:t>
            </a:r>
          </a:p>
          <a:p>
            <a:pPr eaLnBrk="1" hangingPunct="1"/>
            <a:r>
              <a:rPr lang="en-US" smtClean="0"/>
              <a:t>Statistical decisions based on available statistical evidence.</a:t>
            </a:r>
          </a:p>
          <a:p>
            <a:pPr eaLnBrk="1" hangingPunct="1"/>
            <a:r>
              <a:rPr lang="en-US" smtClean="0"/>
              <a:t>True status of null hypothesis is inferred.</a:t>
            </a:r>
          </a:p>
          <a:p>
            <a:pPr eaLnBrk="1" hangingPunct="1"/>
            <a:r>
              <a:rPr lang="en-US" smtClean="0"/>
              <a:t>Always some degree of uncertainty.</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1551345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7772400" cy="5257800"/>
          </a:xfrm>
        </p:spPr>
        <p:txBody>
          <a:bodyPr>
            <a:normAutofit fontScale="92500"/>
          </a:bodyPr>
          <a:lstStyle/>
          <a:p>
            <a:pPr eaLnBrk="1" hangingPunct="1">
              <a:defRPr/>
            </a:pPr>
            <a:r>
              <a:rPr lang="en-US" dirty="0" smtClean="0"/>
              <a:t>Type I error: Reject the null hypothesis when it is true, alpha (α)</a:t>
            </a:r>
          </a:p>
          <a:p>
            <a:pPr eaLnBrk="1" hangingPunct="1">
              <a:defRPr/>
            </a:pPr>
            <a:r>
              <a:rPr lang="en-US" dirty="0" smtClean="0"/>
              <a:t>Type II error: Accept the null hypothesis when it is false, beta (β)</a:t>
            </a:r>
          </a:p>
          <a:p>
            <a:pPr eaLnBrk="1" hangingPunct="1">
              <a:defRPr/>
            </a:pPr>
            <a:r>
              <a:rPr lang="en-US" dirty="0" smtClean="0"/>
              <a:t>Probability of Type I error, α, set by researcher</a:t>
            </a:r>
          </a:p>
          <a:p>
            <a:pPr eaLnBrk="1" hangingPunct="1">
              <a:defRPr/>
            </a:pPr>
            <a:r>
              <a:rPr lang="en-US" dirty="0" smtClean="0"/>
              <a:t>Probability of Type II error, β</a:t>
            </a:r>
          </a:p>
          <a:p>
            <a:pPr lvl="1" eaLnBrk="1" hangingPunct="1">
              <a:defRPr/>
            </a:pPr>
            <a:r>
              <a:rPr lang="en-US" dirty="0" smtClean="0"/>
              <a:t>Sample size – larger the sample, smaller the probability of Type II error</a:t>
            </a:r>
          </a:p>
          <a:p>
            <a:pPr lvl="1" eaLnBrk="1" hangingPunct="1">
              <a:defRPr/>
            </a:pPr>
            <a:r>
              <a:rPr lang="en-US" dirty="0" smtClean="0"/>
              <a:t>Size of true difference or relationship in </a:t>
            </a:r>
            <a:br>
              <a:rPr lang="en-US" dirty="0" smtClean="0"/>
            </a:br>
            <a:r>
              <a:rPr lang="en-US" dirty="0" smtClean="0"/>
              <a:t>population – larger the true difference, smaller the probability of Type II error</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3621271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4294967295"/>
          </p:nvPr>
        </p:nvSpPr>
        <p:spPr>
          <a:xfrm>
            <a:off x="685800" y="1600200"/>
            <a:ext cx="7772400" cy="4114800"/>
          </a:xfrm>
        </p:spPr>
        <p:txBody>
          <a:bodyPr/>
          <a:lstStyle/>
          <a:p>
            <a:pPr eaLnBrk="1" hangingPunct="1"/>
            <a:r>
              <a:rPr lang="en-US" dirty="0" smtClean="0"/>
              <a:t>Choosing applicable test of significance:</a:t>
            </a:r>
          </a:p>
          <a:p>
            <a:pPr marL="1041400" lvl="1" indent="-457200" eaLnBrk="1" hangingPunct="1">
              <a:buFont typeface="Lucida Sans" pitchFamily="34" charset="0"/>
              <a:buAutoNum type="arabicPeriod"/>
            </a:pPr>
            <a:r>
              <a:rPr lang="en-US" dirty="0" smtClean="0"/>
              <a:t>What is the nature of the hypothesis?  Does the hypothesis involve differences between groups, relationships between variables, or prediction?</a:t>
            </a:r>
          </a:p>
          <a:p>
            <a:pPr marL="1041400" lvl="1" indent="-457200" eaLnBrk="1" hangingPunct="1">
              <a:buFont typeface="Lucida Sans" pitchFamily="34" charset="0"/>
              <a:buAutoNum type="arabicPeriod"/>
            </a:pPr>
            <a:r>
              <a:rPr lang="en-US" dirty="0" smtClean="0"/>
              <a:t>What is the design of the study?  How many groups are involved?  Are the groups independent or matched on certain characteristics? Are data collected only at one time point, or at two or more time points?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945228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4294967295"/>
          </p:nvPr>
        </p:nvSpPr>
        <p:spPr/>
        <p:txBody>
          <a:bodyPr/>
          <a:lstStyle/>
          <a:p>
            <a:pPr eaLnBrk="1" hangingPunct="1"/>
            <a:r>
              <a:rPr lang="en-US" smtClean="0"/>
              <a:t>Choosing applicable test of significance: (cont’d.)</a:t>
            </a:r>
          </a:p>
          <a:p>
            <a:pPr marL="1041400" lvl="1" indent="-457200" eaLnBrk="1" hangingPunct="1">
              <a:buFont typeface="Lucida Sans" pitchFamily="34" charset="0"/>
              <a:buAutoNum type="arabicPeriod" startAt="3"/>
            </a:pPr>
            <a:r>
              <a:rPr lang="en-US" smtClean="0"/>
              <a:t>Which type of data (nominal, ordinal, or continuous) has been collected to measure each of the variables being studied?</a:t>
            </a:r>
          </a:p>
          <a:p>
            <a:pPr eaLnBrk="1" hangingPunct="1"/>
            <a:r>
              <a:rPr lang="en-US" smtClean="0"/>
              <a:t>HIM professionals recommended to consult with statistician as part of research study planning process.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Tests of Significance</a:t>
            </a:r>
          </a:p>
        </p:txBody>
      </p:sp>
    </p:spTree>
    <p:extLst>
      <p:ext uri="{BB962C8B-B14F-4D97-AF65-F5344CB8AC3E}">
        <p14:creationId xmlns:p14="http://schemas.microsoft.com/office/powerpoint/2010/main" val="1631572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685800" y="1304925"/>
            <a:ext cx="7772400" cy="4114800"/>
          </a:xfrm>
        </p:spPr>
        <p:txBody>
          <a:bodyPr/>
          <a:lstStyle/>
          <a:p>
            <a:pPr eaLnBrk="1" hangingPunct="1"/>
            <a:r>
              <a:rPr lang="en-US" dirty="0" smtClean="0"/>
              <a:t>Applied when there are two independent </a:t>
            </a:r>
            <a:br>
              <a:rPr lang="en-US" dirty="0" smtClean="0"/>
            </a:br>
            <a:r>
              <a:rPr lang="en-US" dirty="0" smtClean="0"/>
              <a:t>(not matched) groups</a:t>
            </a:r>
          </a:p>
          <a:p>
            <a:pPr eaLnBrk="1" hangingPunct="1"/>
            <a:r>
              <a:rPr lang="en-US" dirty="0" smtClean="0"/>
              <a:t>Examines difference between means of </a:t>
            </a:r>
            <a:br>
              <a:rPr lang="en-US" dirty="0" smtClean="0"/>
            </a:br>
            <a:r>
              <a:rPr lang="en-US" dirty="0" smtClean="0"/>
              <a:t>two groups</a:t>
            </a:r>
          </a:p>
          <a:p>
            <a:pPr eaLnBrk="1" hangingPunct="1"/>
            <a:r>
              <a:rPr lang="en-US" dirty="0" smtClean="0"/>
              <a:t>Determines whether difference is large enough to justify rejection of null hypothesis</a:t>
            </a:r>
          </a:p>
          <a:p>
            <a:pPr eaLnBrk="1" hangingPunct="1"/>
            <a:r>
              <a:rPr lang="en-US" dirty="0" smtClean="0"/>
              <a:t>Decision based on </a:t>
            </a:r>
            <a:r>
              <a:rPr lang="en-US" i="1" dirty="0" smtClean="0"/>
              <a:t>p</a:t>
            </a:r>
            <a:r>
              <a:rPr lang="en-US" dirty="0" smtClean="0"/>
              <a:t> value associated with test statistic, </a:t>
            </a:r>
            <a:r>
              <a:rPr lang="en-US" i="1" dirty="0" smtClean="0"/>
              <a:t>t </a:t>
            </a:r>
            <a:r>
              <a:rPr lang="en-US" dirty="0" smtClean="0"/>
              <a:t>value.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Independent Samples </a:t>
            </a:r>
            <a:r>
              <a:rPr lang="en-US" sz="4000" i="1" dirty="0">
                <a:solidFill>
                  <a:schemeClr val="tx2"/>
                </a:solidFill>
                <a:latin typeface="Arial" charset="0"/>
              </a:rPr>
              <a:t>t </a:t>
            </a:r>
            <a:r>
              <a:rPr lang="en-US" sz="4000" dirty="0">
                <a:solidFill>
                  <a:schemeClr val="tx2"/>
                </a:solidFill>
                <a:latin typeface="Arial" charset="0"/>
              </a:rPr>
              <a:t>Test</a:t>
            </a:r>
          </a:p>
        </p:txBody>
      </p:sp>
    </p:spTree>
    <p:extLst>
      <p:ext uri="{BB962C8B-B14F-4D97-AF65-F5344CB8AC3E}">
        <p14:creationId xmlns:p14="http://schemas.microsoft.com/office/powerpoint/2010/main" val="69974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4294967295"/>
          </p:nvPr>
        </p:nvSpPr>
        <p:spPr/>
        <p:txBody>
          <a:bodyPr/>
          <a:lstStyle/>
          <a:p>
            <a:pPr eaLnBrk="1" hangingPunct="1"/>
            <a:r>
              <a:rPr lang="en-US" smtClean="0"/>
              <a:t>First step is to compute the mean and standard deviation for each group.</a:t>
            </a:r>
          </a:p>
          <a:p>
            <a:pPr eaLnBrk="1" hangingPunct="1"/>
            <a:r>
              <a:rPr lang="en-US" smtClean="0"/>
              <a:t>Standard deviations for both groups are averaged or pooled.</a:t>
            </a:r>
          </a:p>
          <a:p>
            <a:pPr eaLnBrk="1" hangingPunct="1"/>
            <a:r>
              <a:rPr lang="en-US" smtClean="0"/>
              <a:t>Result is value of </a:t>
            </a:r>
            <a:r>
              <a:rPr lang="en-US" i="1" smtClean="0"/>
              <a:t>t.</a:t>
            </a:r>
          </a:p>
          <a:p>
            <a:pPr eaLnBrk="1" hangingPunct="1"/>
            <a:r>
              <a:rPr lang="en-US" smtClean="0"/>
              <a:t>Is </a:t>
            </a:r>
            <a:r>
              <a:rPr lang="en-US" i="1" smtClean="0"/>
              <a:t>p</a:t>
            </a:r>
            <a:r>
              <a:rPr lang="en-US" smtClean="0"/>
              <a:t> value associated with computed </a:t>
            </a:r>
            <a:r>
              <a:rPr lang="en-US" i="1" smtClean="0"/>
              <a:t>t</a:t>
            </a:r>
            <a:r>
              <a:rPr lang="en-US" smtClean="0"/>
              <a:t> value smaller than level of significance?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Independent Samples </a:t>
            </a:r>
            <a:r>
              <a:rPr lang="en-US" sz="4000" i="1" dirty="0">
                <a:solidFill>
                  <a:schemeClr val="tx2"/>
                </a:solidFill>
                <a:latin typeface="Arial" charset="0"/>
              </a:rPr>
              <a:t>t </a:t>
            </a:r>
            <a:r>
              <a:rPr lang="en-US" sz="4000" dirty="0">
                <a:solidFill>
                  <a:schemeClr val="tx2"/>
                </a:solidFill>
                <a:latin typeface="Arial" charset="0"/>
              </a:rPr>
              <a:t>Test</a:t>
            </a:r>
          </a:p>
        </p:txBody>
      </p:sp>
    </p:spTree>
    <p:extLst>
      <p:ext uri="{BB962C8B-B14F-4D97-AF65-F5344CB8AC3E}">
        <p14:creationId xmlns:p14="http://schemas.microsoft.com/office/powerpoint/2010/main" val="959222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4294967295"/>
          </p:nvPr>
        </p:nvSpPr>
        <p:spPr>
          <a:xfrm>
            <a:off x="685800" y="1295400"/>
            <a:ext cx="7772400" cy="4114800"/>
          </a:xfrm>
        </p:spPr>
        <p:txBody>
          <a:bodyPr/>
          <a:lstStyle/>
          <a:p>
            <a:pPr eaLnBrk="1" hangingPunct="1"/>
            <a:r>
              <a:rPr lang="en-US" dirty="0" smtClean="0"/>
              <a:t>Is applied for three or more independent groups.</a:t>
            </a:r>
          </a:p>
          <a:p>
            <a:pPr eaLnBrk="1" hangingPunct="1"/>
            <a:r>
              <a:rPr lang="en-US" dirty="0" smtClean="0"/>
              <a:t>It tests for significant differences among group means.</a:t>
            </a:r>
          </a:p>
          <a:p>
            <a:pPr eaLnBrk="1" hangingPunct="1"/>
            <a:r>
              <a:rPr lang="en-US" dirty="0" smtClean="0"/>
              <a:t>Variability among subject’s scores analyzed by dividing into two components.</a:t>
            </a:r>
          </a:p>
          <a:p>
            <a:pPr lvl="1" eaLnBrk="1" hangingPunct="1"/>
            <a:r>
              <a:rPr lang="en-US" dirty="0" smtClean="0"/>
              <a:t>Variability between groups reflected in differences among group means</a:t>
            </a:r>
          </a:p>
          <a:p>
            <a:pPr lvl="1" eaLnBrk="1" hangingPunct="1"/>
            <a:r>
              <a:rPr lang="en-US" dirty="0" smtClean="0"/>
              <a:t>Variability within groups reflected in differences among subjects belonging to same group</a:t>
            </a:r>
          </a:p>
          <a:p>
            <a:pPr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One-Way Analysis of Variance (ANOVA)</a:t>
            </a:r>
          </a:p>
        </p:txBody>
      </p:sp>
    </p:spTree>
    <p:extLst>
      <p:ext uri="{BB962C8B-B14F-4D97-AF65-F5344CB8AC3E}">
        <p14:creationId xmlns:p14="http://schemas.microsoft.com/office/powerpoint/2010/main" val="1115992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4294967295"/>
          </p:nvPr>
        </p:nvSpPr>
        <p:spPr/>
        <p:txBody>
          <a:bodyPr/>
          <a:lstStyle/>
          <a:p>
            <a:pPr eaLnBrk="1" hangingPunct="1"/>
            <a:r>
              <a:rPr lang="en-US" smtClean="0"/>
              <a:t>Logical underlying principle is if true differences among group means exist, then between-group variability must be greater than within-group variability.</a:t>
            </a:r>
          </a:p>
          <a:p>
            <a:pPr eaLnBrk="1" hangingPunct="1"/>
            <a:r>
              <a:rPr lang="en-US" smtClean="0"/>
              <a:t>Are three main steps to procedure for carrying out one-way ANOVA.</a:t>
            </a:r>
          </a:p>
          <a:p>
            <a:pPr eaLnBrk="1" hangingPunct="1"/>
            <a:endParaRPr lang="en-US" smtClean="0"/>
          </a:p>
          <a:p>
            <a:pPr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One-Way Analysis of Variance (ANOVA)</a:t>
            </a:r>
          </a:p>
        </p:txBody>
      </p:sp>
    </p:spTree>
    <p:extLst>
      <p:ext uri="{BB962C8B-B14F-4D97-AF65-F5344CB8AC3E}">
        <p14:creationId xmlns:p14="http://schemas.microsoft.com/office/powerpoint/2010/main" val="4094502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4294967295"/>
          </p:nvPr>
        </p:nvSpPr>
        <p:spPr/>
        <p:txBody>
          <a:bodyPr/>
          <a:lstStyle/>
          <a:p>
            <a:pPr eaLnBrk="1" hangingPunct="1"/>
            <a:r>
              <a:rPr lang="en-US" smtClean="0"/>
              <a:t>Three main steps to procedure for carrying out one-way ANOVA:</a:t>
            </a:r>
          </a:p>
          <a:p>
            <a:pPr lvl="1" eaLnBrk="1" hangingPunct="1"/>
            <a:r>
              <a:rPr lang="en-US" smtClean="0"/>
              <a:t>Step 1 – quantify amount of between-groups variability</a:t>
            </a:r>
          </a:p>
          <a:p>
            <a:pPr lvl="2" eaLnBrk="1" hangingPunct="1"/>
            <a:r>
              <a:rPr lang="en-US" smtClean="0"/>
              <a:t>1a – compute measure known as sum of squares between groups (SSB)</a:t>
            </a:r>
          </a:p>
          <a:p>
            <a:pPr lvl="2" eaLnBrk="1" hangingPunct="1"/>
            <a:r>
              <a:rPr lang="en-US" smtClean="0"/>
              <a:t>1b – compute between- groups’ degree of freedom</a:t>
            </a:r>
          </a:p>
          <a:p>
            <a:pPr lvl="2" eaLnBrk="1" hangingPunct="1"/>
            <a:r>
              <a:rPr lang="en-US" smtClean="0"/>
              <a:t>1c – compute mean square within groups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One-Way Analysis of Variance (ANOVA)</a:t>
            </a:r>
          </a:p>
        </p:txBody>
      </p:sp>
    </p:spTree>
    <p:extLst>
      <p:ext uri="{BB962C8B-B14F-4D97-AF65-F5344CB8AC3E}">
        <p14:creationId xmlns:p14="http://schemas.microsoft.com/office/powerpoint/2010/main" val="426352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4294967295"/>
          </p:nvPr>
        </p:nvSpPr>
        <p:spPr/>
        <p:txBody>
          <a:bodyPr/>
          <a:lstStyle/>
          <a:p>
            <a:pPr eaLnBrk="1" hangingPunct="1"/>
            <a:r>
              <a:rPr lang="en-US" smtClean="0"/>
              <a:t>Three main steps to procedure for carrying out one-way ANOVA: (cont’d.)</a:t>
            </a:r>
          </a:p>
          <a:p>
            <a:pPr lvl="1" eaLnBrk="1" hangingPunct="1"/>
            <a:r>
              <a:rPr lang="en-US" smtClean="0"/>
              <a:t>Step 2 – Quantify amount of within-groups variability</a:t>
            </a:r>
          </a:p>
          <a:p>
            <a:pPr lvl="2" eaLnBrk="1" hangingPunct="1"/>
            <a:r>
              <a:rPr lang="en-US" smtClean="0"/>
              <a:t>2a – compute sum of squares within groups</a:t>
            </a:r>
          </a:p>
          <a:p>
            <a:pPr lvl="2" eaLnBrk="1" hangingPunct="1"/>
            <a:r>
              <a:rPr lang="en-US" smtClean="0"/>
              <a:t>2b – computer within-groups degrees of freedom</a:t>
            </a:r>
          </a:p>
          <a:p>
            <a:pPr lvl="2" eaLnBrk="1" hangingPunct="1"/>
            <a:r>
              <a:rPr lang="en-US" smtClean="0"/>
              <a:t>2c – compute mean square within groups</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One-Way Analysis of Variance (ANOVA)</a:t>
            </a:r>
          </a:p>
        </p:txBody>
      </p:sp>
    </p:spTree>
    <p:extLst>
      <p:ext uri="{BB962C8B-B14F-4D97-AF65-F5344CB8AC3E}">
        <p14:creationId xmlns:p14="http://schemas.microsoft.com/office/powerpoint/2010/main" val="281745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p:txBody>
          <a:bodyPr/>
          <a:lstStyle/>
          <a:p>
            <a:pPr eaLnBrk="1" hangingPunct="1"/>
            <a:r>
              <a:rPr lang="en-US" smtClean="0"/>
              <a:t>Each state sends electronic files of birth and death statistics to NCHS.</a:t>
            </a:r>
          </a:p>
          <a:p>
            <a:pPr eaLnBrk="1" hangingPunct="1"/>
            <a:r>
              <a:rPr lang="en-US" smtClean="0"/>
              <a:t>Statistics compiled in National Death Index.</a:t>
            </a:r>
          </a:p>
          <a:p>
            <a:pPr eaLnBrk="1" hangingPunct="1"/>
            <a:r>
              <a:rPr lang="en-US" smtClean="0"/>
              <a:t>Natality, or birth, statistics compiled in monthly vital statistics reports.</a:t>
            </a:r>
          </a:p>
          <a:p>
            <a:pPr lvl="1"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Vital Statistics</a:t>
            </a:r>
          </a:p>
        </p:txBody>
      </p:sp>
    </p:spTree>
    <p:extLst>
      <p:ext uri="{BB962C8B-B14F-4D97-AF65-F5344CB8AC3E}">
        <p14:creationId xmlns:p14="http://schemas.microsoft.com/office/powerpoint/2010/main" val="38243995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4294967295"/>
          </p:nvPr>
        </p:nvSpPr>
        <p:spPr/>
        <p:txBody>
          <a:bodyPr/>
          <a:lstStyle/>
          <a:p>
            <a:pPr eaLnBrk="1" hangingPunct="1"/>
            <a:r>
              <a:rPr lang="en-US" smtClean="0"/>
              <a:t>Three main steps to procedure for carrying out one-way ANOVA: (cont’d.)</a:t>
            </a:r>
          </a:p>
          <a:p>
            <a:pPr lvl="1" eaLnBrk="1" hangingPunct="1"/>
            <a:r>
              <a:rPr lang="en-US" smtClean="0"/>
              <a:t>Step 3 – Compute the F ratio</a:t>
            </a:r>
          </a:p>
          <a:p>
            <a:pPr lvl="2" eaLnBrk="1" hangingPunct="1"/>
            <a:r>
              <a:rPr lang="en-US" smtClean="0"/>
              <a:t>Ratio of between-group variability to within-group variability</a:t>
            </a:r>
          </a:p>
          <a:p>
            <a:pPr lvl="2" eaLnBrk="1" hangingPunct="1"/>
            <a:r>
              <a:rPr lang="en-US" smtClean="0"/>
              <a:t>F ratio must be large enough to reject null hypothesis</a:t>
            </a:r>
          </a:p>
          <a:p>
            <a:pPr lvl="2" eaLnBrk="1" hangingPunct="1"/>
            <a:r>
              <a:rPr lang="en-US" smtClean="0"/>
              <a:t>The larger the F ratio, the small the associated </a:t>
            </a:r>
            <a:r>
              <a:rPr lang="en-US" i="1" smtClean="0"/>
              <a:t>p</a:t>
            </a:r>
            <a:r>
              <a:rPr lang="en-US" smtClean="0"/>
              <a:t> value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One-Way Analysis of Variance (ANOVA)</a:t>
            </a:r>
          </a:p>
        </p:txBody>
      </p:sp>
    </p:spTree>
    <p:extLst>
      <p:ext uri="{BB962C8B-B14F-4D97-AF65-F5344CB8AC3E}">
        <p14:creationId xmlns:p14="http://schemas.microsoft.com/office/powerpoint/2010/main" val="3098696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4294967295"/>
          </p:nvPr>
        </p:nvSpPr>
        <p:spPr>
          <a:xfrm>
            <a:off x="685800" y="1295400"/>
            <a:ext cx="7772400" cy="4114800"/>
          </a:xfrm>
        </p:spPr>
        <p:txBody>
          <a:bodyPr/>
          <a:lstStyle/>
          <a:p>
            <a:pPr eaLnBrk="1" hangingPunct="1"/>
            <a:r>
              <a:rPr lang="en-US" dirty="0" smtClean="0"/>
              <a:t>Statistic used to assess direction and degree of relationship between two continuous variables</a:t>
            </a:r>
          </a:p>
          <a:p>
            <a:pPr eaLnBrk="1" hangingPunct="1"/>
            <a:r>
              <a:rPr lang="en-US" dirty="0" smtClean="0"/>
              <a:t>Direction can be either positive or negative</a:t>
            </a:r>
          </a:p>
          <a:p>
            <a:pPr lvl="1" eaLnBrk="1" hangingPunct="1"/>
            <a:r>
              <a:rPr lang="en-US" dirty="0" smtClean="0"/>
              <a:t>Positive – as X increases, Y increases</a:t>
            </a:r>
          </a:p>
          <a:p>
            <a:pPr lvl="1" eaLnBrk="1" hangingPunct="1"/>
            <a:r>
              <a:rPr lang="en-US" dirty="0" smtClean="0"/>
              <a:t>Negative – as X increases, Y decreases</a:t>
            </a:r>
          </a:p>
          <a:p>
            <a:pPr eaLnBrk="1" hangingPunct="1"/>
            <a:r>
              <a:rPr lang="en-US" dirty="0" smtClean="0"/>
              <a:t>Positive relationships values can range from 0 to +1</a:t>
            </a:r>
          </a:p>
          <a:p>
            <a:pPr eaLnBrk="1" hangingPunct="1"/>
            <a:r>
              <a:rPr lang="en-US" dirty="0" smtClean="0"/>
              <a:t>Negative relationships values can range from 0 to -1</a:t>
            </a:r>
          </a:p>
          <a:p>
            <a:pPr eaLnBrk="1" hangingPunct="1"/>
            <a:endParaRPr lang="en-US" dirty="0" smtClean="0"/>
          </a:p>
          <a:p>
            <a:pPr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Pearson Correlation Coefficient</a:t>
            </a:r>
          </a:p>
        </p:txBody>
      </p:sp>
    </p:spTree>
    <p:extLst>
      <p:ext uri="{BB962C8B-B14F-4D97-AF65-F5344CB8AC3E}">
        <p14:creationId xmlns:p14="http://schemas.microsoft.com/office/powerpoint/2010/main" val="962484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4294967295"/>
          </p:nvPr>
        </p:nvSpPr>
        <p:spPr/>
        <p:txBody>
          <a:bodyPr/>
          <a:lstStyle/>
          <a:p>
            <a:pPr eaLnBrk="1" hangingPunct="1"/>
            <a:r>
              <a:rPr lang="en-US" smtClean="0"/>
              <a:t>The closer the value is to 0, the weaker </a:t>
            </a:r>
            <a:br>
              <a:rPr lang="en-US" smtClean="0"/>
            </a:br>
            <a:r>
              <a:rPr lang="en-US" smtClean="0"/>
              <a:t>the relationship</a:t>
            </a:r>
          </a:p>
          <a:p>
            <a:pPr eaLnBrk="1" hangingPunct="1"/>
            <a:r>
              <a:rPr lang="en-US" smtClean="0"/>
              <a:t>General interpretation guidelines suggest </a:t>
            </a:r>
          </a:p>
          <a:p>
            <a:pPr lvl="1" eaLnBrk="1" hangingPunct="1"/>
            <a:r>
              <a:rPr lang="en-US" smtClean="0"/>
              <a:t>Values between 0.30 and 0.59 indicate moderate relationships</a:t>
            </a:r>
          </a:p>
          <a:p>
            <a:pPr lvl="1" eaLnBrk="1" hangingPunct="1"/>
            <a:r>
              <a:rPr lang="en-US" smtClean="0"/>
              <a:t>0.6 or higher indicate strong relationships</a:t>
            </a:r>
          </a:p>
          <a:p>
            <a:pPr eaLnBrk="1" hangingPunct="1"/>
            <a:r>
              <a:rPr lang="en-US" smtClean="0"/>
              <a:t>When computed, related significance test performed</a:t>
            </a:r>
          </a:p>
          <a:p>
            <a:pPr eaLnBrk="1" hangingPunct="1"/>
            <a:endParaRPr lang="en-US" smtClean="0"/>
          </a:p>
          <a:p>
            <a:pPr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Pearson Correlation Coefficient</a:t>
            </a:r>
          </a:p>
        </p:txBody>
      </p:sp>
    </p:spTree>
    <p:extLst>
      <p:ext uri="{BB962C8B-B14F-4D97-AF65-F5344CB8AC3E}">
        <p14:creationId xmlns:p14="http://schemas.microsoft.com/office/powerpoint/2010/main" val="863474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4294967295"/>
          </p:nvPr>
        </p:nvSpPr>
        <p:spPr>
          <a:xfrm>
            <a:off x="685800" y="1304925"/>
            <a:ext cx="7772400" cy="4114800"/>
          </a:xfrm>
        </p:spPr>
        <p:txBody>
          <a:bodyPr/>
          <a:lstStyle/>
          <a:p>
            <a:pPr eaLnBrk="1" hangingPunct="1"/>
            <a:r>
              <a:rPr lang="en-US" dirty="0" smtClean="0"/>
              <a:t>When computed, related significance test performed.</a:t>
            </a:r>
          </a:p>
          <a:p>
            <a:pPr eaLnBrk="1" hangingPunct="1"/>
            <a:r>
              <a:rPr lang="en-US" dirty="0" smtClean="0"/>
              <a:t>Determines probability that observed value could occur through sampling error alone.</a:t>
            </a:r>
          </a:p>
          <a:p>
            <a:pPr eaLnBrk="1" hangingPunct="1"/>
            <a:r>
              <a:rPr lang="en-US" dirty="0" smtClean="0"/>
              <a:t>Sample size has great influence on outcome of test for significance.</a:t>
            </a:r>
          </a:p>
          <a:p>
            <a:pPr eaLnBrk="1" hangingPunct="1"/>
            <a:r>
              <a:rPr lang="en-US" dirty="0" smtClean="0"/>
              <a:t>Essential to consider value of correlation coefficient as well as </a:t>
            </a:r>
            <a:r>
              <a:rPr lang="en-US" i="1" dirty="0" smtClean="0"/>
              <a:t>p</a:t>
            </a:r>
            <a:r>
              <a:rPr lang="en-US" dirty="0" smtClean="0"/>
              <a:t> value when interpreting results.</a:t>
            </a:r>
          </a:p>
          <a:p>
            <a:pPr eaLnBrk="1" hangingPunct="1"/>
            <a:endParaRPr lang="en-US" dirty="0" smtClean="0"/>
          </a:p>
          <a:p>
            <a:pPr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Pearson Correlation Coefficient</a:t>
            </a:r>
          </a:p>
        </p:txBody>
      </p:sp>
    </p:spTree>
    <p:extLst>
      <p:ext uri="{BB962C8B-B14F-4D97-AF65-F5344CB8AC3E}">
        <p14:creationId xmlns:p14="http://schemas.microsoft.com/office/powerpoint/2010/main" val="3533349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4294967295"/>
          </p:nvPr>
        </p:nvSpPr>
        <p:spPr/>
        <p:txBody>
          <a:bodyPr/>
          <a:lstStyle/>
          <a:p>
            <a:pPr eaLnBrk="1" hangingPunct="1"/>
            <a:r>
              <a:rPr lang="en-US" smtClean="0"/>
              <a:t>Statistical method used to learn to what extent one or more explanatory variables can predict an outcome variable</a:t>
            </a:r>
          </a:p>
          <a:p>
            <a:pPr eaLnBrk="1" hangingPunct="1"/>
            <a:r>
              <a:rPr lang="en-US" smtClean="0"/>
              <a:t>Predictor variables denoted by X; outcome variables denoted by Y</a:t>
            </a:r>
          </a:p>
          <a:p>
            <a:pPr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Regression Analysis</a:t>
            </a:r>
          </a:p>
        </p:txBody>
      </p:sp>
    </p:spTree>
    <p:extLst>
      <p:ext uri="{BB962C8B-B14F-4D97-AF65-F5344CB8AC3E}">
        <p14:creationId xmlns:p14="http://schemas.microsoft.com/office/powerpoint/2010/main" val="3927728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4294967295"/>
          </p:nvPr>
        </p:nvSpPr>
        <p:spPr>
          <a:xfrm>
            <a:off x="685800" y="1295400"/>
            <a:ext cx="7772400" cy="4114800"/>
          </a:xfrm>
        </p:spPr>
        <p:txBody>
          <a:bodyPr/>
          <a:lstStyle/>
          <a:p>
            <a:pPr eaLnBrk="1" hangingPunct="1"/>
            <a:r>
              <a:rPr lang="en-US" i="1" dirty="0" smtClean="0"/>
              <a:t>R</a:t>
            </a:r>
            <a:r>
              <a:rPr lang="en-US" dirty="0" smtClean="0"/>
              <a:t>-squared (</a:t>
            </a:r>
            <a:r>
              <a:rPr lang="en-US" i="1" dirty="0" smtClean="0"/>
              <a:t>R</a:t>
            </a:r>
            <a:r>
              <a:rPr lang="en-US" baseline="30000" dirty="0" smtClean="0"/>
              <a:t>2)</a:t>
            </a:r>
            <a:r>
              <a:rPr lang="en-US" dirty="0" smtClean="0"/>
              <a:t>):</a:t>
            </a:r>
          </a:p>
          <a:p>
            <a:pPr lvl="1" eaLnBrk="1" hangingPunct="1"/>
            <a:r>
              <a:rPr lang="en-US" dirty="0" smtClean="0"/>
              <a:t>Represents squared correlation between explanatory variable(s) and outcome variable.</a:t>
            </a:r>
          </a:p>
          <a:p>
            <a:pPr lvl="1" eaLnBrk="1" hangingPunct="1"/>
            <a:r>
              <a:rPr lang="en-US" dirty="0" smtClean="0"/>
              <a:t>Can range from 0 to 1; can never be negative.</a:t>
            </a:r>
          </a:p>
          <a:p>
            <a:pPr lvl="1" eaLnBrk="1" hangingPunct="1"/>
            <a:r>
              <a:rPr lang="en-US" dirty="0" smtClean="0"/>
              <a:t>Value indicates proportion of variability in outcome explained by predictor variable(s).</a:t>
            </a:r>
          </a:p>
          <a:p>
            <a:pPr lvl="1" eaLnBrk="1" hangingPunct="1"/>
            <a:r>
              <a:rPr lang="en-US" dirty="0" smtClean="0"/>
              <a:t>Closer the value to 0, the stronger the prediction.</a:t>
            </a:r>
          </a:p>
          <a:p>
            <a:pPr lvl="1" eaLnBrk="1" hangingPunct="1"/>
            <a:r>
              <a:rPr lang="en-US" dirty="0" smtClean="0"/>
              <a:t>Associated </a:t>
            </a:r>
            <a:r>
              <a:rPr lang="en-US" i="1" dirty="0" smtClean="0"/>
              <a:t>p </a:t>
            </a:r>
            <a:r>
              <a:rPr lang="en-US" dirty="0" smtClean="0"/>
              <a:t>value indicates probability that observed value could occur through sampling error alone.</a:t>
            </a:r>
          </a:p>
          <a:p>
            <a:pPr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Regression Analysis</a:t>
            </a:r>
          </a:p>
        </p:txBody>
      </p:sp>
    </p:spTree>
    <p:extLst>
      <p:ext uri="{BB962C8B-B14F-4D97-AF65-F5344CB8AC3E}">
        <p14:creationId xmlns:p14="http://schemas.microsoft.com/office/powerpoint/2010/main" val="25861912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4294967295"/>
          </p:nvPr>
        </p:nvSpPr>
        <p:spPr/>
        <p:txBody>
          <a:bodyPr/>
          <a:lstStyle/>
          <a:p>
            <a:pPr eaLnBrk="1" hangingPunct="1"/>
            <a:r>
              <a:rPr lang="en-US" smtClean="0"/>
              <a:t>Regression equation</a:t>
            </a:r>
          </a:p>
          <a:p>
            <a:pPr lvl="1" eaLnBrk="1" hangingPunct="1"/>
            <a:r>
              <a:rPr lang="en-US" smtClean="0"/>
              <a:t>Formula for calculating a case’s predicted score(s) on the predictor variable(s)</a:t>
            </a:r>
          </a:p>
          <a:p>
            <a:pPr lvl="1" eaLnBrk="1" hangingPunct="1"/>
            <a:r>
              <a:rPr lang="en-US" smtClean="0"/>
              <a:t>Can be useful in making decisions when data on outcome variables are not available</a:t>
            </a:r>
          </a:p>
          <a:p>
            <a:pPr lvl="1" eaLnBrk="1" hangingPunct="1"/>
            <a:r>
              <a:rPr lang="en-US" smtClean="0"/>
              <a:t>Takes the form of the formula for a straight line when only one explanatory variable</a:t>
            </a:r>
          </a:p>
          <a:p>
            <a:pPr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Regression Analysis</a:t>
            </a:r>
          </a:p>
        </p:txBody>
      </p:sp>
    </p:spTree>
    <p:extLst>
      <p:ext uri="{BB962C8B-B14F-4D97-AF65-F5344CB8AC3E}">
        <p14:creationId xmlns:p14="http://schemas.microsoft.com/office/powerpoint/2010/main" val="1108885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4294967295"/>
          </p:nvPr>
        </p:nvSpPr>
        <p:spPr/>
        <p:txBody>
          <a:bodyPr/>
          <a:lstStyle/>
          <a:p>
            <a:pPr eaLnBrk="1" hangingPunct="1"/>
            <a:r>
              <a:rPr lang="en-US" smtClean="0"/>
              <a:t>Ch-square test commonly used test of significance appropriate for qualitative data.</a:t>
            </a:r>
          </a:p>
          <a:p>
            <a:pPr eaLnBrk="1" hangingPunct="1"/>
            <a:r>
              <a:rPr lang="en-US" smtClean="0"/>
              <a:t>Assesses degree of relationship between two qualitative variables or to determine qualitative differences between two or more groups.</a:t>
            </a:r>
          </a:p>
          <a:p>
            <a:pPr eaLnBrk="1" hangingPunct="1"/>
            <a:r>
              <a:rPr lang="en-US" smtClean="0"/>
              <a:t>Contingency table – displays joint frequencies of the two variables.</a:t>
            </a:r>
          </a:p>
          <a:p>
            <a:pPr eaLnBrk="1" hangingPunct="1"/>
            <a:endParaRPr lang="en-US"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err="1">
                <a:solidFill>
                  <a:schemeClr val="tx2"/>
                </a:solidFill>
                <a:latin typeface="Arial" charset="0"/>
              </a:rPr>
              <a:t>Ch</a:t>
            </a:r>
            <a:r>
              <a:rPr lang="en-US" sz="4000" dirty="0">
                <a:solidFill>
                  <a:schemeClr val="tx2"/>
                </a:solidFill>
                <a:latin typeface="Arial" charset="0"/>
              </a:rPr>
              <a:t>-Square Test</a:t>
            </a:r>
          </a:p>
        </p:txBody>
      </p:sp>
    </p:spTree>
    <p:extLst>
      <p:ext uri="{BB962C8B-B14F-4D97-AF65-F5344CB8AC3E}">
        <p14:creationId xmlns:p14="http://schemas.microsoft.com/office/powerpoint/2010/main" val="34255348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4294967295"/>
          </p:nvPr>
        </p:nvSpPr>
        <p:spPr>
          <a:xfrm>
            <a:off x="685800" y="1276350"/>
            <a:ext cx="7772400" cy="4114800"/>
          </a:xfrm>
        </p:spPr>
        <p:txBody>
          <a:bodyPr/>
          <a:lstStyle/>
          <a:p>
            <a:pPr eaLnBrk="1" hangingPunct="1"/>
            <a:r>
              <a:rPr lang="en-US" dirty="0" smtClean="0"/>
              <a:t>Interval estimation used when researcher’s primary interest is in making use of data obtained from a sample to estimate the characteristics of a population.</a:t>
            </a:r>
          </a:p>
          <a:p>
            <a:pPr eaLnBrk="1" hangingPunct="1"/>
            <a:r>
              <a:rPr lang="en-US" dirty="0" smtClean="0"/>
              <a:t>Application of statistical theory makes it possible to construct a confidence interval </a:t>
            </a:r>
            <a:br>
              <a:rPr lang="en-US" dirty="0" smtClean="0"/>
            </a:br>
            <a:r>
              <a:rPr lang="en-US" dirty="0" smtClean="0"/>
              <a:t>for the population mean based on the value of the sample mean.</a:t>
            </a:r>
          </a:p>
          <a:p>
            <a:pPr eaLnBrk="1" hangingPunct="1"/>
            <a:r>
              <a:rPr lang="en-US" dirty="0" smtClean="0"/>
              <a:t>Probability of error is 100% minus the level </a:t>
            </a:r>
            <a:br>
              <a:rPr lang="en-US" dirty="0" smtClean="0"/>
            </a:br>
            <a:r>
              <a:rPr lang="en-US" dirty="0" smtClean="0"/>
              <a:t>of confidence.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Interval Estimation</a:t>
            </a:r>
          </a:p>
        </p:txBody>
      </p:sp>
    </p:spTree>
    <p:extLst>
      <p:ext uri="{BB962C8B-B14F-4D97-AF65-F5344CB8AC3E}">
        <p14:creationId xmlns:p14="http://schemas.microsoft.com/office/powerpoint/2010/main" val="2789810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4294967295"/>
          </p:nvPr>
        </p:nvSpPr>
        <p:spPr>
          <a:xfrm>
            <a:off x="685800" y="1295400"/>
            <a:ext cx="7772400" cy="4114800"/>
          </a:xfrm>
        </p:spPr>
        <p:txBody>
          <a:bodyPr/>
          <a:lstStyle/>
          <a:p>
            <a:pPr eaLnBrk="1" hangingPunct="1"/>
            <a:r>
              <a:rPr lang="en-US" dirty="0" smtClean="0"/>
              <a:t>Results obtained by studying a sample can be generalized to the population from which the sample is drawn as long as sample is representative of population.</a:t>
            </a:r>
          </a:p>
          <a:p>
            <a:pPr eaLnBrk="1" hangingPunct="1"/>
            <a:r>
              <a:rPr lang="en-US" dirty="0" smtClean="0"/>
              <a:t>Best way to ensure a sample is representative is to apply random sampling.</a:t>
            </a:r>
          </a:p>
          <a:p>
            <a:pPr lvl="1" eaLnBrk="1" hangingPunct="1"/>
            <a:r>
              <a:rPr lang="en-US" dirty="0" smtClean="0"/>
              <a:t>Every member of the population has same chance of being included in sample.</a:t>
            </a:r>
          </a:p>
          <a:p>
            <a:pPr lvl="1" eaLnBrk="1" hangingPunct="1"/>
            <a:r>
              <a:rPr lang="en-US" dirty="0" smtClean="0"/>
              <a:t>Selection of one member has no effect on selection of another member-independent selection.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Sampling and Sample Size</a:t>
            </a:r>
          </a:p>
        </p:txBody>
      </p:sp>
    </p:spTree>
    <p:extLst>
      <p:ext uri="{BB962C8B-B14F-4D97-AF65-F5344CB8AC3E}">
        <p14:creationId xmlns:p14="http://schemas.microsoft.com/office/powerpoint/2010/main" val="337791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p:txBody>
          <a:bodyPr/>
          <a:lstStyle/>
          <a:p>
            <a:pPr eaLnBrk="1" hangingPunct="1"/>
            <a:r>
              <a:rPr lang="en-US" dirty="0" smtClean="0"/>
              <a:t>Rates</a:t>
            </a:r>
          </a:p>
          <a:p>
            <a:pPr lvl="1" eaLnBrk="1" hangingPunct="1"/>
            <a:r>
              <a:rPr lang="en-US" dirty="0" smtClean="0"/>
              <a:t>Defined as number of individuals with specific characteristic divided by total number of individuals</a:t>
            </a:r>
          </a:p>
          <a:p>
            <a:pPr lvl="1" eaLnBrk="1" hangingPunct="1"/>
            <a:r>
              <a:rPr lang="en-US" dirty="0" smtClean="0"/>
              <a:t>Or, number of times an event did occur compared with number of times it could have occurred</a:t>
            </a:r>
          </a:p>
          <a:p>
            <a:pPr eaLnBrk="1" hangingPunct="1"/>
            <a:endParaRPr lang="en-US" dirty="0" smtClean="0"/>
          </a:p>
          <a:p>
            <a:pPr lvl="1" eaLnBrk="1" hangingPunct="1"/>
            <a:endParaRPr lang="en-US" dirty="0" smtClean="0"/>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Rates, Ratios, Proportions, and Percentages</a:t>
            </a:r>
          </a:p>
        </p:txBody>
      </p:sp>
    </p:spTree>
    <p:extLst>
      <p:ext uri="{BB962C8B-B14F-4D97-AF65-F5344CB8AC3E}">
        <p14:creationId xmlns:p14="http://schemas.microsoft.com/office/powerpoint/2010/main" val="7603271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4294967295"/>
          </p:nvPr>
        </p:nvSpPr>
        <p:spPr/>
        <p:txBody>
          <a:bodyPr/>
          <a:lstStyle/>
          <a:p>
            <a:pPr eaLnBrk="1" hangingPunct="1"/>
            <a:r>
              <a:rPr lang="en-US" smtClean="0"/>
              <a:t>Simple random sampling:</a:t>
            </a:r>
          </a:p>
          <a:p>
            <a:pPr lvl="1" eaLnBrk="1" hangingPunct="1"/>
            <a:r>
              <a:rPr lang="en-US" smtClean="0"/>
              <a:t>Usually carried out with randomization programs</a:t>
            </a:r>
          </a:p>
          <a:p>
            <a:pPr lvl="1" eaLnBrk="1" hangingPunct="1"/>
            <a:r>
              <a:rPr lang="en-US" smtClean="0"/>
              <a:t>Can also be conducted using table of random numbers</a:t>
            </a:r>
          </a:p>
          <a:p>
            <a:pPr eaLnBrk="1" hangingPunct="1"/>
            <a:r>
              <a:rPr lang="en-US" smtClean="0"/>
              <a:t>Stratified random sample:</a:t>
            </a:r>
          </a:p>
          <a:p>
            <a:pPr lvl="1" eaLnBrk="1" hangingPunct="1"/>
            <a:r>
              <a:rPr lang="en-US" smtClean="0"/>
              <a:t>Obtained by dividing population into groups </a:t>
            </a:r>
            <a:br>
              <a:rPr lang="en-US" smtClean="0"/>
            </a:br>
            <a:r>
              <a:rPr lang="en-US" smtClean="0"/>
              <a:t>or strata and taking random samples from </a:t>
            </a:r>
            <a:br>
              <a:rPr lang="en-US" smtClean="0"/>
            </a:br>
            <a:r>
              <a:rPr lang="en-US" smtClean="0"/>
              <a:t>each stratum</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Types of Random Sampling</a:t>
            </a:r>
          </a:p>
        </p:txBody>
      </p:sp>
    </p:spTree>
    <p:extLst>
      <p:ext uri="{BB962C8B-B14F-4D97-AF65-F5344CB8AC3E}">
        <p14:creationId xmlns:p14="http://schemas.microsoft.com/office/powerpoint/2010/main" val="33965842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4294967295"/>
          </p:nvPr>
        </p:nvSpPr>
        <p:spPr/>
        <p:txBody>
          <a:bodyPr/>
          <a:lstStyle/>
          <a:p>
            <a:pPr eaLnBrk="1" hangingPunct="1"/>
            <a:r>
              <a:rPr lang="en-US" smtClean="0"/>
              <a:t>Systematic sampling:</a:t>
            </a:r>
          </a:p>
          <a:p>
            <a:pPr lvl="1" eaLnBrk="1" hangingPunct="1"/>
            <a:r>
              <a:rPr lang="en-US" smtClean="0"/>
              <a:t>Research decides what fraction or proportion </a:t>
            </a:r>
            <a:br>
              <a:rPr lang="en-US" smtClean="0"/>
            </a:br>
            <a:r>
              <a:rPr lang="en-US" smtClean="0"/>
              <a:t>of population is to be sampled.</a:t>
            </a:r>
          </a:p>
          <a:p>
            <a:pPr lvl="1" eaLnBrk="1" hangingPunct="1"/>
            <a:r>
              <a:rPr lang="en-US" smtClean="0"/>
              <a:t>Can only be considered random if population list itself is in random order.</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Types of Random Sampling</a:t>
            </a:r>
          </a:p>
        </p:txBody>
      </p:sp>
    </p:spTree>
    <p:extLst>
      <p:ext uri="{BB962C8B-B14F-4D97-AF65-F5344CB8AC3E}">
        <p14:creationId xmlns:p14="http://schemas.microsoft.com/office/powerpoint/2010/main" val="24434782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4294967295"/>
          </p:nvPr>
        </p:nvSpPr>
        <p:spPr/>
        <p:txBody>
          <a:bodyPr/>
          <a:lstStyle/>
          <a:p>
            <a:pPr eaLnBrk="1" hangingPunct="1"/>
            <a:r>
              <a:rPr lang="en-US" smtClean="0"/>
              <a:t>Approach depends on whether researcher’s purpose is interval estimation or hypothesis testing.</a:t>
            </a:r>
          </a:p>
          <a:p>
            <a:pPr eaLnBrk="1" hangingPunct="1"/>
            <a:r>
              <a:rPr lang="en-US" smtClean="0"/>
              <a:t>Interval estimation:</a:t>
            </a:r>
          </a:p>
          <a:p>
            <a:pPr lvl="1" eaLnBrk="1" hangingPunct="1"/>
            <a:r>
              <a:rPr lang="en-US" smtClean="0"/>
              <a:t>What amount of error is researcher willing </a:t>
            </a:r>
            <a:br>
              <a:rPr lang="en-US" smtClean="0"/>
            </a:br>
            <a:r>
              <a:rPr lang="en-US" smtClean="0"/>
              <a:t>to accept?</a:t>
            </a:r>
          </a:p>
          <a:p>
            <a:pPr lvl="1" eaLnBrk="1" hangingPunct="1"/>
            <a:r>
              <a:rPr lang="en-US" smtClean="0"/>
              <a:t>Larger sample size means smaller level of error and greater precision.</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Determining Sample Size</a:t>
            </a:r>
          </a:p>
        </p:txBody>
      </p:sp>
    </p:spTree>
    <p:extLst>
      <p:ext uri="{BB962C8B-B14F-4D97-AF65-F5344CB8AC3E}">
        <p14:creationId xmlns:p14="http://schemas.microsoft.com/office/powerpoint/2010/main" val="6576429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4294967295"/>
          </p:nvPr>
        </p:nvSpPr>
        <p:spPr/>
        <p:txBody>
          <a:bodyPr/>
          <a:lstStyle/>
          <a:p>
            <a:pPr eaLnBrk="1" hangingPunct="1"/>
            <a:r>
              <a:rPr lang="en-US" smtClean="0"/>
              <a:t>Hypothesis testing:</a:t>
            </a:r>
          </a:p>
          <a:p>
            <a:pPr lvl="1" eaLnBrk="1" hangingPunct="1"/>
            <a:r>
              <a:rPr lang="en-US" smtClean="0"/>
              <a:t>Sample size closely related to concept of power, defined as probability of correctly rejecting false null hypothesis.</a:t>
            </a:r>
          </a:p>
          <a:p>
            <a:pPr lvl="1" eaLnBrk="1" hangingPunct="1"/>
            <a:r>
              <a:rPr lang="en-US" smtClean="0"/>
              <a:t>Power is equal to 1 minus probability of </a:t>
            </a:r>
            <a:br>
              <a:rPr lang="en-US" smtClean="0"/>
            </a:br>
            <a:r>
              <a:rPr lang="en-US" smtClean="0"/>
              <a:t>Type II error.</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dirty="0">
                <a:solidFill>
                  <a:schemeClr val="tx2"/>
                </a:solidFill>
                <a:latin typeface="Arial" charset="0"/>
              </a:rPr>
              <a:t>Determining Sample Size</a:t>
            </a:r>
          </a:p>
        </p:txBody>
      </p:sp>
    </p:spTree>
    <p:extLst>
      <p:ext uri="{BB962C8B-B14F-4D97-AF65-F5344CB8AC3E}">
        <p14:creationId xmlns:p14="http://schemas.microsoft.com/office/powerpoint/2010/main" val="2469798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4294967295"/>
          </p:nvPr>
        </p:nvSpPr>
        <p:spPr/>
        <p:txBody>
          <a:bodyPr/>
          <a:lstStyle/>
          <a:p>
            <a:pPr eaLnBrk="1" hangingPunct="1"/>
            <a:r>
              <a:rPr lang="en-US" smtClean="0"/>
              <a:t>Three factors determining power:</a:t>
            </a:r>
          </a:p>
          <a:p>
            <a:pPr lvl="1" eaLnBrk="1" hangingPunct="1"/>
            <a:r>
              <a:rPr lang="en-US" smtClean="0"/>
              <a:t>Alpha – level of significance set by researcher</a:t>
            </a:r>
          </a:p>
          <a:p>
            <a:pPr lvl="1" eaLnBrk="1" hangingPunct="1"/>
            <a:r>
              <a:rPr lang="en-US" smtClean="0"/>
              <a:t>Sample size</a:t>
            </a:r>
          </a:p>
          <a:p>
            <a:pPr lvl="1" eaLnBrk="1" hangingPunct="1"/>
            <a:r>
              <a:rPr lang="en-US" smtClean="0"/>
              <a:t>Effect size – size of the difference between means or the strength of relationship between variables</a:t>
            </a:r>
          </a:p>
          <a:p>
            <a:pPr eaLnBrk="1" hangingPunct="1"/>
            <a:r>
              <a:rPr lang="en-US" smtClean="0"/>
              <a:t>Estimation of effect size necessary for finding appropriate sample size.</a:t>
            </a:r>
          </a:p>
        </p:txBody>
      </p:sp>
      <p:sp>
        <p:nvSpPr>
          <p:cNvPr id="4099" name="Rectangle 1026"/>
          <p:cNvSpPr>
            <a:spLocks noChangeArrowheads="1"/>
          </p:cNvSpPr>
          <p:nvPr/>
        </p:nvSpPr>
        <p:spPr bwMode="auto">
          <a:xfrm>
            <a:off x="0" y="76200"/>
            <a:ext cx="9144000" cy="1219200"/>
          </a:xfrm>
          <a:prstGeom prst="rect">
            <a:avLst/>
          </a:prstGeom>
          <a:noFill/>
          <a:ln w="9525">
            <a:noFill/>
            <a:miter lim="800000"/>
            <a:headEnd/>
            <a:tailEnd/>
          </a:ln>
        </p:spPr>
        <p:txBody>
          <a:bodyPr anchor="ctr"/>
          <a:lstStyle/>
          <a:p>
            <a:pPr algn="ctr" eaLnBrk="1" hangingPunct="1">
              <a:defRPr/>
            </a:pPr>
            <a:r>
              <a:rPr lang="en-US" sz="4000">
                <a:solidFill>
                  <a:schemeClr val="tx2"/>
                </a:solidFill>
                <a:effectLst>
                  <a:outerShdw blurRad="38100" dist="38100" dir="2700000" algn="tl">
                    <a:srgbClr val="000000"/>
                  </a:outerShdw>
                </a:effectLst>
                <a:latin typeface="Arial" charset="0"/>
              </a:rPr>
              <a:t>Determining Sample Size</a:t>
            </a:r>
          </a:p>
        </p:txBody>
      </p:sp>
    </p:spTree>
    <p:extLst>
      <p:ext uri="{BB962C8B-B14F-4D97-AF65-F5344CB8AC3E}">
        <p14:creationId xmlns:p14="http://schemas.microsoft.com/office/powerpoint/2010/main" val="1299704060"/>
      </p:ext>
    </p:extLst>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5892</TotalTime>
  <Words>3302</Words>
  <Application>Microsoft Office PowerPoint</Application>
  <PresentationFormat>On-screen Show (4:3)</PresentationFormat>
  <Paragraphs>527</Paragraphs>
  <Slides>94</Slides>
  <Notes>83</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Blank Presentation</vt:lpstr>
      <vt:lpstr>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dc:title>
  <dc:creator>Isabelle Bichindaritz</dc:creator>
  <cp:lastModifiedBy>Isa</cp:lastModifiedBy>
  <cp:revision>362</cp:revision>
  <cp:lastPrinted>2012-10-09T23:40:39Z</cp:lastPrinted>
  <dcterms:created xsi:type="dcterms:W3CDTF">2000-09-29T00:33:17Z</dcterms:created>
  <dcterms:modified xsi:type="dcterms:W3CDTF">2012-10-24T02:39:22Z</dcterms:modified>
</cp:coreProperties>
</file>