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463" r:id="rId2"/>
    <p:sldId id="465" r:id="rId3"/>
    <p:sldId id="471" r:id="rId4"/>
    <p:sldId id="472" r:id="rId5"/>
    <p:sldId id="548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549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550" r:id="rId23"/>
    <p:sldId id="489" r:id="rId24"/>
    <p:sldId id="490" r:id="rId25"/>
    <p:sldId id="491" r:id="rId26"/>
    <p:sldId id="492" r:id="rId27"/>
    <p:sldId id="493" r:id="rId28"/>
    <p:sldId id="494" r:id="rId29"/>
    <p:sldId id="495" r:id="rId30"/>
    <p:sldId id="496" r:id="rId31"/>
    <p:sldId id="498" r:id="rId32"/>
    <p:sldId id="499" r:id="rId33"/>
    <p:sldId id="500" r:id="rId34"/>
    <p:sldId id="501" r:id="rId35"/>
    <p:sldId id="551" r:id="rId36"/>
    <p:sldId id="502" r:id="rId37"/>
    <p:sldId id="504" r:id="rId38"/>
    <p:sldId id="505" r:id="rId39"/>
    <p:sldId id="506" r:id="rId40"/>
    <p:sldId id="507" r:id="rId41"/>
    <p:sldId id="508" r:id="rId42"/>
    <p:sldId id="509" r:id="rId43"/>
    <p:sldId id="510" r:id="rId44"/>
    <p:sldId id="511" r:id="rId45"/>
    <p:sldId id="512" r:id="rId46"/>
    <p:sldId id="513" r:id="rId47"/>
    <p:sldId id="515" r:id="rId48"/>
    <p:sldId id="516" r:id="rId49"/>
    <p:sldId id="517" r:id="rId50"/>
    <p:sldId id="552" r:id="rId51"/>
    <p:sldId id="518" r:id="rId52"/>
    <p:sldId id="519" r:id="rId53"/>
    <p:sldId id="520" r:id="rId54"/>
    <p:sldId id="521" r:id="rId55"/>
    <p:sldId id="561" r:id="rId56"/>
    <p:sldId id="562" r:id="rId57"/>
    <p:sldId id="563" r:id="rId58"/>
    <p:sldId id="522" r:id="rId59"/>
    <p:sldId id="523" r:id="rId60"/>
    <p:sldId id="524" r:id="rId61"/>
    <p:sldId id="525" r:id="rId62"/>
    <p:sldId id="526" r:id="rId63"/>
    <p:sldId id="527" r:id="rId64"/>
    <p:sldId id="528" r:id="rId65"/>
    <p:sldId id="529" r:id="rId66"/>
    <p:sldId id="530" r:id="rId67"/>
    <p:sldId id="564" r:id="rId68"/>
    <p:sldId id="531" r:id="rId69"/>
    <p:sldId id="532" r:id="rId70"/>
    <p:sldId id="533" r:id="rId71"/>
    <p:sldId id="534" r:id="rId72"/>
    <p:sldId id="535" r:id="rId73"/>
    <p:sldId id="536" r:id="rId74"/>
    <p:sldId id="558" r:id="rId75"/>
    <p:sldId id="538" r:id="rId76"/>
    <p:sldId id="539" r:id="rId77"/>
    <p:sldId id="540" r:id="rId78"/>
    <p:sldId id="541" r:id="rId79"/>
    <p:sldId id="542" r:id="rId80"/>
    <p:sldId id="543" r:id="rId81"/>
    <p:sldId id="545" r:id="rId82"/>
    <p:sldId id="547" r:id="rId83"/>
    <p:sldId id="559" r:id="rId84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824" autoAdjust="0"/>
    <p:restoredTop sz="91376" autoAdjust="0"/>
  </p:normalViewPr>
  <p:slideViewPr>
    <p:cSldViewPr>
      <p:cViewPr varScale="1">
        <p:scale>
          <a:sx n="65" d="100"/>
          <a:sy n="65" d="100"/>
        </p:scale>
        <p:origin x="-2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2648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fld id="{3854810C-39D8-4B6E-A2EB-A60E6B2D2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88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1" tIns="47001" rIns="94001" bIns="47001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pPr>
              <a:defRPr/>
            </a:pPr>
            <a:fld id="{831F7F28-7B05-45D0-B920-4D4C2BF0A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01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Epidemiologic techniques can be used not only for clinical research, but also for studying productivity standards and for maximizing coding benefits.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7E2CB5-31E1-4458-BDB2-2A84BCF7A7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CF8B75-9EE8-45ED-A8E1-CD622EF148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54E727-B9FA-4A59-B719-3BEE797D7A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024CC-5DD2-4151-BFC2-2CCD939AD5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How is your hypothesis different from past hypotheses posed by others?  Why is it important to follow through on this hypothesis?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D8164-F977-47BC-905C-FD07E3D34B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0AFAA3-39D4-4892-9451-9E632F5DE6B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B23EB6-45E4-4788-8883-12B6BA30C4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1BAD3A-4657-449A-A42C-82DA473454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6A3C9-5B9F-481E-B434-87E457A104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B55F3-6CD8-4F71-BD70-E19B8B2246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1A563-AF82-45B2-8162-B69313586C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1D0AD7-AD06-4EB8-9527-A49B722573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F65598-6C94-44FB-9C83-FE9EC1F947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66BD1-B20D-464A-B1EA-A1DA3F1C3C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E9B04-E899-4723-844C-159D971DE4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166BE-09E4-4197-8F63-B75C7022CC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AF986-6200-465F-AA3D-F048D01B11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17254-46B9-4BD8-A55E-8D7A16C6C2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ACFB1-DAA6-4ED9-8382-ACB63963CB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4732A9-5DDB-4046-A1FA-7F1512CC0B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5E7963-EC2F-4B14-BAF3-D7196DA353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AFBC26-8CCB-4963-BAD6-C669F3EBBA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0DA742-A8C5-497E-964F-D21260BAD1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AB3D93-41C1-4C0D-98A2-D20083EE41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1D2BD5-4CB2-4FFB-8B1C-018347C286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3411B-7856-4187-8EBF-40CD2D8BC0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A4AAA1-7707-4019-8A5F-60FF99ADB9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76AD6B-8D0C-470B-95C4-FE8B4F1C3F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508894-21CF-45B8-B779-0774F9565A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C64BA7-DC89-4392-ABD2-4250AB2F38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BC999-C208-4ED6-85B2-1F2C58D5D3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B8333-F7E1-490C-A134-267706EBDD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C704E1-FA40-4FD4-AD6F-96B15CA91B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22D163-B419-4E6E-AAE4-1AACB7D0F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D30A0B-CB19-433A-ABBC-D9964097ACA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1D3FD-C83A-4F7F-AF78-2420ED0EF3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27B7E-90CD-4EC3-AA16-116BFCE436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394A6-F35D-4C5F-B25C-F3DDCAC2D5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D19FE3-0A2F-4F20-BB54-4F3461B511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C93FB0-8A3A-4401-A91A-D6A8360C75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E970A-D045-4400-86EE-39D56AC398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BF7FA-56C9-46F1-8CED-9338DA03C8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497995-7C8F-41EC-B4AF-EB3140B50D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D8F90-E80B-4BC2-9D80-896DBE3819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308C69-E1AF-4BD5-89A8-FBA3DA84C7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88E6F0-A9CA-422E-8879-1E162821F2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90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AAAD2D-D1A9-478C-8EFB-C1581B3C66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10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68D6D4-1467-4ABD-85D1-A6C9251578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Cases – those that have the disease.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Controls – similar to cases in demographics and environment, but do not have disease.</a:t>
            </a:r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92DC06-2CD6-4EAE-9E12-7DD8C8D3E5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51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28A79E-8788-469D-BB41-37495E5255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D6D80F-0BB0-4EBB-8466-98FC529E0D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9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B5A3D2-DE60-4E0E-9BFF-DE64FAE300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F58495-A487-45C7-9844-01AB8433B8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5257B-10F2-4E1C-ABE5-DD2963B9B0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5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AE3E89-ED23-42EE-9B63-F56FC92175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Working “together” is the key concept of collaboration.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767A3B-497A-4B22-B3FF-111B7FA894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7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B0ECA-6250-497C-BBD8-24F312FB57A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9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D9681-3E80-4518-B5E2-AD1E6C65926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2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F71085-DC9A-4A9E-8A42-91468C91B7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4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2AD1D7-A0F0-476D-8606-C2F3F3E455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C489E-9831-469D-861E-F40C6695B4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8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5C8AEA-3905-4F52-8E80-C4C5E6ECEC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0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560D11-0C28-4558-9EC2-2B99D536D5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AA6DE4-1345-48E8-A119-2495910294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Review the description of the Good Health Study on pp. 11-31 to 11-36 for an example of an outcome study using medical record and financial data.</a:t>
            </a:r>
          </a:p>
        </p:txBody>
      </p:sp>
      <p:sp>
        <p:nvSpPr>
          <p:cNvPr id="167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46C956-D435-4395-AB9B-B3712F86A0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82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AEC9A-302A-44E8-A69B-A66A0E753C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354D8-A125-4A77-80C3-E31FDAF2A5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7DEE71-499C-4867-B991-D0E3286559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9F9D-A29A-4E30-8CF3-9050E22E2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3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9D95-6BFF-4E3B-8BA0-BCB6AD39E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1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A104-01FE-4A09-8FD3-0AE3EFF5D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4732-172D-4F8D-8AF2-F18342627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1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60E1D-00DB-4F12-86BF-B3E9C7183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3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A415-C8EF-47C0-8527-D7F640B0A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7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DC2E2-DAC0-49FE-91D6-3FBB1D6C4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6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5E418-2FAE-47C2-88A1-46D4C031E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5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C7272-72CB-483A-AAF1-2A2E0CA63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11E0A-E02E-4BA8-BAB4-14B28B206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B0B6-544D-4AD2-8A2F-A62C991C7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6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369ACD-FA73-4D97-943B-E6045E458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10/23/2012</a:t>
            </a:r>
            <a:endParaRPr lang="en-AU" sz="14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AU" sz="1400" smtClean="0"/>
              <a:t>ISC471/HCI571   Isabelle Bichindaritz  </a:t>
            </a:r>
            <a:endParaRPr lang="en-AU" sz="1400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CADF36-8E9D-41BE-AF10-7C7469C55CA5}" type="slidenum">
              <a:rPr lang="en-AU" sz="1400" smtClean="0"/>
              <a:pPr/>
              <a:t>1</a:t>
            </a:fld>
            <a:endParaRPr lang="en-AU" sz="1400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77200" cy="3868738"/>
          </a:xfrm>
        </p:spPr>
        <p:txBody>
          <a:bodyPr/>
          <a:lstStyle/>
          <a:p>
            <a:r>
              <a:rPr lang="en-AU" sz="5400" b="1" dirty="0" smtClean="0"/>
              <a:t>Research </a:t>
            </a:r>
            <a:br>
              <a:rPr lang="en-AU" sz="5400" b="1" dirty="0" smtClean="0"/>
            </a:br>
            <a:r>
              <a:rPr lang="en-AU" sz="5400" b="1" dirty="0" smtClean="0"/>
              <a:t>and </a:t>
            </a:r>
            <a:br>
              <a:rPr lang="en-AU" sz="5400" b="1" dirty="0" smtClean="0"/>
            </a:br>
            <a:r>
              <a:rPr lang="en-AU" sz="5400" b="1" dirty="0" smtClean="0"/>
              <a:t>Epidemiology</a:t>
            </a:r>
            <a:endParaRPr lang="en-AU" sz="3200" b="1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482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and Research Questions:</a:t>
            </a:r>
          </a:p>
          <a:p>
            <a:pPr lvl="1" eaLnBrk="1" hangingPunct="1"/>
            <a:r>
              <a:rPr lang="en-US" smtClean="0"/>
              <a:t>Identifies the goal of the research</a:t>
            </a:r>
          </a:p>
          <a:p>
            <a:pPr lvl="1" eaLnBrk="1" hangingPunct="1"/>
            <a:r>
              <a:rPr lang="en-US" smtClean="0"/>
              <a:t>Hypothesis – educated guess about outcome of study; not an opinion or value judgment</a:t>
            </a:r>
          </a:p>
          <a:p>
            <a:pPr lvl="1" eaLnBrk="1" hangingPunct="1"/>
            <a:r>
              <a:rPr lang="en-US" smtClean="0"/>
              <a:t>Research question – asks a question to be answered; used in new areas where knowledge </a:t>
            </a:r>
            <a:br>
              <a:rPr lang="en-US" smtClean="0"/>
            </a:br>
            <a:r>
              <a:rPr lang="en-US" smtClean="0"/>
              <a:t>is limited</a:t>
            </a:r>
          </a:p>
          <a:p>
            <a:pPr lvl="1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Variables – concepts within hypothesis:</a:t>
            </a:r>
          </a:p>
          <a:p>
            <a:pPr lvl="1" eaLnBrk="1" hangingPunct="1"/>
            <a:r>
              <a:rPr lang="en-US" dirty="0" smtClean="0"/>
              <a:t>Independent - causes change in the other variables</a:t>
            </a:r>
          </a:p>
          <a:p>
            <a:pPr lvl="1" eaLnBrk="1" hangingPunct="1"/>
            <a:r>
              <a:rPr lang="en-US" dirty="0" smtClean="0"/>
              <a:t>Dependent</a:t>
            </a:r>
          </a:p>
          <a:p>
            <a:pPr lvl="2" eaLnBrk="1" hangingPunct="1"/>
            <a:r>
              <a:rPr lang="en-US" dirty="0" smtClean="0"/>
              <a:t>Value dependent on one or more of the other variables</a:t>
            </a:r>
          </a:p>
          <a:p>
            <a:pPr lvl="2" eaLnBrk="1" hangingPunct="1"/>
            <a:r>
              <a:rPr lang="en-US" dirty="0" smtClean="0"/>
              <a:t>Cannot affect other variables by itself</a:t>
            </a:r>
          </a:p>
          <a:p>
            <a:pPr eaLnBrk="1" hangingPunct="1"/>
            <a:r>
              <a:rPr lang="en-US" dirty="0" smtClean="0"/>
              <a:t>Dependent variable is the variable to be explained.</a:t>
            </a:r>
          </a:p>
          <a:p>
            <a:pPr eaLnBrk="1" hangingPunct="1"/>
            <a:r>
              <a:rPr lang="en-US" dirty="0" smtClean="0"/>
              <a:t>Independent variable is the factor that may explain it.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71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7635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Review of literature: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Review of literature determines the research already performed on the topic of study.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best accomplished by literature search using key words or phrases.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Key words and phrases used should be chosen with care.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Search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Librarian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MEDLINE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Ovid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5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1-02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328738"/>
            <a:ext cx="5160962" cy="420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155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Peer-reviewed journals</a:t>
            </a:r>
          </a:p>
          <a:p>
            <a:pPr lvl="1" eaLnBrk="1" hangingPunct="1"/>
            <a:r>
              <a:rPr lang="en-US" smtClean="0"/>
              <a:t>Peers within specific research area extensively reviewed articles</a:t>
            </a:r>
          </a:p>
          <a:p>
            <a:pPr lvl="1" eaLnBrk="1" hangingPunct="1"/>
            <a:r>
              <a:rPr lang="en-US" smtClean="0"/>
              <a:t>Provided comments and feedback for revision </a:t>
            </a:r>
            <a:br>
              <a:rPr lang="en-US" smtClean="0"/>
            </a:br>
            <a:r>
              <a:rPr lang="en-US" smtClean="0"/>
              <a:t>to authors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0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review process focuses on: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Value, interest, importance of content to reader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Clarity and appropriateness of hypothesis or research question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Literature review supports study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Appropriate study design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Appropriate methods</a:t>
            </a:r>
          </a:p>
          <a:p>
            <a:pPr marL="1041400" lvl="1" indent="-457200" eaLnBrk="1" hangingPunct="1"/>
            <a:endParaRPr lang="en-US" smtClean="0"/>
          </a:p>
          <a:p>
            <a:pPr marL="1041400" lvl="1" indent="-457200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9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  <p:sp>
        <p:nvSpPr>
          <p:cNvPr id="20483" name="Content Placeholder 2"/>
          <p:cNvSpPr>
            <a:spLocks/>
          </p:cNvSpPr>
          <p:nvPr/>
        </p:nvSpPr>
        <p:spPr bwMode="auto">
          <a:xfrm>
            <a:off x="838200" y="1641475"/>
            <a:ext cx="77724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2" pitchFamily="18" charset="2"/>
              <a:buChar char=""/>
            </a:pPr>
            <a:r>
              <a:rPr lang="en-US" sz="2800">
                <a:latin typeface="Arial" charset="0"/>
              </a:rPr>
              <a:t>Peer review process focuses on: (cont’d.)</a:t>
            </a:r>
          </a:p>
          <a:p>
            <a:pPr marL="1152525" lvl="1" indent="-4667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Lucida Sans" pitchFamily="34" charset="0"/>
              <a:buAutoNum type="arabicPeriod" startAt="6"/>
            </a:pPr>
            <a:r>
              <a:rPr lang="en-US">
                <a:latin typeface="Arial" charset="0"/>
              </a:rPr>
              <a:t> Appropriate statistical analysis</a:t>
            </a:r>
          </a:p>
          <a:p>
            <a:pPr marL="1152525" lvl="1" indent="-4667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Lucida Sans" pitchFamily="34" charset="0"/>
              <a:buAutoNum type="arabicPeriod" startAt="6"/>
            </a:pPr>
            <a:r>
              <a:rPr lang="en-US">
                <a:latin typeface="Arial" charset="0"/>
              </a:rPr>
              <a:t> Appropriate discussions and conclusions</a:t>
            </a:r>
          </a:p>
          <a:p>
            <a:pPr marL="1152525" lvl="1" indent="-4667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Lucida Sans" pitchFamily="34" charset="0"/>
              <a:buAutoNum type="arabicPeriod" startAt="6"/>
            </a:pPr>
            <a:r>
              <a:rPr lang="en-US">
                <a:latin typeface="Arial" charset="0"/>
              </a:rPr>
              <a:t> Clarity of writing, illustrations, tables</a:t>
            </a:r>
          </a:p>
          <a:p>
            <a:pPr marL="1152525" lvl="1" indent="-4667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Lucida Sans" pitchFamily="34" charset="0"/>
              <a:buAutoNum type="arabicPeriod" startAt="6"/>
            </a:pPr>
            <a:r>
              <a:rPr lang="en-US">
                <a:latin typeface="Arial" charset="0"/>
              </a:rPr>
              <a:t> Methods can be replicated</a:t>
            </a:r>
          </a:p>
          <a:p>
            <a:pPr marL="1152525" lvl="1" indent="-4667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Lucida Sans" pitchFamily="34" charset="0"/>
              <a:buNone/>
            </a:pPr>
            <a:endParaRPr lang="en-US">
              <a:latin typeface="Arial" charset="0"/>
            </a:endParaRPr>
          </a:p>
          <a:p>
            <a:pPr marL="1152525" lvl="1" indent="-4667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endParaRPr lang="en-US">
              <a:latin typeface="Arial" charset="0"/>
            </a:endParaRPr>
          </a:p>
          <a:p>
            <a:pPr marL="1152525" lvl="1" indent="-466725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</a:pPr>
            <a:endParaRPr lang="en-US">
              <a:latin typeface="Arial" charset="0"/>
            </a:endParaRPr>
          </a:p>
        </p:txBody>
      </p:sp>
      <p:sp>
        <p:nvSpPr>
          <p:cNvPr id="20484" name="Content Placeholder 2"/>
          <p:cNvSpPr>
            <a:spLocks/>
          </p:cNvSpPr>
          <p:nvPr/>
        </p:nvSpPr>
        <p:spPr bwMode="auto">
          <a:xfrm>
            <a:off x="1371600" y="3810000"/>
            <a:ext cx="701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>
                <a:solidFill>
                  <a:schemeClr val="tx2"/>
                </a:solidFill>
                <a:latin typeface="Arial" charset="0"/>
              </a:rPr>
              <a:t>10.</a:t>
            </a:r>
            <a:r>
              <a:rPr lang="en-US" sz="2800">
                <a:latin typeface="Arial" charset="0"/>
              </a:rPr>
              <a:t>   </a:t>
            </a:r>
            <a:r>
              <a:rPr lang="en-US">
                <a:latin typeface="Arial" charset="0"/>
              </a:rPr>
              <a:t>Qualitative comments and suggested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  revisions</a:t>
            </a:r>
          </a:p>
        </p:txBody>
      </p:sp>
    </p:spTree>
    <p:extLst>
      <p:ext uri="{BB962C8B-B14F-4D97-AF65-F5344CB8AC3E}">
        <p14:creationId xmlns:p14="http://schemas.microsoft.com/office/powerpoint/2010/main" val="18194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Purposes of literature review are:</a:t>
            </a:r>
          </a:p>
          <a:p>
            <a:pPr marL="1041400" lvl="1" indent="-457200" eaLnBrk="1" hangingPunct="1"/>
            <a:r>
              <a:rPr lang="en-US" dirty="0" smtClean="0"/>
              <a:t>Develop solid foundation in particular field through study.</a:t>
            </a:r>
          </a:p>
          <a:p>
            <a:pPr marL="1041400" lvl="1" indent="-457200" eaLnBrk="1" hangingPunct="1"/>
            <a:r>
              <a:rPr lang="en-US" dirty="0" smtClean="0"/>
              <a:t>Become an expert through reviewing past literature to determine uniqueness </a:t>
            </a:r>
            <a:br>
              <a:rPr lang="en-US" dirty="0" smtClean="0"/>
            </a:br>
            <a:r>
              <a:rPr lang="en-US" dirty="0" smtClean="0"/>
              <a:t>of hypothesis.</a:t>
            </a:r>
          </a:p>
          <a:p>
            <a:pPr marL="1041400" lvl="1" indent="-457200" eaLnBrk="1" hangingPunct="1"/>
            <a:r>
              <a:rPr lang="en-US" dirty="0" smtClean="0"/>
              <a:t>Determine what it is about one’s idea or hypothesis that makes it worth carrying out.</a:t>
            </a:r>
          </a:p>
          <a:p>
            <a:pPr marL="1041400" lvl="1" indent="-457200" eaLnBrk="1" hangingPunct="1"/>
            <a:r>
              <a:rPr lang="en-US" dirty="0" smtClean="0"/>
              <a:t>Identify gaps or problems with existing studies and begin thinking about how to design a study to fill those gaps.</a:t>
            </a:r>
          </a:p>
          <a:p>
            <a:pPr eaLnBrk="1" hangingPunct="1"/>
            <a:endParaRPr lang="en-US" dirty="0" smtClean="0"/>
          </a:p>
          <a:p>
            <a:pPr marL="1041400" lvl="1" indent="-457200" eaLnBrk="1" hangingPunct="1"/>
            <a:endParaRPr lang="en-US" dirty="0" smtClean="0"/>
          </a:p>
          <a:p>
            <a:pPr marL="1041400" lvl="1" indent="-457200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31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Organizing the literature: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Title of the article and journal, book, or report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Author(s)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Publisher, date, page numbers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Article summary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Advantages of the article specific to study design for your research topic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Disadvantages of the article specific to study design</a:t>
            </a:r>
          </a:p>
          <a:p>
            <a:pPr eaLnBrk="1" hangingPunct="1"/>
            <a:endParaRPr lang="en-US" dirty="0" smtClean="0"/>
          </a:p>
          <a:p>
            <a:pPr marL="1041400" lvl="1" indent="-457200" eaLnBrk="1" hangingPunct="1"/>
            <a:endParaRPr lang="en-US" dirty="0" smtClean="0"/>
          </a:p>
          <a:p>
            <a:pPr marL="1041400" lvl="1" indent="-457200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9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Methodology (Draft)</a:t>
            </a:r>
          </a:p>
          <a:p>
            <a:pPr marL="1041400" lvl="1" indent="-457200" eaLnBrk="1" hangingPunct="1"/>
            <a:r>
              <a:rPr lang="en-US" smtClean="0"/>
              <a:t>Methodology should include a step-by-step process of what is done in research study.</a:t>
            </a:r>
          </a:p>
          <a:p>
            <a:pPr marL="1041400" lvl="1" indent="-457200" eaLnBrk="1" hangingPunct="1"/>
            <a:r>
              <a:rPr lang="en-US" smtClean="0"/>
              <a:t>Why is this process necessary for proper testing of hypothesis?</a:t>
            </a:r>
          </a:p>
          <a:p>
            <a:pPr marL="1041400" lvl="1" indent="-457200" eaLnBrk="1" hangingPunct="1"/>
            <a:r>
              <a:rPr lang="en-US" smtClean="0"/>
              <a:t>Develop rough draft to determine feasibility of study.</a:t>
            </a:r>
          </a:p>
          <a:p>
            <a:pPr marL="1041400" lvl="1" indent="-457200" eaLnBrk="1" hangingPunct="1"/>
            <a:endParaRPr lang="en-US" smtClean="0"/>
          </a:p>
          <a:p>
            <a:pPr marL="1041400" lvl="1" indent="-457200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0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10600" cy="4881563"/>
          </a:xfrm>
        </p:spPr>
        <p:txBody>
          <a:bodyPr/>
          <a:lstStyle/>
          <a:p>
            <a:pPr eaLnBrk="1" hangingPunct="1"/>
            <a:r>
              <a:rPr lang="en-US" sz="2800" dirty="0"/>
              <a:t>Determine the most effective methods to use to test validity and reliability.</a:t>
            </a:r>
          </a:p>
          <a:p>
            <a:pPr eaLnBrk="1" hangingPunct="1"/>
            <a:r>
              <a:rPr lang="en-US" sz="2800" dirty="0" smtClean="0"/>
              <a:t>Compare and contrast different </a:t>
            </a:r>
            <a:r>
              <a:rPr lang="en-US" sz="2800" dirty="0"/>
              <a:t>epidemiologic research study </a:t>
            </a:r>
            <a:r>
              <a:rPr lang="en-US" sz="2800" dirty="0" smtClean="0"/>
              <a:t>designs.</a:t>
            </a:r>
          </a:p>
          <a:p>
            <a:pPr eaLnBrk="1" hangingPunct="1"/>
            <a:r>
              <a:rPr lang="en-US" sz="2800" dirty="0" smtClean="0"/>
              <a:t>Given </a:t>
            </a:r>
            <a:r>
              <a:rPr lang="en-US" sz="2800" dirty="0"/>
              <a:t>a specific hypothesis, design a research study to test the hypothesis.</a:t>
            </a:r>
          </a:p>
          <a:p>
            <a:pPr eaLnBrk="1" hangingPunct="1"/>
            <a:r>
              <a:rPr lang="en-US" sz="2800" dirty="0"/>
              <a:t>Given examples of research studies conducted in health care </a:t>
            </a:r>
            <a:r>
              <a:rPr lang="en-US" sz="2800" dirty="0" smtClean="0"/>
              <a:t>settings and detect the </a:t>
            </a:r>
            <a:r>
              <a:rPr lang="en-US" sz="2800" dirty="0"/>
              <a:t>different types of </a:t>
            </a:r>
            <a:r>
              <a:rPr lang="en-US" sz="2800" dirty="0" smtClean="0"/>
              <a:t>biases.</a:t>
            </a:r>
          </a:p>
          <a:p>
            <a:pPr eaLnBrk="1" hangingPunct="1"/>
            <a:r>
              <a:rPr lang="en-US" sz="2800" dirty="0" smtClean="0"/>
              <a:t>Recognize </a:t>
            </a:r>
            <a:r>
              <a:rPr lang="en-US" sz="2800" dirty="0"/>
              <a:t>outcome measures and discuss how epidemiologic study designs can facilitate executing outcome studies.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AU" sz="4000" b="1" dirty="0">
                <a:solidFill>
                  <a:schemeClr val="tx2"/>
                </a:solidFill>
              </a:rPr>
              <a:t>Learning Objectives</a:t>
            </a:r>
            <a:endParaRPr lang="en-A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ISC471/HCI571   Isabelle Bichindaritz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C7272-72CB-483A-AAF1-2A2E0CA63D6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Plan should include:</a:t>
            </a:r>
          </a:p>
          <a:p>
            <a:pPr marL="1041400" lvl="1" indent="-457200" eaLnBrk="1" hangingPunct="1"/>
            <a:r>
              <a:rPr lang="en-US" smtClean="0"/>
              <a:t>Specific aims or objectives</a:t>
            </a:r>
          </a:p>
          <a:p>
            <a:pPr marL="1041400" lvl="1" indent="-457200" eaLnBrk="1" hangingPunct="1"/>
            <a:r>
              <a:rPr lang="en-US" smtClean="0"/>
              <a:t>Significance (review of literature or preliminary research)</a:t>
            </a:r>
          </a:p>
          <a:p>
            <a:pPr marL="1041400" lvl="1" indent="-457200" eaLnBrk="1" hangingPunct="1"/>
            <a:r>
              <a:rPr lang="en-US" smtClean="0"/>
              <a:t>Research design and method</a:t>
            </a:r>
          </a:p>
          <a:p>
            <a:pPr marL="1041400" lvl="1" indent="-457200" eaLnBrk="1" hangingPunct="1"/>
            <a:r>
              <a:rPr lang="en-US" smtClean="0"/>
              <a:t>Population under study-sample selection</a:t>
            </a:r>
          </a:p>
          <a:p>
            <a:pPr marL="1041400" lvl="1" indent="-457200" eaLnBrk="1" hangingPunct="1"/>
            <a:r>
              <a:rPr lang="en-US" smtClean="0"/>
              <a:t>Time-frame</a:t>
            </a:r>
          </a:p>
          <a:p>
            <a:pPr marL="1041400" lvl="1" indent="-457200" eaLnBrk="1" hangingPunct="1"/>
            <a:r>
              <a:rPr lang="en-US" smtClean="0"/>
              <a:t>Place of study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74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Plan should include:  (cont’d.) </a:t>
            </a:r>
          </a:p>
          <a:p>
            <a:pPr lvl="1" eaLnBrk="1" hangingPunct="1"/>
            <a:r>
              <a:rPr lang="en-US" smtClean="0"/>
              <a:t>Data collection process</a:t>
            </a:r>
          </a:p>
          <a:p>
            <a:pPr lvl="1" eaLnBrk="1" hangingPunct="1"/>
            <a:r>
              <a:rPr lang="en-US" smtClean="0"/>
              <a:t>Application to the IRB</a:t>
            </a:r>
          </a:p>
          <a:p>
            <a:pPr lvl="1" eaLnBrk="1" hangingPunct="1"/>
            <a:r>
              <a:rPr lang="en-US" smtClean="0"/>
              <a:t>Analysis of data</a:t>
            </a:r>
          </a:p>
          <a:p>
            <a:pPr lvl="1" eaLnBrk="1" hangingPunct="1"/>
            <a:r>
              <a:rPr lang="en-US" smtClean="0"/>
              <a:t>Human subjects (if applicable)</a:t>
            </a:r>
          </a:p>
          <a:p>
            <a:pPr lvl="1" eaLnBrk="1" hangingPunct="1"/>
            <a:r>
              <a:rPr lang="en-US" smtClean="0"/>
              <a:t>Literature cited</a:t>
            </a:r>
          </a:p>
          <a:p>
            <a:pPr lvl="1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94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1-03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828675"/>
            <a:ext cx="793115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75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Plan – Specific Aims:</a:t>
            </a:r>
          </a:p>
          <a:p>
            <a:pPr lvl="1" eaLnBrk="1" hangingPunct="1"/>
            <a:r>
              <a:rPr lang="en-US" smtClean="0"/>
              <a:t>Briefly describe the project’s goals or objectives.</a:t>
            </a:r>
          </a:p>
          <a:p>
            <a:pPr lvl="1" eaLnBrk="1" hangingPunct="1"/>
            <a:r>
              <a:rPr lang="en-US" smtClean="0"/>
              <a:t>Create list of goals, objectives, aims, or purposes.</a:t>
            </a:r>
          </a:p>
          <a:p>
            <a:pPr lvl="1" eaLnBrk="1" hangingPunct="1"/>
            <a:r>
              <a:rPr lang="en-US" smtClean="0"/>
              <a:t>List should include both short- and long-term goals.</a:t>
            </a:r>
          </a:p>
          <a:p>
            <a:pPr lvl="1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43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0637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Plan – Significance:</a:t>
            </a:r>
          </a:p>
          <a:p>
            <a:pPr marL="1041400" lvl="1" indent="-457200" eaLnBrk="1" hangingPunct="1"/>
            <a:r>
              <a:rPr lang="en-US" dirty="0" smtClean="0"/>
              <a:t>Research plan details the importance of the research project. </a:t>
            </a:r>
          </a:p>
          <a:p>
            <a:pPr marL="1041400" lvl="1" indent="-457200" eaLnBrk="1" hangingPunct="1"/>
            <a:r>
              <a:rPr lang="en-US" dirty="0" smtClean="0"/>
              <a:t>It includes review of past research studies on same subject.</a:t>
            </a:r>
          </a:p>
          <a:p>
            <a:pPr marL="1041400" lvl="1" indent="-457200" eaLnBrk="1" hangingPunct="1"/>
            <a:r>
              <a:rPr lang="en-US" dirty="0" smtClean="0"/>
              <a:t>Includes preliminary research and pilot studies.</a:t>
            </a:r>
          </a:p>
          <a:p>
            <a:pPr marL="1041400" lvl="1" indent="-457200" eaLnBrk="1" hangingPunct="1"/>
            <a:r>
              <a:rPr lang="en-US" dirty="0" smtClean="0"/>
              <a:t>States why study must be performed.</a:t>
            </a:r>
          </a:p>
          <a:p>
            <a:pPr marL="1041400" lvl="1" indent="-457200" eaLnBrk="1" hangingPunct="1"/>
            <a:r>
              <a:rPr lang="en-US" dirty="0" smtClean="0"/>
              <a:t>States how study is unique from others.</a:t>
            </a:r>
          </a:p>
          <a:p>
            <a:pPr marL="1041400" lvl="1" indent="-457200" eaLnBrk="1" hangingPunct="1"/>
            <a:r>
              <a:rPr lang="en-US" dirty="0" smtClean="0"/>
              <a:t>Who benefits?</a:t>
            </a:r>
          </a:p>
          <a:p>
            <a:pPr marL="1041400" lvl="1" indent="-457200" eaLnBrk="1" hangingPunct="1"/>
            <a:r>
              <a:rPr lang="en-US" dirty="0" smtClean="0"/>
              <a:t>Demonstrates researcher’s knowledge.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55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Plan – Methodology:</a:t>
            </a:r>
          </a:p>
          <a:p>
            <a:pPr lvl="1" eaLnBrk="1" hangingPunct="1"/>
            <a:r>
              <a:rPr lang="en-US" dirty="0" smtClean="0"/>
              <a:t>Time frame – states exactly when study will be conducted and for how long.</a:t>
            </a:r>
          </a:p>
          <a:p>
            <a:pPr lvl="1" eaLnBrk="1" hangingPunct="1"/>
            <a:r>
              <a:rPr lang="en-US" dirty="0" smtClean="0"/>
              <a:t>Place of study – where research will be conducted; description of facilities</a:t>
            </a:r>
          </a:p>
          <a:p>
            <a:pPr lvl="1" eaLnBrk="1" hangingPunct="1"/>
            <a:r>
              <a:rPr lang="en-US" dirty="0" smtClean="0"/>
              <a:t>Population under study: </a:t>
            </a:r>
          </a:p>
          <a:p>
            <a:pPr lvl="2" eaLnBrk="1" hangingPunct="1"/>
            <a:r>
              <a:rPr lang="en-US" dirty="0" smtClean="0"/>
              <a:t>Who are the subjects of study?</a:t>
            </a:r>
          </a:p>
          <a:p>
            <a:pPr lvl="2" eaLnBrk="1" hangingPunct="1"/>
            <a:r>
              <a:rPr lang="en-US" dirty="0" smtClean="0"/>
              <a:t>Why and how will they be included?</a:t>
            </a:r>
          </a:p>
          <a:p>
            <a:pPr lvl="2" eaLnBrk="1" hangingPunct="1"/>
            <a:r>
              <a:rPr lang="en-US" dirty="0" smtClean="0"/>
              <a:t>Is this a representative sample?</a:t>
            </a:r>
          </a:p>
          <a:p>
            <a:pPr lvl="2" eaLnBrk="1" hangingPunct="1"/>
            <a:r>
              <a:rPr lang="en-US" dirty="0" smtClean="0"/>
              <a:t>How will sample size be determined?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05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Plan – Methodology: (cont’d.)</a:t>
            </a:r>
          </a:p>
          <a:p>
            <a:pPr lvl="1" eaLnBrk="1" hangingPunct="1"/>
            <a:r>
              <a:rPr lang="en-US" dirty="0" smtClean="0"/>
              <a:t>Procedures</a:t>
            </a:r>
          </a:p>
          <a:p>
            <a:pPr lvl="2" eaLnBrk="1" hangingPunct="1"/>
            <a:r>
              <a:rPr lang="en-US" dirty="0" smtClean="0"/>
              <a:t>How will data be collected and categorized?</a:t>
            </a:r>
          </a:p>
          <a:p>
            <a:pPr lvl="2" eaLnBrk="1" hangingPunct="1"/>
            <a:r>
              <a:rPr lang="en-US" dirty="0" smtClean="0"/>
              <a:t>Type of training provided, if necessary</a:t>
            </a:r>
          </a:p>
          <a:p>
            <a:pPr lvl="2" eaLnBrk="1" hangingPunct="1"/>
            <a:r>
              <a:rPr lang="en-US" dirty="0" smtClean="0"/>
              <a:t>How will data be stored?</a:t>
            </a:r>
          </a:p>
          <a:p>
            <a:pPr lvl="2" eaLnBrk="1" hangingPunct="1"/>
            <a:r>
              <a:rPr lang="en-US" dirty="0" smtClean="0"/>
              <a:t>How will data be accessed?</a:t>
            </a:r>
          </a:p>
          <a:p>
            <a:pPr lvl="2" eaLnBrk="1" hangingPunct="1"/>
            <a:r>
              <a:rPr lang="en-US" dirty="0" smtClean="0"/>
              <a:t>Confidentiality protection</a:t>
            </a:r>
          </a:p>
          <a:p>
            <a:pPr lvl="1" eaLnBrk="1" hangingPunct="1"/>
            <a:r>
              <a:rPr lang="en-US" dirty="0" smtClean="0"/>
              <a:t>Application to IRB – ensures protection of human subjects from research risks and privacy invasion.</a:t>
            </a:r>
          </a:p>
          <a:p>
            <a:pPr lvl="1" eaLnBrk="1" hangingPunct="1"/>
            <a:r>
              <a:rPr lang="en-US" dirty="0" smtClean="0"/>
              <a:t>Data analysis – how will data be analyzed?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70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Plan – Human Subjects:</a:t>
            </a:r>
          </a:p>
          <a:p>
            <a:pPr lvl="1" eaLnBrk="1" hangingPunct="1"/>
            <a:r>
              <a:rPr lang="en-US" smtClean="0"/>
              <a:t>Demographic description of subject population</a:t>
            </a:r>
          </a:p>
          <a:p>
            <a:pPr lvl="1" eaLnBrk="1" hangingPunct="1"/>
            <a:r>
              <a:rPr lang="en-US" smtClean="0"/>
              <a:t>Obtaining informed consent</a:t>
            </a:r>
          </a:p>
          <a:p>
            <a:pPr lvl="1" eaLnBrk="1" hangingPunct="1"/>
            <a:r>
              <a:rPr lang="en-US" smtClean="0"/>
              <a:t>Confidentiality protections</a:t>
            </a:r>
          </a:p>
          <a:p>
            <a:pPr lvl="1" eaLnBrk="1" hangingPunct="1"/>
            <a:r>
              <a:rPr lang="en-US" smtClean="0"/>
              <a:t>Potential risks and benefits to subjects</a:t>
            </a:r>
          </a:p>
          <a:p>
            <a:pPr lvl="1" eaLnBrk="1" hangingPunct="1"/>
            <a:r>
              <a:rPr lang="en-US" smtClean="0"/>
              <a:t>Include letters of validation from IRB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67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Plan – Literature Referenced:</a:t>
            </a:r>
          </a:p>
          <a:p>
            <a:pPr lvl="1" eaLnBrk="1" hangingPunct="1"/>
            <a:r>
              <a:rPr lang="en-US" smtClean="0"/>
              <a:t>Complete list of all literature discussed or reviewed in any section of research proposal</a:t>
            </a:r>
          </a:p>
          <a:p>
            <a:pPr lvl="1" eaLnBrk="1" hangingPunct="1"/>
            <a:r>
              <a:rPr lang="en-US" smtClean="0"/>
              <a:t>Formatted according to preferences of funding agency</a:t>
            </a:r>
          </a:p>
          <a:p>
            <a:pPr lvl="1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Plan – Budget Development:</a:t>
            </a:r>
          </a:p>
          <a:p>
            <a:pPr lvl="1" eaLnBrk="1" hangingPunct="1"/>
            <a:r>
              <a:rPr lang="en-US" dirty="0" smtClean="0"/>
              <a:t>Necessary to determine actual costs of study:</a:t>
            </a:r>
          </a:p>
          <a:p>
            <a:pPr lvl="2" eaLnBrk="1" hangingPunct="1"/>
            <a:r>
              <a:rPr lang="en-US" dirty="0" smtClean="0"/>
              <a:t>Salary and benefits</a:t>
            </a:r>
          </a:p>
          <a:p>
            <a:pPr lvl="2" eaLnBrk="1" hangingPunct="1"/>
            <a:r>
              <a:rPr lang="en-US" dirty="0" smtClean="0"/>
              <a:t>Equipment and supplies</a:t>
            </a:r>
          </a:p>
          <a:p>
            <a:pPr lvl="2" eaLnBrk="1" hangingPunct="1"/>
            <a:r>
              <a:rPr lang="en-US" dirty="0" smtClean="0"/>
              <a:t>Travel</a:t>
            </a:r>
          </a:p>
          <a:p>
            <a:pPr lvl="2" eaLnBrk="1" hangingPunct="1"/>
            <a:r>
              <a:rPr lang="en-US" dirty="0" smtClean="0"/>
              <a:t>Patient care costs</a:t>
            </a:r>
          </a:p>
          <a:p>
            <a:pPr lvl="2" eaLnBrk="1" hangingPunct="1"/>
            <a:r>
              <a:rPr lang="en-US" dirty="0" smtClean="0"/>
              <a:t>Contractual and consulting costs</a:t>
            </a:r>
          </a:p>
          <a:p>
            <a:pPr lvl="2" eaLnBrk="1" hangingPunct="1"/>
            <a:r>
              <a:rPr lang="en-US" dirty="0" smtClean="0"/>
              <a:t>Operating costs – phone, internet, paper, postage, etc.</a:t>
            </a:r>
          </a:p>
          <a:p>
            <a:pPr lvl="1" eaLnBrk="1" hangingPunct="1"/>
            <a:r>
              <a:rPr lang="en-US" dirty="0" smtClean="0"/>
              <a:t>All costs must be justified.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8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60925"/>
          </a:xfrm>
        </p:spPr>
        <p:txBody>
          <a:bodyPr/>
          <a:lstStyle/>
          <a:p>
            <a:pPr eaLnBrk="1" hangingPunct="1"/>
            <a:r>
              <a:rPr lang="en-US" smtClean="0"/>
              <a:t>Epidemiology:</a:t>
            </a:r>
          </a:p>
          <a:p>
            <a:pPr lvl="1" eaLnBrk="1" hangingPunct="1"/>
            <a:r>
              <a:rPr lang="en-US" smtClean="0"/>
              <a:t>Study of disease and determinants of disease in populations</a:t>
            </a:r>
          </a:p>
          <a:p>
            <a:pPr lvl="1" eaLnBrk="1" hangingPunct="1"/>
            <a:r>
              <a:rPr lang="en-US" smtClean="0"/>
              <a:t>Study of clinical and health care trends or patterns</a:t>
            </a:r>
          </a:p>
          <a:p>
            <a:pPr lvl="1" eaLnBrk="1" hangingPunct="1"/>
            <a:r>
              <a:rPr lang="en-US" smtClean="0"/>
              <a:t>Ability to recognize trends or patterns within large amounts of data</a:t>
            </a:r>
          </a:p>
          <a:p>
            <a:pPr eaLnBrk="1" hangingPunct="1"/>
            <a:r>
              <a:rPr lang="en-US" smtClean="0"/>
              <a:t>Health information management (HIM) professional:</a:t>
            </a:r>
          </a:p>
          <a:p>
            <a:pPr lvl="1" eaLnBrk="1" hangingPunct="1"/>
            <a:r>
              <a:rPr lang="en-US" smtClean="0"/>
              <a:t>Conducts clinically based research studies.</a:t>
            </a:r>
          </a:p>
          <a:p>
            <a:pPr lvl="1" eaLnBrk="1" hangingPunct="1"/>
            <a:r>
              <a:rPr lang="en-US" smtClean="0"/>
              <a:t>Studies specific HIM department functions.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Overview of Research &amp; Epidemiology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26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Plan – Additional Documentation:</a:t>
            </a:r>
          </a:p>
          <a:p>
            <a:pPr lvl="1" eaLnBrk="1" hangingPunct="1"/>
            <a:r>
              <a:rPr lang="en-US" smtClean="0"/>
              <a:t>Appendices – tables, figures, lab tests, letters of support, and any other documentation supporting the stated goals</a:t>
            </a:r>
          </a:p>
          <a:p>
            <a:pPr lvl="1" eaLnBrk="1" hangingPunct="1"/>
            <a:r>
              <a:rPr lang="en-US" smtClean="0"/>
              <a:t>Follow proposal guidelines</a:t>
            </a:r>
          </a:p>
          <a:p>
            <a:pPr lvl="1" eaLnBrk="1" hangingPunct="1"/>
            <a:r>
              <a:rPr lang="en-US" smtClean="0"/>
              <a:t>Adhere to page limits, formatting, and other instructions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00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Assesses relevance, completeness, accuracy, and completeness.</a:t>
            </a:r>
          </a:p>
          <a:p>
            <a:pPr eaLnBrk="1" hangingPunct="1"/>
            <a:r>
              <a:rPr lang="en-US" smtClean="0"/>
              <a:t>Assesses accuracy of measurement tools.</a:t>
            </a:r>
          </a:p>
          <a:p>
            <a:pPr eaLnBrk="1" hangingPunct="1"/>
            <a:r>
              <a:rPr lang="en-US" smtClean="0"/>
              <a:t>Verifies information gained from different sources.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90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to assess testing methods:</a:t>
            </a:r>
          </a:p>
          <a:p>
            <a:pPr lvl="1" eaLnBrk="1" hangingPunct="1"/>
            <a:r>
              <a:rPr lang="en-US" smtClean="0"/>
              <a:t>True positives (TP) correctly categorize true cases as cases – valid labeling </a:t>
            </a:r>
          </a:p>
          <a:p>
            <a:pPr lvl="1" eaLnBrk="1" hangingPunct="1"/>
            <a:r>
              <a:rPr lang="en-US" smtClean="0"/>
              <a:t>False negatives (FN) incorrectly label true cases as noncases – not valid </a:t>
            </a:r>
          </a:p>
          <a:p>
            <a:pPr lvl="1" eaLnBrk="1" hangingPunct="1"/>
            <a:r>
              <a:rPr lang="en-US" smtClean="0"/>
              <a:t>True negatives (TN) correctly label noncases as noncases – valid </a:t>
            </a:r>
          </a:p>
          <a:p>
            <a:pPr lvl="1" eaLnBrk="1" hangingPunct="1"/>
            <a:r>
              <a:rPr lang="en-US" smtClean="0"/>
              <a:t>False positives (FP) incorrectly label noncases as cases – not valid 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Sensitivity and Specificity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97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Sensitivity - percentage of all true cases correctly identified—TP/(TP + FN) or TP/Total positives (or total cases)</a:t>
            </a:r>
          </a:p>
          <a:p>
            <a:pPr eaLnBrk="1" hangingPunct="1"/>
            <a:r>
              <a:rPr lang="en-US" smtClean="0"/>
              <a:t>Specificity - percentage of all true noncases correctly identified—TN/(TN + FP) or TN/Total negatives (or total noncases)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Sensitivity and Specificity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06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and Discussion:</a:t>
            </a:r>
          </a:p>
          <a:p>
            <a:pPr lvl="1" eaLnBrk="1" hangingPunct="1"/>
            <a:r>
              <a:rPr lang="en-US" smtClean="0"/>
              <a:t>Each researcher must determine when sensitivity and specificity levels are accurate enough to </a:t>
            </a:r>
            <a:br>
              <a:rPr lang="en-US" smtClean="0"/>
            </a:br>
            <a:r>
              <a:rPr lang="en-US" smtClean="0"/>
              <a:t>use test.</a:t>
            </a:r>
          </a:p>
          <a:p>
            <a:pPr lvl="1" eaLnBrk="1" hangingPunct="1"/>
            <a:r>
              <a:rPr lang="en-US" smtClean="0"/>
              <a:t>Specific factors such as inexperience or lack </a:t>
            </a:r>
            <a:br>
              <a:rPr lang="en-US" smtClean="0"/>
            </a:br>
            <a:r>
              <a:rPr lang="en-US" smtClean="0"/>
              <a:t>of knowledge of topic can cause incorrect or inaccurate labeling.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Sensitivity and Specificity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1-04-97814377088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27000"/>
            <a:ext cx="8890000" cy="66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304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Reliability refers to consistency between users of a given instrument or method.</a:t>
            </a:r>
          </a:p>
          <a:p>
            <a:pPr eaLnBrk="1" hangingPunct="1"/>
            <a:r>
              <a:rPr lang="en-US" dirty="0" err="1" smtClean="0"/>
              <a:t>Interobserver</a:t>
            </a:r>
            <a:r>
              <a:rPr lang="en-US" dirty="0" smtClean="0"/>
              <a:t> reliability is reproducibility or reliability between more than one research assistant or observer.</a:t>
            </a:r>
          </a:p>
          <a:p>
            <a:pPr eaLnBrk="1" hangingPunct="1"/>
            <a:r>
              <a:rPr lang="en-US" dirty="0" err="1" smtClean="0"/>
              <a:t>Intraobserver</a:t>
            </a:r>
            <a:r>
              <a:rPr lang="en-US" dirty="0" smtClean="0"/>
              <a:t> </a:t>
            </a:r>
            <a:r>
              <a:rPr lang="en-US" dirty="0" err="1" smtClean="0"/>
              <a:t>reliablity</a:t>
            </a:r>
            <a:r>
              <a:rPr lang="en-US" dirty="0" smtClean="0"/>
              <a:t> is reliability within one research assistant or observer.</a:t>
            </a:r>
          </a:p>
          <a:p>
            <a:pPr eaLnBrk="1" hangingPunct="1"/>
            <a:r>
              <a:rPr lang="en-US" dirty="0" smtClean="0"/>
              <a:t>Correlation coefficient is statistic that shows strength of relationship between two variables.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38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Biases are factors that may affect the results of </a:t>
            </a:r>
            <a:br>
              <a:rPr lang="en-US" sz="2600" smtClean="0"/>
            </a:br>
            <a:r>
              <a:rPr lang="en-US" sz="2600" smtClean="0"/>
              <a:t>a research study or cause errors in data analysis.</a:t>
            </a:r>
          </a:p>
          <a:p>
            <a:pPr eaLnBrk="1" hangingPunct="1"/>
            <a:r>
              <a:rPr lang="en-US" sz="2600" smtClean="0"/>
              <a:t>Researchers must be aware of types of biases and methods to diminish their effect or correct errors.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Biases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85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Characteristics such as age or sex are known to be associated with both the independent and dependent variables.</a:t>
            </a:r>
          </a:p>
          <a:p>
            <a:pPr eaLnBrk="1" hangingPunct="1"/>
            <a:r>
              <a:rPr lang="en-US" sz="2600" smtClean="0"/>
              <a:t>Should be controlled so they are not reason for an association.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Confounding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176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important to obtain effective sample for generalizing results.</a:t>
            </a:r>
          </a:p>
          <a:p>
            <a:pPr eaLnBrk="1" hangingPunct="1"/>
            <a:r>
              <a:rPr lang="en-US" smtClean="0"/>
              <a:t>Sample must be large enough, random enough, and truly representative of subject population.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Sampling Variability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3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Research:</a:t>
            </a:r>
          </a:p>
          <a:p>
            <a:pPr lvl="1" eaLnBrk="1" hangingPunct="1"/>
            <a:r>
              <a:rPr lang="en-US" smtClean="0"/>
              <a:t>Provides knowledge</a:t>
            </a:r>
          </a:p>
          <a:p>
            <a:pPr lvl="1" eaLnBrk="1" hangingPunct="1"/>
            <a:r>
              <a:rPr lang="en-US" smtClean="0"/>
              <a:t>Provides new ideas, new methods</a:t>
            </a:r>
          </a:p>
          <a:p>
            <a:pPr lvl="1" eaLnBrk="1" hangingPunct="1"/>
            <a:r>
              <a:rPr lang="en-US" smtClean="0"/>
              <a:t>Answers questions</a:t>
            </a:r>
          </a:p>
          <a:p>
            <a:pPr lvl="2" eaLnBrk="1" hangingPunct="1"/>
            <a:r>
              <a:rPr lang="en-US" smtClean="0"/>
              <a:t>Question</a:t>
            </a:r>
          </a:p>
          <a:p>
            <a:pPr lvl="2" eaLnBrk="1" hangingPunct="1"/>
            <a:r>
              <a:rPr lang="en-US" smtClean="0"/>
              <a:t>Review related literature</a:t>
            </a:r>
          </a:p>
          <a:p>
            <a:pPr lvl="2" eaLnBrk="1" hangingPunct="1"/>
            <a:r>
              <a:rPr lang="en-US" smtClean="0"/>
              <a:t>Collect related data</a:t>
            </a:r>
          </a:p>
          <a:p>
            <a:pPr lvl="2" eaLnBrk="1" hangingPunct="1"/>
            <a:r>
              <a:rPr lang="en-US" smtClean="0"/>
              <a:t>Analyze data</a:t>
            </a:r>
          </a:p>
          <a:p>
            <a:pPr lvl="2" eaLnBrk="1" hangingPunct="1"/>
            <a:r>
              <a:rPr lang="en-US" smtClean="0"/>
              <a:t>Formulate answer based on collected data</a:t>
            </a:r>
          </a:p>
          <a:p>
            <a:pPr lvl="1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Overview of Research &amp; Epidemiology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03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Subject selection can be influenced by </a:t>
            </a:r>
            <a:br>
              <a:rPr lang="en-US" smtClean="0"/>
            </a:br>
            <a:r>
              <a:rPr lang="en-US" smtClean="0"/>
              <a:t>a patient’s health status.</a:t>
            </a:r>
          </a:p>
          <a:p>
            <a:pPr eaLnBrk="1" hangingPunct="1"/>
            <a:r>
              <a:rPr lang="en-US" smtClean="0"/>
              <a:t>Researchers may select people who are already under medical care.</a:t>
            </a:r>
          </a:p>
          <a:p>
            <a:pPr eaLnBrk="1" hangingPunct="1"/>
            <a:r>
              <a:rPr lang="en-US" smtClean="0"/>
              <a:t>Volunteers and paid subjects may be different from general population.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Ascertainment or Selection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696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health professionals may offer differing opinions.</a:t>
            </a:r>
          </a:p>
          <a:p>
            <a:pPr eaLnBrk="1" hangingPunct="1"/>
            <a:r>
              <a:rPr lang="en-US" smtClean="0"/>
              <a:t>Blind reviews of slides or results by different professionals can help obtain good cases </a:t>
            </a:r>
            <a:br>
              <a:rPr lang="en-US" smtClean="0"/>
            </a:br>
            <a:r>
              <a:rPr lang="en-US" smtClean="0"/>
              <a:t>or controls for a study.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Diagnosis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658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Subjects who refuse to participate may be different from subjects who do participate.</a:t>
            </a:r>
          </a:p>
          <a:p>
            <a:pPr eaLnBrk="1" hangingPunct="1"/>
            <a:r>
              <a:rPr lang="en-US" smtClean="0"/>
              <a:t>Collecting basic demographics on nonparticipants as well as participants can help ensure participants represent general population.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Nonresponse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907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Survival bias occurs with cross-sectional studies.</a:t>
            </a:r>
          </a:p>
          <a:p>
            <a:pPr eaLnBrk="1" hangingPunct="1"/>
            <a:r>
              <a:rPr lang="en-US" smtClean="0"/>
              <a:t>Only those who have lived long enough </a:t>
            </a:r>
            <a:br>
              <a:rPr lang="en-US" smtClean="0"/>
            </a:br>
            <a:r>
              <a:rPr lang="en-US" smtClean="0"/>
              <a:t>to participate are examined.</a:t>
            </a:r>
          </a:p>
          <a:p>
            <a:pPr eaLnBrk="1" hangingPunct="1"/>
            <a:r>
              <a:rPr lang="en-US" smtClean="0"/>
              <a:t>Use incident or new cases to relieve this bias.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Survival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92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bias is attributed to faulty memory </a:t>
            </a:r>
            <a:br>
              <a:rPr lang="en-US" smtClean="0"/>
            </a:br>
            <a:r>
              <a:rPr lang="en-US" smtClean="0"/>
              <a:t>or selective memory based on personal experience.</a:t>
            </a:r>
          </a:p>
          <a:p>
            <a:pPr eaLnBrk="1" hangingPunct="1"/>
            <a:r>
              <a:rPr lang="en-US" smtClean="0"/>
              <a:t>Use subjects with similar experiences </a:t>
            </a:r>
            <a:br>
              <a:rPr lang="en-US" smtClean="0"/>
            </a:br>
            <a:r>
              <a:rPr lang="en-US" smtClean="0"/>
              <a:t>to collect and compare data.</a:t>
            </a:r>
          </a:p>
          <a:p>
            <a:pPr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Recall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905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Interviewers tend to ask questions differently.</a:t>
            </a:r>
          </a:p>
          <a:p>
            <a:pPr eaLnBrk="1" hangingPunct="1"/>
            <a:r>
              <a:rPr lang="en-US" smtClean="0"/>
              <a:t>May probe more with subjects known to have characteristics of interest.</a:t>
            </a:r>
          </a:p>
          <a:p>
            <a:pPr eaLnBrk="1" hangingPunct="1"/>
            <a:r>
              <a:rPr lang="en-US" smtClean="0"/>
              <a:t>Standardize the interview form.</a:t>
            </a:r>
          </a:p>
          <a:p>
            <a:pPr eaLnBrk="1" hangingPunct="1"/>
            <a:r>
              <a:rPr lang="en-US" smtClean="0"/>
              <a:t>Provide intensive training stressing consistency in interview techniques.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Interviewer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761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Prevarication bias occurs when an individual tends to exaggerate interview or questionnaire responses.</a:t>
            </a:r>
          </a:p>
          <a:p>
            <a:pPr eaLnBrk="1" hangingPunct="1"/>
            <a:r>
              <a:rPr lang="en-US" smtClean="0"/>
              <a:t>Use several independent raters and several sources of data to validate collected information.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Prevarication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425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Choose the most appropriate study design </a:t>
            </a:r>
            <a:br>
              <a:rPr lang="en-US" smtClean="0"/>
            </a:br>
            <a:r>
              <a:rPr lang="en-US" smtClean="0"/>
              <a:t>to test hypothesis.</a:t>
            </a:r>
          </a:p>
          <a:p>
            <a:pPr eaLnBrk="1" hangingPunct="1"/>
            <a:r>
              <a:rPr lang="en-US" smtClean="0"/>
              <a:t>Epidemiology is study of distribution and determinants of disease or events in populations.</a:t>
            </a:r>
          </a:p>
          <a:p>
            <a:pPr eaLnBrk="1" hangingPunct="1"/>
            <a:r>
              <a:rPr lang="en-US" smtClean="0"/>
              <a:t>Results are used to control or prevent public health problems.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Epidemiologic/Research 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949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Descriptive study describes frequency and distribution of diseases in populations.</a:t>
            </a:r>
          </a:p>
          <a:p>
            <a:pPr eaLnBrk="1" hangingPunct="1"/>
            <a:r>
              <a:rPr lang="en-US" smtClean="0"/>
              <a:t>Usually first study design chosen when little </a:t>
            </a:r>
            <a:br>
              <a:rPr lang="en-US" smtClean="0"/>
            </a:br>
            <a:r>
              <a:rPr lang="en-US" smtClean="0"/>
              <a:t>is known about disease or health characteristics.</a:t>
            </a:r>
          </a:p>
          <a:p>
            <a:pPr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Descriptive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57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Cross-sectional or Prevalence Study:</a:t>
            </a:r>
          </a:p>
          <a:p>
            <a:pPr lvl="1" eaLnBrk="1" hangingPunct="1"/>
            <a:r>
              <a:rPr lang="en-US" smtClean="0"/>
              <a:t>This is one type of descriptive study.</a:t>
            </a:r>
          </a:p>
          <a:p>
            <a:pPr lvl="1" eaLnBrk="1" hangingPunct="1"/>
            <a:r>
              <a:rPr lang="en-US" smtClean="0"/>
              <a:t>Concurrently describes characteristics and health outcomes at one specific point or period in time.</a:t>
            </a:r>
          </a:p>
          <a:p>
            <a:pPr lvl="1" eaLnBrk="1" hangingPunct="1"/>
            <a:r>
              <a:rPr lang="en-US" smtClean="0"/>
              <a:t>This study cannot answer questions about cause and effect.</a:t>
            </a:r>
          </a:p>
          <a:p>
            <a:pPr lvl="1" eaLnBrk="1" hangingPunct="1"/>
            <a:r>
              <a:rPr lang="en-US" smtClean="0"/>
              <a:t>It is used to generate hypotheses, not test them.</a:t>
            </a:r>
          </a:p>
          <a:p>
            <a:pPr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Descriptive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5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1-01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1076325"/>
            <a:ext cx="5151438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8843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1-05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661988"/>
            <a:ext cx="5770562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9441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Cross-sectional or Prevalence Study: (cont’d.)</a:t>
            </a:r>
          </a:p>
          <a:p>
            <a:pPr lvl="1" eaLnBrk="1" hangingPunct="1"/>
            <a:r>
              <a:rPr lang="en-US" smtClean="0"/>
              <a:t>Prevalence rates can facilitate case finding.</a:t>
            </a:r>
          </a:p>
          <a:p>
            <a:pPr lvl="1" eaLnBrk="1" hangingPunct="1"/>
            <a:r>
              <a:rPr lang="en-US" smtClean="0"/>
              <a:t>Categorized into two types:</a:t>
            </a:r>
          </a:p>
          <a:p>
            <a:pPr lvl="2" eaLnBrk="1" hangingPunct="1"/>
            <a:r>
              <a:rPr lang="en-US" smtClean="0"/>
              <a:t>Point prevalence rates – evaluating health condition </a:t>
            </a:r>
            <a:br>
              <a:rPr lang="en-US" smtClean="0"/>
            </a:br>
            <a:r>
              <a:rPr lang="en-US" smtClean="0"/>
              <a:t>at a specific point in time</a:t>
            </a:r>
          </a:p>
          <a:p>
            <a:pPr lvl="2" eaLnBrk="1" hangingPunct="1"/>
            <a:r>
              <a:rPr lang="en-US" smtClean="0"/>
              <a:t>Period prevalence rates – evaluating health condition over a specific period of time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Descriptive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748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Cross-sectional or Prevalence Study: (cont’d.)</a:t>
            </a:r>
          </a:p>
          <a:p>
            <a:pPr lvl="1" eaLnBrk="1" hangingPunct="1"/>
            <a:r>
              <a:rPr lang="en-US" dirty="0" smtClean="0"/>
              <a:t>Advantages – </a:t>
            </a:r>
          </a:p>
          <a:p>
            <a:pPr lvl="2" eaLnBrk="1" hangingPunct="1"/>
            <a:r>
              <a:rPr lang="en-US" dirty="0" smtClean="0"/>
              <a:t>Useful when time and resources are limited</a:t>
            </a:r>
          </a:p>
          <a:p>
            <a:pPr lvl="2" eaLnBrk="1" hangingPunct="1"/>
            <a:r>
              <a:rPr lang="en-US" dirty="0" smtClean="0"/>
              <a:t>Appropriate when little is known about health condition </a:t>
            </a:r>
            <a:br>
              <a:rPr lang="en-US" dirty="0" smtClean="0"/>
            </a:br>
            <a:r>
              <a:rPr lang="en-US" dirty="0" smtClean="0"/>
              <a:t>or characteristic.</a:t>
            </a:r>
          </a:p>
          <a:p>
            <a:pPr lvl="2" eaLnBrk="1" hangingPunct="1"/>
            <a:r>
              <a:rPr lang="en-US" dirty="0" smtClean="0"/>
              <a:t>Can provide new or beginning information for further studies.</a:t>
            </a:r>
          </a:p>
          <a:p>
            <a:pPr lvl="1" eaLnBrk="1" hangingPunct="1"/>
            <a:r>
              <a:rPr lang="en-US" dirty="0" smtClean="0"/>
              <a:t>Disadvantages -</a:t>
            </a:r>
          </a:p>
          <a:p>
            <a:pPr lvl="2" eaLnBrk="1" hangingPunct="1"/>
            <a:r>
              <a:rPr lang="en-US" dirty="0" smtClean="0"/>
              <a:t>Cannot assess cause and effect.</a:t>
            </a:r>
          </a:p>
          <a:p>
            <a:pPr lvl="2" eaLnBrk="1" hangingPunct="1"/>
            <a:r>
              <a:rPr lang="en-US" dirty="0" smtClean="0"/>
              <a:t>Not effective for studying rare conditions.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Descriptive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316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7635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Survey Research:</a:t>
            </a:r>
          </a:p>
          <a:p>
            <a:pPr lvl="1" eaLnBrk="1" hangingPunct="1"/>
            <a:r>
              <a:rPr lang="en-US" dirty="0" smtClean="0"/>
              <a:t>Focuses on collecting data with research instruments such as questionnaire or interview guide.</a:t>
            </a:r>
          </a:p>
          <a:p>
            <a:pPr lvl="1" eaLnBrk="1" hangingPunct="1"/>
            <a:r>
              <a:rPr lang="en-US" dirty="0" smtClean="0"/>
              <a:t>Pay attention to:</a:t>
            </a:r>
          </a:p>
          <a:p>
            <a:pPr lvl="2" eaLnBrk="1" hangingPunct="1"/>
            <a:r>
              <a:rPr lang="en-US" dirty="0" smtClean="0"/>
              <a:t>Framing of questions</a:t>
            </a:r>
          </a:p>
          <a:p>
            <a:pPr lvl="2" eaLnBrk="1" hangingPunct="1"/>
            <a:r>
              <a:rPr lang="en-US" dirty="0" smtClean="0"/>
              <a:t>Wording</a:t>
            </a:r>
          </a:p>
          <a:p>
            <a:pPr lvl="2" eaLnBrk="1" hangingPunct="1"/>
            <a:r>
              <a:rPr lang="en-US" dirty="0" smtClean="0"/>
              <a:t>Cover letter to briefly describe study, sponsor, researcher qualifications</a:t>
            </a:r>
          </a:p>
          <a:p>
            <a:pPr lvl="2" eaLnBrk="1" hangingPunct="1"/>
            <a:r>
              <a:rPr lang="en-US" dirty="0" smtClean="0"/>
              <a:t>Delivery and response method – fax, email, Internet, phone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Descriptive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99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Survey Research: (cont’d.)</a:t>
            </a:r>
          </a:p>
          <a:p>
            <a:pPr lvl="1" eaLnBrk="1" hangingPunct="1"/>
            <a:r>
              <a:rPr lang="en-US" smtClean="0"/>
              <a:t>Pay attention to:</a:t>
            </a:r>
          </a:p>
          <a:p>
            <a:pPr lvl="2" eaLnBrk="1" hangingPunct="1"/>
            <a:r>
              <a:rPr lang="en-US" smtClean="0"/>
              <a:t>Survey length – maximum 2 to 3 pages</a:t>
            </a:r>
          </a:p>
          <a:p>
            <a:pPr lvl="2" eaLnBrk="1" hangingPunct="1"/>
            <a:r>
              <a:rPr lang="en-US" smtClean="0"/>
              <a:t>Question ordering</a:t>
            </a:r>
          </a:p>
          <a:p>
            <a:pPr lvl="2" eaLnBrk="1" hangingPunct="1"/>
            <a:r>
              <a:rPr lang="en-US" smtClean="0"/>
              <a:t>Open versus closed questions</a:t>
            </a:r>
          </a:p>
          <a:p>
            <a:pPr lvl="2" eaLnBrk="1" hangingPunct="1"/>
            <a:r>
              <a:rPr lang="en-US" smtClean="0"/>
              <a:t>Pilot testing</a:t>
            </a:r>
          </a:p>
          <a:p>
            <a:pPr lvl="2" eaLnBrk="1" hangingPunct="1"/>
            <a:r>
              <a:rPr lang="en-US" smtClean="0"/>
              <a:t>Sample size</a:t>
            </a:r>
          </a:p>
          <a:p>
            <a:pPr lvl="2" eaLnBrk="1" hangingPunct="1"/>
            <a:r>
              <a:rPr lang="en-US" smtClean="0"/>
              <a:t>Response rate</a:t>
            </a:r>
          </a:p>
          <a:p>
            <a:pPr lvl="2" eaLnBrk="1" hangingPunct="1"/>
            <a:r>
              <a:rPr lang="en-US" smtClean="0"/>
              <a:t>Data collection and coding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Descriptive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908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1-07a-97814377088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27000"/>
            <a:ext cx="6259512" cy="66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5799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190625"/>
            <a:ext cx="64262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2180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27000"/>
            <a:ext cx="5256212" cy="66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9076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Qualitative research is also used when little </a:t>
            </a:r>
            <a:br>
              <a:rPr lang="en-US" smtClean="0"/>
            </a:br>
            <a:r>
              <a:rPr lang="en-US" smtClean="0"/>
              <a:t>is known about a specific topic.</a:t>
            </a:r>
          </a:p>
          <a:p>
            <a:pPr eaLnBrk="1" hangingPunct="1"/>
            <a:r>
              <a:rPr lang="en-US" smtClean="0"/>
              <a:t>Provides foundation for larger quantitative studies.</a:t>
            </a:r>
          </a:p>
          <a:p>
            <a:pPr eaLnBrk="1" hangingPunct="1"/>
            <a:r>
              <a:rPr lang="en-US" smtClean="0"/>
              <a:t>It is most appropriate for examining attitudes, feelings, perceptions, or relationships.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Qualitative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02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main types:</a:t>
            </a:r>
          </a:p>
          <a:p>
            <a:pPr lvl="1" eaLnBrk="1" hangingPunct="1"/>
            <a:r>
              <a:rPr lang="en-US" smtClean="0"/>
              <a:t>Participant observation </a:t>
            </a:r>
          </a:p>
          <a:p>
            <a:pPr lvl="2" eaLnBrk="1" hangingPunct="1"/>
            <a:r>
              <a:rPr lang="en-US" smtClean="0"/>
              <a:t>Researcher is immersed into subject’s environment to learn firsthand.</a:t>
            </a:r>
          </a:p>
          <a:p>
            <a:pPr lvl="2" eaLnBrk="1" hangingPunct="1"/>
            <a:r>
              <a:rPr lang="en-US" smtClean="0"/>
              <a:t>Pays special attention to physical, social, and human environment – formally and informally.</a:t>
            </a:r>
          </a:p>
          <a:p>
            <a:pPr lvl="2" eaLnBrk="1" hangingPunct="1"/>
            <a:r>
              <a:rPr lang="en-US" smtClean="0"/>
              <a:t>Researcher can choose to be disguised or undisguised.</a:t>
            </a:r>
          </a:p>
          <a:p>
            <a:pPr lvl="2" eaLnBrk="1" hangingPunct="1"/>
            <a:r>
              <a:rPr lang="en-US" smtClean="0"/>
              <a:t>Describe problem to outsiders from an insider’s perspective.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Qualitative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Healthy People 2010:</a:t>
            </a:r>
          </a:p>
          <a:p>
            <a:pPr lvl="1" eaLnBrk="1" hangingPunct="1"/>
            <a:r>
              <a:rPr lang="en-US" dirty="0" smtClean="0"/>
              <a:t>Healthy People 2010 is nationwide prevention agenda.</a:t>
            </a:r>
          </a:p>
          <a:p>
            <a:pPr lvl="1" eaLnBrk="1" hangingPunct="1"/>
            <a:r>
              <a:rPr lang="en-US" dirty="0" smtClean="0"/>
              <a:t>It identifies most significant preventable issues related to health.</a:t>
            </a:r>
          </a:p>
          <a:p>
            <a:pPr lvl="1" eaLnBrk="1" hangingPunct="1"/>
            <a:r>
              <a:rPr lang="en-US" dirty="0" smtClean="0"/>
              <a:t>It focuses public and private sector efforts to address issues.</a:t>
            </a:r>
          </a:p>
          <a:p>
            <a:pPr eaLnBrk="1" hangingPunct="1"/>
            <a:r>
              <a:rPr lang="en-US" dirty="0" smtClean="0"/>
              <a:t>Two major goals:</a:t>
            </a:r>
          </a:p>
          <a:p>
            <a:pPr lvl="1" eaLnBrk="1" hangingPunct="1"/>
            <a:r>
              <a:rPr lang="en-US" dirty="0" smtClean="0"/>
              <a:t>467 objectives</a:t>
            </a:r>
          </a:p>
          <a:p>
            <a:pPr lvl="1" eaLnBrk="1" hangingPunct="1"/>
            <a:r>
              <a:rPr lang="en-US" dirty="0" smtClean="0"/>
              <a:t>28 focus areas</a:t>
            </a:r>
          </a:p>
          <a:p>
            <a:pPr lvl="1" eaLnBrk="1" hangingPunct="1"/>
            <a:r>
              <a:rPr lang="en-US" dirty="0" smtClean="0"/>
              <a:t>10 leading health indicators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Role of the HIM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251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main types: (cont’d.)</a:t>
            </a:r>
          </a:p>
          <a:p>
            <a:pPr lvl="1" eaLnBrk="1" hangingPunct="1"/>
            <a:r>
              <a:rPr lang="en-US" smtClean="0"/>
              <a:t>Focus groups</a:t>
            </a:r>
          </a:p>
          <a:p>
            <a:pPr lvl="2" eaLnBrk="1" hangingPunct="1"/>
            <a:r>
              <a:rPr lang="en-US" smtClean="0"/>
              <a:t>Small group of people brought together to discuss and answer specific questions</a:t>
            </a:r>
          </a:p>
          <a:p>
            <a:pPr lvl="2" eaLnBrk="1" hangingPunct="1"/>
            <a:r>
              <a:rPr lang="en-US" smtClean="0"/>
              <a:t>Usually experts in topic of study</a:t>
            </a:r>
          </a:p>
          <a:p>
            <a:pPr lvl="2" eaLnBrk="1" hangingPunct="1"/>
            <a:r>
              <a:rPr lang="en-US" smtClean="0"/>
              <a:t>Enables researcher to learn more about topic</a:t>
            </a:r>
          </a:p>
          <a:p>
            <a:pPr lvl="1" eaLnBrk="1" hangingPunct="1"/>
            <a:r>
              <a:rPr lang="en-US" smtClean="0"/>
              <a:t>Case studies</a:t>
            </a:r>
          </a:p>
          <a:p>
            <a:pPr lvl="2" eaLnBrk="1" hangingPunct="1"/>
            <a:r>
              <a:rPr lang="en-US" smtClean="0"/>
              <a:t>Provide richly detailed portrait of individual, program, event, department, time period, culture, or community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Qualitative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959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Making sense of collected data can be difficult.</a:t>
            </a:r>
          </a:p>
          <a:p>
            <a:pPr eaLnBrk="1" hangingPunct="1"/>
            <a:r>
              <a:rPr lang="en-US" dirty="0" smtClean="0"/>
              <a:t>Effective questions for analyzing qualitative research data: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What patterns and common themes emerge from the data collected?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Can these patterns or themes be narrowed to three or four basic themes in which data can be categorized?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dirty="0" smtClean="0"/>
              <a:t>Can data matrices be developed to answer the research questions?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Qualitative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342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weakness is lack of generalizability.</a:t>
            </a:r>
          </a:p>
          <a:p>
            <a:pPr eaLnBrk="1" hangingPunct="1"/>
            <a:r>
              <a:rPr lang="en-US" smtClean="0"/>
              <a:t>Results cannot be extrapolated due to usually small sample size.</a:t>
            </a:r>
          </a:p>
          <a:p>
            <a:pPr eaLnBrk="1" hangingPunct="1"/>
            <a:r>
              <a:rPr lang="en-US" smtClean="0"/>
              <a:t>Results can be unreliable due to differences in collection and analysis.</a:t>
            </a:r>
          </a:p>
          <a:p>
            <a:pPr lvl="2"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Qualitative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621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Control or Retrospective Study Design:</a:t>
            </a:r>
          </a:p>
          <a:p>
            <a:pPr lvl="1" eaLnBrk="1" hangingPunct="1"/>
            <a:r>
              <a:rPr lang="en-US" smtClean="0"/>
              <a:t>Disease or health condition is examined to determine possible causes.</a:t>
            </a:r>
          </a:p>
          <a:p>
            <a:pPr lvl="1" eaLnBrk="1" hangingPunct="1"/>
            <a:r>
              <a:rPr lang="en-US" smtClean="0"/>
              <a:t>This requires intensive research into disease characteristics.</a:t>
            </a:r>
          </a:p>
          <a:p>
            <a:pPr lvl="1" eaLnBrk="1" hangingPunct="1"/>
            <a:r>
              <a:rPr lang="en-US" smtClean="0"/>
              <a:t>Researcher collects data on cases and controls from the past to identify possible exposure characteristics and risk factors.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Analytic 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852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Control or Retrospective Study Design:</a:t>
            </a:r>
          </a:p>
          <a:p>
            <a:pPr lvl="1" eaLnBrk="1" hangingPunct="1"/>
            <a:r>
              <a:rPr lang="en-US" smtClean="0"/>
              <a:t>Design issues to consider:</a:t>
            </a:r>
          </a:p>
          <a:p>
            <a:pPr lvl="2" eaLnBrk="1" hangingPunct="1"/>
            <a:r>
              <a:rPr lang="en-US" smtClean="0"/>
              <a:t>Random case selection based on incidence or prevalence rates</a:t>
            </a:r>
          </a:p>
          <a:p>
            <a:pPr lvl="2" eaLnBrk="1" hangingPunct="1"/>
            <a:r>
              <a:rPr lang="en-US" smtClean="0"/>
              <a:t>Random controls selection from similar populations</a:t>
            </a:r>
          </a:p>
          <a:p>
            <a:pPr lvl="2" eaLnBrk="1" hangingPunct="1"/>
            <a:r>
              <a:rPr lang="en-US" smtClean="0"/>
              <a:t>Use of variables matching</a:t>
            </a:r>
          </a:p>
          <a:p>
            <a:pPr lvl="2" eaLnBrk="1" hangingPunct="1"/>
            <a:r>
              <a:rPr lang="en-US" smtClean="0"/>
              <a:t>Research instrument development and design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Analytic 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353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Control or Retrospective Study Design:</a:t>
            </a:r>
          </a:p>
          <a:p>
            <a:pPr lvl="1" eaLnBrk="1" hangingPunct="1"/>
            <a:r>
              <a:rPr lang="en-US" smtClean="0"/>
              <a:t>Determining odds ratio:</a:t>
            </a:r>
          </a:p>
          <a:p>
            <a:pPr lvl="2" eaLnBrk="1" hangingPunct="1"/>
            <a:r>
              <a:rPr lang="en-US" smtClean="0"/>
              <a:t>Estimate of relative risk if person is exposed to a certain characteristic.</a:t>
            </a:r>
          </a:p>
          <a:p>
            <a:pPr lvl="2" eaLnBrk="1" hangingPunct="1"/>
            <a:r>
              <a:rPr lang="en-US" smtClean="0"/>
              <a:t>Used only with case-control studies when disease is rare.</a:t>
            </a:r>
          </a:p>
          <a:p>
            <a:pPr lvl="2" eaLnBrk="1" hangingPunct="1"/>
            <a:r>
              <a:rPr lang="en-US" smtClean="0"/>
              <a:t>Cases and controls must be truly representative.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Analytic 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828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4294967295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Case Control or Retrospective Study Design:</a:t>
            </a:r>
          </a:p>
          <a:p>
            <a:pPr lvl="1" eaLnBrk="1" hangingPunct="1"/>
            <a:r>
              <a:rPr lang="en-US" dirty="0" smtClean="0"/>
              <a:t>Advantages –</a:t>
            </a:r>
          </a:p>
          <a:p>
            <a:pPr lvl="2" eaLnBrk="1" hangingPunct="1"/>
            <a:r>
              <a:rPr lang="en-US" dirty="0" smtClean="0"/>
              <a:t>Is useful when time and resources are limited.</a:t>
            </a:r>
          </a:p>
          <a:p>
            <a:pPr lvl="2" eaLnBrk="1" hangingPunct="1"/>
            <a:r>
              <a:rPr lang="en-US" dirty="0" smtClean="0"/>
              <a:t>Intent is to establish association between disease and exposure characteristics.</a:t>
            </a:r>
          </a:p>
          <a:p>
            <a:pPr lvl="1" eaLnBrk="1" hangingPunct="1"/>
            <a:r>
              <a:rPr lang="en-US" dirty="0" smtClean="0"/>
              <a:t>Disadvantages –</a:t>
            </a:r>
          </a:p>
          <a:p>
            <a:pPr lvl="2" eaLnBrk="1" hangingPunct="1"/>
            <a:r>
              <a:rPr lang="en-US" dirty="0" smtClean="0"/>
              <a:t>Relies on subject’s recall or past information.</a:t>
            </a:r>
          </a:p>
          <a:p>
            <a:pPr lvl="2" eaLnBrk="1" hangingPunct="1"/>
            <a:r>
              <a:rPr lang="en-US" dirty="0" smtClean="0"/>
              <a:t>It is difficult to obtain valid control group. </a:t>
            </a:r>
          </a:p>
          <a:p>
            <a:pPr lvl="2" eaLnBrk="1" hangingPunct="1"/>
            <a:r>
              <a:rPr lang="en-US" dirty="0" smtClean="0"/>
              <a:t>Relative risk can only be determined using odds ratio.</a:t>
            </a:r>
          </a:p>
          <a:p>
            <a:pPr lvl="2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Analytic 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189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1-08-978143770887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81188"/>
            <a:ext cx="5761038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5776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Determines whether characteristic or suspected risk truly preceded disease or health condition</a:t>
            </a:r>
          </a:p>
          <a:p>
            <a:pPr eaLnBrk="1" hangingPunct="1"/>
            <a:r>
              <a:rPr lang="en-US" smtClean="0"/>
              <a:t>Best method for determining magnitude of risk in the affected population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Prospective, Cohort, or Incidence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16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typically include: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Identify subjects with the characteristic under study who are free from the disease.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Identify subjects without the characteristic under study who are free from the disease (comparison group).</a:t>
            </a:r>
          </a:p>
          <a:p>
            <a:pPr marL="1041400" lvl="1" indent="-457200" eaLnBrk="1" hangingPunct="1">
              <a:buFont typeface="Lucida Sans" pitchFamily="34" charset="0"/>
              <a:buAutoNum type="arabicPeriod"/>
            </a:pPr>
            <a:r>
              <a:rPr lang="en-US" smtClean="0"/>
              <a:t>Follow both groups forward in time to determine if and when they develop the studied disease or health condition.</a:t>
            </a:r>
          </a:p>
          <a:p>
            <a:pPr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Prospective, Cohort, or Incidence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5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</a:t>
            </a:r>
          </a:p>
          <a:p>
            <a:pPr lvl="1" eaLnBrk="1" hangingPunct="1"/>
            <a:r>
              <a:rPr lang="en-US" smtClean="0"/>
              <a:t>Goal 1: Eliminate health disparities – improve data collection methods</a:t>
            </a:r>
          </a:p>
          <a:p>
            <a:pPr lvl="2" eaLnBrk="1" hangingPunct="1"/>
            <a:r>
              <a:rPr lang="en-US" smtClean="0"/>
              <a:t>Objective 2: Determinants of health - examines biology, behaviors, social and physical environments</a:t>
            </a:r>
          </a:p>
          <a:p>
            <a:pPr lvl="2" eaLnBrk="1" hangingPunct="1"/>
            <a:r>
              <a:rPr lang="en-US" smtClean="0"/>
              <a:t>Health Indicator: Access to health care – identify barriers to access such as financial, structural, cultural, </a:t>
            </a:r>
            <a:br>
              <a:rPr lang="en-US" smtClean="0"/>
            </a:br>
            <a:r>
              <a:rPr lang="en-US" smtClean="0"/>
              <a:t>and personal barriers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Role of the HIM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44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Researcher identifies appropriate cases </a:t>
            </a:r>
            <a:br>
              <a:rPr lang="en-US" smtClean="0"/>
            </a:br>
            <a:r>
              <a:rPr lang="en-US" smtClean="0"/>
              <a:t>and noncases.</a:t>
            </a:r>
          </a:p>
          <a:p>
            <a:pPr eaLnBrk="1" hangingPunct="1"/>
            <a:r>
              <a:rPr lang="en-US" smtClean="0"/>
              <a:t>When disease under study begins to develop in subjects, incident cases or new cases are collected.</a:t>
            </a:r>
          </a:p>
          <a:p>
            <a:pPr eaLnBrk="1" hangingPunct="1"/>
            <a:r>
              <a:rPr lang="en-US" smtClean="0"/>
              <a:t>Participants are usually volunteers.</a:t>
            </a:r>
          </a:p>
          <a:p>
            <a:pPr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Prospective, Cohort, or Incidence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297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prospective or cohort studies begin </a:t>
            </a:r>
            <a:br>
              <a:rPr lang="en-US" smtClean="0"/>
            </a:br>
            <a:r>
              <a:rPr lang="en-US" smtClean="0"/>
              <a:t>in a community, industrial setting, or hospital.</a:t>
            </a:r>
          </a:p>
          <a:p>
            <a:pPr eaLnBrk="1" hangingPunct="1"/>
            <a:r>
              <a:rPr lang="en-US" smtClean="0"/>
              <a:t>Subjects separated into two groups on basis of exposure.</a:t>
            </a:r>
          </a:p>
          <a:p>
            <a:pPr eaLnBrk="1" hangingPunct="1"/>
            <a:r>
              <a:rPr lang="en-US" smtClean="0"/>
              <a:t>Followed forward to determine if disease develops.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Prospective, Cohort, or Incidence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705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To determine risk, incidence rates must be determined.</a:t>
            </a:r>
          </a:p>
          <a:p>
            <a:pPr eaLnBrk="1" hangingPunct="1"/>
            <a:r>
              <a:rPr lang="en-US" dirty="0" smtClean="0"/>
              <a:t>To determine which group has greater risk, relative rates must be determined.</a:t>
            </a:r>
          </a:p>
          <a:p>
            <a:pPr eaLnBrk="1" hangingPunct="1"/>
            <a:r>
              <a:rPr lang="en-US" dirty="0" smtClean="0"/>
              <a:t>Major benefit - accurately determines whether characteristic was present before disease developed.</a:t>
            </a:r>
          </a:p>
          <a:p>
            <a:pPr eaLnBrk="1" hangingPunct="1"/>
            <a:r>
              <a:rPr lang="en-US" dirty="0" smtClean="0"/>
              <a:t>Researchers can determine number of cases that can be prevented by controlling characteristic or exposure.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Prospective, Cohort, or Incidence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83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Past records are used to collect information regarding exposure characteristic or risk factor.</a:t>
            </a:r>
          </a:p>
          <a:p>
            <a:pPr eaLnBrk="1" hangingPunct="1"/>
            <a:r>
              <a:rPr lang="en-US" dirty="0" smtClean="0"/>
              <a:t>Monitoring continues over extended period </a:t>
            </a:r>
            <a:br>
              <a:rPr lang="en-US" dirty="0" smtClean="0"/>
            </a:br>
            <a:r>
              <a:rPr lang="en-US" dirty="0" smtClean="0"/>
              <a:t>of time to determine development of new cases.</a:t>
            </a:r>
          </a:p>
          <a:p>
            <a:pPr eaLnBrk="1" hangingPunct="1"/>
            <a:r>
              <a:rPr lang="en-US" dirty="0" smtClean="0"/>
              <a:t>Actual study and follow-up period happen sometime in the future.</a:t>
            </a:r>
          </a:p>
          <a:p>
            <a:pPr eaLnBrk="1" hangingPunct="1"/>
            <a:r>
              <a:rPr lang="en-US" dirty="0" smtClean="0"/>
              <a:t>Major advantage – requires less time, </a:t>
            </a:r>
            <a:br>
              <a:rPr lang="en-US" dirty="0" smtClean="0"/>
            </a:br>
            <a:r>
              <a:rPr lang="en-US" dirty="0" smtClean="0"/>
              <a:t>effort, cost.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Historical-Prospective 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964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54175"/>
            <a:ext cx="5761038" cy="355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4911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98488" indent="-457200" eaLnBrk="1" hangingPunct="1"/>
            <a:r>
              <a:rPr lang="en-US" smtClean="0"/>
              <a:t>Clinical and community trials are similar </a:t>
            </a:r>
            <a:br>
              <a:rPr lang="en-US" smtClean="0"/>
            </a:br>
            <a:r>
              <a:rPr lang="en-US" smtClean="0"/>
              <a:t>to prospective study. </a:t>
            </a:r>
          </a:p>
          <a:p>
            <a:pPr marL="1104900" lvl="1" indent="-300038" eaLnBrk="1" hangingPunct="1"/>
            <a:r>
              <a:rPr lang="en-US" smtClean="0"/>
              <a:t>Uses two groups with different exposures</a:t>
            </a:r>
          </a:p>
          <a:p>
            <a:pPr marL="1104900" lvl="1" indent="-300038" eaLnBrk="1" hangingPunct="1"/>
            <a:r>
              <a:rPr lang="en-US" smtClean="0"/>
              <a:t>Followed over time to determine outcomes</a:t>
            </a:r>
          </a:p>
          <a:p>
            <a:pPr marL="598488" indent="-457200" eaLnBrk="1" hangingPunct="1"/>
            <a:r>
              <a:rPr lang="en-US" smtClean="0"/>
              <a:t>Certain medications or treatment given </a:t>
            </a:r>
            <a:br>
              <a:rPr lang="en-US" smtClean="0"/>
            </a:br>
            <a:r>
              <a:rPr lang="en-US" smtClean="0"/>
              <a:t>to one group and compared to a control group.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Clinical and Community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584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22313" indent="-457200" eaLnBrk="1" hangingPunct="1"/>
            <a:r>
              <a:rPr lang="en-US" smtClean="0"/>
              <a:t>Researcher provides exposure in controlled environment.</a:t>
            </a:r>
          </a:p>
          <a:p>
            <a:pPr marL="722313" indent="-457200" eaLnBrk="1" hangingPunct="1"/>
            <a:r>
              <a:rPr lang="en-US" smtClean="0"/>
              <a:t>Researcher decides the type of intervention and which subjects will or will not receive it.</a:t>
            </a:r>
          </a:p>
          <a:p>
            <a:pPr marL="722313" indent="-457200" eaLnBrk="1" hangingPunct="1"/>
            <a:r>
              <a:rPr lang="en-US" smtClean="0"/>
              <a:t>Researcher must obtain informed consent and IRB approval.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Clinical and Community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580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9600" cy="5013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Other considerations:</a:t>
            </a:r>
          </a:p>
          <a:p>
            <a:pPr marL="1041400" lvl="1" indent="-457200" eaLnBrk="1" hangingPunct="1">
              <a:lnSpc>
                <a:spcPct val="90000"/>
              </a:lnSpc>
              <a:buFont typeface="Lucida Sans" pitchFamily="34" charset="0"/>
              <a:buAutoNum type="arabicPeriod"/>
            </a:pPr>
            <a:r>
              <a:rPr lang="en-US" sz="2400" dirty="0" smtClean="0"/>
              <a:t>How will adverse reactions and other complications be recorded and addressed?</a:t>
            </a:r>
          </a:p>
          <a:p>
            <a:pPr marL="1041400" lvl="1" indent="-457200" eaLnBrk="1" hangingPunct="1">
              <a:lnSpc>
                <a:spcPct val="90000"/>
              </a:lnSpc>
              <a:buFont typeface="Lucida Sans" pitchFamily="34" charset="0"/>
              <a:buAutoNum type="arabicPeriod"/>
            </a:pPr>
            <a:r>
              <a:rPr lang="en-US" sz="2400" dirty="0" smtClean="0"/>
              <a:t>What criteria will be used to exclude and include subjects?</a:t>
            </a:r>
          </a:p>
          <a:p>
            <a:pPr marL="1041400" lvl="1" indent="-457200" eaLnBrk="1" hangingPunct="1">
              <a:lnSpc>
                <a:spcPct val="90000"/>
              </a:lnSpc>
              <a:buFont typeface="Lucida Sans" pitchFamily="34" charset="0"/>
              <a:buAutoNum type="arabicPeriod"/>
            </a:pPr>
            <a:r>
              <a:rPr lang="en-US" sz="2400" dirty="0" smtClean="0"/>
              <a:t>Will the study be:</a:t>
            </a:r>
          </a:p>
          <a:p>
            <a:pPr marL="1306513" lvl="2" indent="-457200" eaLnBrk="1" hangingPunct="1">
              <a:lnSpc>
                <a:spcPct val="90000"/>
              </a:lnSpc>
              <a:buFont typeface="Lucida Sans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a)  </a:t>
            </a:r>
            <a:r>
              <a:rPr lang="en-US" sz="2000" dirty="0" smtClean="0"/>
              <a:t>Single blind - subject blind as to which group he or she </a:t>
            </a:r>
            <a:br>
              <a:rPr lang="en-US" sz="2000" dirty="0" smtClean="0"/>
            </a:br>
            <a:r>
              <a:rPr lang="en-US" sz="2000" dirty="0" smtClean="0"/>
              <a:t>      is in? 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2"/>
                </a:solidFill>
              </a:rPr>
              <a:t>b)</a:t>
            </a:r>
            <a:r>
              <a:rPr lang="en-US" sz="2000" dirty="0" smtClean="0"/>
              <a:t>  Double blind – neither subject nor observer know which</a:t>
            </a:r>
            <a:br>
              <a:rPr lang="en-US" sz="2000" dirty="0" smtClean="0"/>
            </a:br>
            <a:r>
              <a:rPr lang="en-US" sz="2000" dirty="0" smtClean="0"/>
              <a:t>      group?</a:t>
            </a:r>
          </a:p>
          <a:p>
            <a:pPr marL="1306513" lvl="2" indent="-457200" eaLnBrk="1" hangingPunct="1">
              <a:lnSpc>
                <a:spcPct val="90000"/>
              </a:lnSpc>
              <a:buFont typeface="Lucida Sans" pitchFamily="34" charset="0"/>
              <a:buNone/>
            </a:pP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chemeClr val="tx2"/>
                </a:solidFill>
              </a:rPr>
              <a:t>c)</a:t>
            </a:r>
            <a:r>
              <a:rPr lang="en-US" sz="2000" dirty="0" smtClean="0"/>
              <a:t>  Triple blind – subject, observer, statistician all blind to  </a:t>
            </a:r>
            <a:br>
              <a:rPr lang="en-US" sz="2000" dirty="0" smtClean="0"/>
            </a:br>
            <a:r>
              <a:rPr lang="en-US" sz="2000" dirty="0" smtClean="0"/>
              <a:t>      which group? </a:t>
            </a:r>
          </a:p>
          <a:p>
            <a:pPr marL="1041400" lvl="1" indent="-457200" eaLnBrk="1" hangingPunct="1">
              <a:lnSpc>
                <a:spcPct val="90000"/>
              </a:lnSpc>
              <a:buFont typeface="Lucida Sans" pitchFamily="34" charset="0"/>
              <a:buAutoNum type="arabicPeriod"/>
            </a:pPr>
            <a:r>
              <a:rPr lang="en-US" sz="2400" dirty="0" smtClean="0"/>
              <a:t>Ethical considerations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Community and Clinical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1061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013325"/>
          </a:xfrm>
        </p:spPr>
        <p:txBody>
          <a:bodyPr/>
          <a:lstStyle/>
          <a:p>
            <a:pPr eaLnBrk="1" hangingPunct="1"/>
            <a:r>
              <a:rPr lang="en-US" smtClean="0"/>
              <a:t>Difference between clinical trial and community trial:</a:t>
            </a:r>
          </a:p>
          <a:p>
            <a:pPr lvl="1" eaLnBrk="1" hangingPunct="1"/>
            <a:r>
              <a:rPr lang="en-US" smtClean="0"/>
              <a:t>Clinical trial – begins in clinical setting using selected subjects.</a:t>
            </a:r>
          </a:p>
          <a:p>
            <a:pPr lvl="1" eaLnBrk="1" hangingPunct="1"/>
            <a:r>
              <a:rPr lang="en-US" smtClean="0"/>
              <a:t>Community trial – outside a clinical setting using subjects from a particular community.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Community and Clinical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865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Life-Table Analysis:</a:t>
            </a:r>
          </a:p>
          <a:p>
            <a:pPr lvl="1" eaLnBrk="1" hangingPunct="1"/>
            <a:r>
              <a:rPr lang="en-US" sz="2400" dirty="0" smtClean="0"/>
              <a:t>This is most appropriate when researcher has loss of subjects resulting from follow-up, death of subject, end of study, or before recurrence.</a:t>
            </a:r>
          </a:p>
          <a:p>
            <a:pPr lvl="1" eaLnBrk="1" hangingPunct="1"/>
            <a:r>
              <a:rPr lang="en-US" sz="2400" dirty="0" smtClean="0"/>
              <a:t>It examines survival times of individual subjects.</a:t>
            </a:r>
          </a:p>
          <a:p>
            <a:pPr lvl="1" eaLnBrk="1" hangingPunct="1"/>
            <a:r>
              <a:rPr lang="en-US" sz="2400" dirty="0" smtClean="0"/>
              <a:t>Survival time includes time subjects are free from disease or time to recovery or improvement.</a:t>
            </a:r>
          </a:p>
          <a:p>
            <a:pPr lvl="1" eaLnBrk="1" hangingPunct="1"/>
            <a:r>
              <a:rPr lang="en-US" sz="2400" dirty="0" smtClean="0"/>
              <a:t>It operates on premise called person-time denominator.</a:t>
            </a:r>
          </a:p>
          <a:p>
            <a:pPr lvl="2" eaLnBrk="1" hangingPunct="1"/>
            <a:r>
              <a:rPr lang="en-US" dirty="0" smtClean="0"/>
              <a:t>Special denominator is used in calculating rates for small study groups when subjects are not all observed.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Community and Clinical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7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studies of these national priorities could affect the world.</a:t>
            </a:r>
          </a:p>
          <a:p>
            <a:pPr eaLnBrk="1" hangingPunct="1"/>
            <a:r>
              <a:rPr lang="en-US" smtClean="0"/>
              <a:t>Research provides avenue for advancement of the HIM professional.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Role of the HIM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1669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Assumptions for use of the life table analysis are:</a:t>
            </a:r>
          </a:p>
          <a:p>
            <a:pPr lvl="1" eaLnBrk="1" hangingPunct="1"/>
            <a:r>
              <a:rPr lang="en-US" dirty="0" smtClean="0"/>
              <a:t>Risk of the outcome event (death) should not be different if a patient enters the study during the first year of the study versus the second or </a:t>
            </a:r>
            <a:br>
              <a:rPr lang="en-US" dirty="0" smtClean="0"/>
            </a:br>
            <a:r>
              <a:rPr lang="en-US" dirty="0" smtClean="0"/>
              <a:t>third year.</a:t>
            </a:r>
          </a:p>
          <a:p>
            <a:pPr lvl="1" eaLnBrk="1" hangingPunct="1"/>
            <a:r>
              <a:rPr lang="en-US" dirty="0" smtClean="0"/>
              <a:t>Rate of the outcome event should not be higher </a:t>
            </a:r>
            <a:br>
              <a:rPr lang="en-US" dirty="0" smtClean="0"/>
            </a:br>
            <a:r>
              <a:rPr lang="en-US" dirty="0" smtClean="0"/>
              <a:t>at the end of 2 years of observation than at the end of 1 year.</a:t>
            </a:r>
          </a:p>
          <a:p>
            <a:pPr lvl="1" eaLnBrk="1" hangingPunct="1"/>
            <a:r>
              <a:rPr lang="en-US" dirty="0" smtClean="0"/>
              <a:t>Rate of the outcome event is as similar among subjects lost to follow-up and among subjects </a:t>
            </a:r>
            <a:br>
              <a:rPr lang="en-US" dirty="0" smtClean="0"/>
            </a:br>
            <a:r>
              <a:rPr lang="en-US" dirty="0" smtClean="0"/>
              <a:t>who remain under observation.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Community and Clinical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298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Variety of computer software is required to sort and analyze data generated by research studies.</a:t>
            </a:r>
          </a:p>
          <a:p>
            <a:pPr eaLnBrk="1" hangingPunct="1"/>
            <a:r>
              <a:rPr lang="en-US" dirty="0" smtClean="0"/>
              <a:t>HIM professional should know types of software available to perform certain statistical tests.</a:t>
            </a:r>
          </a:p>
          <a:p>
            <a:pPr eaLnBrk="1" hangingPunct="1"/>
            <a:r>
              <a:rPr lang="en-US" dirty="0" smtClean="0"/>
              <a:t>Statisticians should be consulted to aid in the interpretation and explanation of data.</a:t>
            </a:r>
          </a:p>
          <a:p>
            <a:pPr eaLnBrk="1" hangingPunct="1"/>
            <a:r>
              <a:rPr lang="en-US" dirty="0" smtClean="0"/>
              <a:t>Software or statistical analysis performed is only as good as the data collected and entered.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Use of Computer Software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in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1656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Outcome studies may focus on causation, efficiency (cost), treatment.</a:t>
            </a:r>
          </a:p>
          <a:p>
            <a:pPr eaLnBrk="1" hangingPunct="1"/>
            <a:r>
              <a:rPr lang="en-US" dirty="0" smtClean="0"/>
              <a:t>More generic measures include morbidity, mortality, satisfaction, physical function, pain, emotional function, and overall quality of life.</a:t>
            </a:r>
          </a:p>
          <a:p>
            <a:pPr eaLnBrk="1" hangingPunct="1"/>
            <a:r>
              <a:rPr lang="en-US" dirty="0" smtClean="0"/>
              <a:t>Disease-specific measures are also common and require intense design and analysis to find accurate results.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Outcome Studies </a:t>
            </a:r>
            <a:br>
              <a:rPr lang="en-US" sz="40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>
                <a:solidFill>
                  <a:schemeClr val="tx2"/>
                </a:solidFill>
                <a:latin typeface="Arial" charset="0"/>
              </a:rPr>
              <a:t>and Epidemiology</a:t>
            </a:r>
          </a:p>
        </p:txBody>
      </p:sp>
    </p:spTree>
    <p:extLst>
      <p:ext uri="{BB962C8B-B14F-4D97-AF65-F5344CB8AC3E}">
        <p14:creationId xmlns:p14="http://schemas.microsoft.com/office/powerpoint/2010/main" val="31097586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942975"/>
            <a:ext cx="6323012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23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Steps for designing a research or grant proposal:</a:t>
            </a:r>
          </a:p>
          <a:p>
            <a:pPr marL="971550" lvl="1" indent="-323850" eaLnBrk="1" hangingPunct="1">
              <a:buSzPct val="75000"/>
              <a:buFont typeface="Lucida Sans" pitchFamily="34" charset="0"/>
              <a:buAutoNum type="arabicPeriod"/>
            </a:pPr>
            <a:r>
              <a:rPr lang="en-US" smtClean="0"/>
              <a:t>Identification of research hypothesis or question</a:t>
            </a:r>
          </a:p>
          <a:p>
            <a:pPr marL="971550" lvl="1" indent="-323850" eaLnBrk="1" hangingPunct="1">
              <a:buSzPct val="75000"/>
              <a:buFont typeface="Lucida Sans" pitchFamily="34" charset="0"/>
              <a:buAutoNum type="arabicPeriod"/>
            </a:pPr>
            <a:r>
              <a:rPr lang="en-US" smtClean="0"/>
              <a:t>Review of literature</a:t>
            </a:r>
          </a:p>
          <a:p>
            <a:pPr marL="971550" lvl="1" indent="-323850" eaLnBrk="1" hangingPunct="1">
              <a:buSzPct val="75000"/>
              <a:buFont typeface="Lucida Sans" pitchFamily="34" charset="0"/>
              <a:buAutoNum type="arabicPeriod"/>
            </a:pPr>
            <a:r>
              <a:rPr lang="en-US" smtClean="0"/>
              <a:t>Draft of research methods</a:t>
            </a:r>
          </a:p>
          <a:p>
            <a:pPr marL="971550" lvl="1" indent="-323850" eaLnBrk="1" hangingPunct="1">
              <a:buSzPct val="75000"/>
              <a:buFont typeface="Lucida Sans" pitchFamily="34" charset="0"/>
              <a:buAutoNum type="arabicPeriod"/>
            </a:pPr>
            <a:r>
              <a:rPr lang="en-US" smtClean="0"/>
              <a:t>Development of research plan or study design</a:t>
            </a:r>
          </a:p>
          <a:p>
            <a:pPr marL="971550" lvl="1" indent="-323850" eaLnBrk="1" hangingPunct="1">
              <a:buSzPct val="75000"/>
              <a:buFont typeface="Lucida Sans" pitchFamily="34" charset="0"/>
              <a:buAutoNum type="arabicPeriod"/>
            </a:pPr>
            <a:r>
              <a:rPr lang="en-US" smtClean="0"/>
              <a:t>Development of research budget</a:t>
            </a:r>
          </a:p>
          <a:p>
            <a:pPr marL="971550" lvl="1" indent="-323850" eaLnBrk="1" hangingPunct="1">
              <a:buSzPct val="75000"/>
              <a:buFont typeface="Lucida Sans" pitchFamily="34" charset="0"/>
              <a:buAutoNum type="arabicPeriod"/>
            </a:pPr>
            <a:r>
              <a:rPr lang="en-US" smtClean="0"/>
              <a:t>Design of appendix</a:t>
            </a:r>
          </a:p>
        </p:txBody>
      </p:sp>
      <p:sp>
        <p:nvSpPr>
          <p:cNvPr id="4099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2"/>
                </a:solidFill>
                <a:latin typeface="Arial" charset="0"/>
              </a:rPr>
              <a:t>Designing the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6859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5937</TotalTime>
  <Words>2974</Words>
  <Application>Microsoft Office PowerPoint</Application>
  <PresentationFormat>On-screen Show (4:3)</PresentationFormat>
  <Paragraphs>498</Paragraphs>
  <Slides>83</Slides>
  <Notes>68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Blank Presentation</vt:lpstr>
      <vt:lpstr>Research  and  Epidemiology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Isabelle Bichindaritz</dc:creator>
  <cp:lastModifiedBy>Isa</cp:lastModifiedBy>
  <cp:revision>368</cp:revision>
  <cp:lastPrinted>2012-10-09T23:40:39Z</cp:lastPrinted>
  <dcterms:created xsi:type="dcterms:W3CDTF">2000-09-29T00:33:17Z</dcterms:created>
  <dcterms:modified xsi:type="dcterms:W3CDTF">2012-10-31T13:45:31Z</dcterms:modified>
</cp:coreProperties>
</file>