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8" r:id="rId2"/>
    <p:sldId id="257" r:id="rId3"/>
    <p:sldId id="296" r:id="rId4"/>
    <p:sldId id="260" r:id="rId5"/>
    <p:sldId id="262" r:id="rId6"/>
    <p:sldId id="263" r:id="rId7"/>
    <p:sldId id="3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4" r:id="rId24"/>
    <p:sldId id="285" r:id="rId25"/>
    <p:sldId id="294" r:id="rId26"/>
    <p:sldId id="295" r:id="rId27"/>
    <p:sldId id="360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61" r:id="rId41"/>
    <p:sldId id="311" r:id="rId42"/>
    <p:sldId id="312" r:id="rId43"/>
    <p:sldId id="313" r:id="rId44"/>
    <p:sldId id="315" r:id="rId45"/>
    <p:sldId id="316" r:id="rId46"/>
    <p:sldId id="317" r:id="rId47"/>
    <p:sldId id="318" r:id="rId48"/>
    <p:sldId id="319" r:id="rId49"/>
    <p:sldId id="362" r:id="rId50"/>
    <p:sldId id="323" r:id="rId51"/>
    <p:sldId id="324" r:id="rId52"/>
    <p:sldId id="325" r:id="rId53"/>
    <p:sldId id="330" r:id="rId54"/>
    <p:sldId id="335" r:id="rId55"/>
    <p:sldId id="333" r:id="rId56"/>
    <p:sldId id="338" r:id="rId57"/>
    <p:sldId id="340" r:id="rId58"/>
    <p:sldId id="341" r:id="rId59"/>
    <p:sldId id="342" r:id="rId60"/>
    <p:sldId id="343" r:id="rId61"/>
    <p:sldId id="344" r:id="rId62"/>
    <p:sldId id="363" r:id="rId63"/>
    <p:sldId id="346" r:id="rId64"/>
    <p:sldId id="348" r:id="rId65"/>
    <p:sldId id="357" r:id="rId66"/>
    <p:sldId id="358" r:id="rId67"/>
  </p:sldIdLst>
  <p:sldSz cx="9144000" cy="6858000" type="screen4x3"/>
  <p:notesSz cx="69977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030119"/>
    <a:srgbClr val="00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-4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0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7.xml"/><Relationship Id="rId7" Type="http://schemas.openxmlformats.org/officeDocument/2006/relationships/slide" Target="slides/slide1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1.xml"/><Relationship Id="rId11" Type="http://schemas.openxmlformats.org/officeDocument/2006/relationships/slide" Target="slides/slide62.xml"/><Relationship Id="rId5" Type="http://schemas.openxmlformats.org/officeDocument/2006/relationships/slide" Target="slides/slide9.xml"/><Relationship Id="rId10" Type="http://schemas.openxmlformats.org/officeDocument/2006/relationships/slide" Target="slides/slide49.xml"/><Relationship Id="rId4" Type="http://schemas.openxmlformats.org/officeDocument/2006/relationships/slide" Target="slides/slide8.xml"/><Relationship Id="rId9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3" tIns="46407" rIns="92813" bIns="46407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3" tIns="46407" rIns="92813" bIns="4640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3" tIns="46407" rIns="92813" bIns="46407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3" tIns="46407" rIns="92813" bIns="4640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7C81BFCC-7599-4B00-8400-B3635208C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1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3" tIns="46407" rIns="92813" bIns="46407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3" tIns="46407" rIns="92813" bIns="4640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3" tIns="46407" rIns="92813" bIns="46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3" tIns="46407" rIns="92813" bIns="46407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3" tIns="46407" rIns="92813" bIns="4640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CE9B2806-0326-4CA2-B2FA-AF3DBF8D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29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93B650-F75F-4D54-B3AF-9D8DEA86A46C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9825" y="676275"/>
            <a:ext cx="4716463" cy="3538538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40238"/>
            <a:ext cx="5149850" cy="414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8CCF72-3098-4D05-87E3-4DE85BA2886B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42E953-FC1E-40DD-8B4B-9244C2AADFB9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D3EA22-4CA5-47A3-8487-CAF12799466B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163FE3-E0AD-41FB-9893-2C2820728A2C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8B584E-5EC9-47F7-B7D3-AF55D135E7A7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1917D9-68A0-418D-B3E9-922701861CDE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BDB0AE-B29A-4D12-995C-5508779A1F67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5D6330-7EF8-4029-9CC6-FD85532B2B79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87B1CA-EDF2-4282-BDB6-E0592C7933F0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Picture: http://www.cs.umd.edu/hcil/treemap-history/all102001.jpg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6F583B-AAE1-4284-A404-ED6EE30BCFC8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BE580E-8C79-431C-AA0E-198B4C4C449C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9825" y="676275"/>
            <a:ext cx="4716463" cy="353853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40238"/>
            <a:ext cx="5149850" cy="414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2AC526-EFDB-4622-BE69-46DBD59902A6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95CF81-8D51-4E64-A17A-24435FED6C09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107FC8-1BC5-4B39-9E36-47B7152FB480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3814BB-711E-49D0-9842-ACFBECD5381B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88" tIns="46744" rIns="93488" bIns="4674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723C01-58C8-4C74-BA6F-8904DC2D0188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2B8F83-A332-4324-B30E-87AA9811A784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5B30AC-E49C-487F-B5DF-0270D3B5ACDA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26923F-6A3C-4BF2-BF91-D3FF52E7D33C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7D4EA7-D239-4CC2-98AF-FB53358F3C3E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FC8604-4B78-4653-BD8D-0D524613B8F6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AC2B34-E1B0-478D-8404-6B5A7F1EA61D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315815-8ED4-4BE2-A0A0-0DABD5AB6376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05400F-9AE8-4D19-8CE5-99CE521925FC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993157-851C-4D9F-8CCB-66CA141C1391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33BC15-A704-47C7-A694-7447BE40BB05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3FCB12-92C5-4593-BB1B-3A9BCF88B85E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986FE6-A9E7-442E-934B-7D2D8AE3605D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0625" y="703263"/>
            <a:ext cx="4622800" cy="34671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2387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DFFC9B-1667-4AF5-AF9A-D35C7BABB361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5D3411-28D6-482B-8E6A-69D5FAD94B36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F217E0-5FE3-48E7-A4D0-4FCD5E073C20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D0E850-EB53-4613-8777-F34DEE6DAA3A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6E98EA-E1A7-4029-BC2A-AFF86DC9FAA7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9825" y="676275"/>
            <a:ext cx="4716463" cy="353853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40238"/>
            <a:ext cx="5149850" cy="414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638C94-A730-4263-92BE-0D0844724B53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07A1C5-4CE1-4CAE-B362-87C8F5374BCE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E01F67-9255-4BD9-846C-7B798D548E9E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01130E-3BAD-487C-83AF-2345CEEC6BC4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6913"/>
            <a:ext cx="4640262" cy="34798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B69325-ECE9-4710-BAE2-67F04B5E97CB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DC4D62-C749-47A8-A254-E62540AA4AB4}" type="slidenum">
              <a:rPr lang="en-US" sz="1200" smtClean="0"/>
              <a:pPr/>
              <a:t>55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D6A8B0-A969-42D0-9C02-3E3101604C99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FF4BEB-9CF4-4DD8-B9E8-E03936D57C02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7438BD-0EA2-49D7-BB2D-C88E266195B1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18AAE0-69C1-4922-BA5E-59E4D87A0870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D08207-9639-4945-B0FB-76C088446618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0D14FB-54E5-4861-8D23-FDA9DB6C328B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3E1EB6-17B1-4579-9A4C-466E57CDC55B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04CFF4-07E8-4A6D-A4BC-554311ED892C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71AC1F0-7C5A-4409-9814-4AAF31F96F83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6D01AB-66C7-444A-9551-FBE83BAA8A37}" type="slidenum">
              <a:rPr lang="en-US" sz="1200" smtClean="0"/>
              <a:pPr/>
              <a:t>66</a:t>
            </a:fld>
            <a:endParaRPr lang="en-US" sz="1200" smtClean="0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CA216C-D06F-4928-9369-2BB4364F8019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2CE67B-B6E4-42CC-A0DA-690A9B20C1A0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4A9AC4-D43F-4CD0-A38B-EF180D1ABB01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9825" y="676275"/>
            <a:ext cx="4716463" cy="35385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40238"/>
            <a:ext cx="5149850" cy="414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1861E4-1994-4F53-8F65-BB227091F567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5325"/>
            <a:ext cx="4640263" cy="34813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2420F-0656-4240-87B8-CC6FF5DB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8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216C9-3B4F-469E-931A-2D3EC964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36BB4-231C-4A61-A877-72126ACEA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8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77D22-6451-4271-986A-E493FE4D4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3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C91-D991-4D6B-A8EA-F1B67D1A7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3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C830A-A0E0-47C2-84C6-1E14E49F5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F7234-7362-4B81-930D-4BDE70B26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2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CE4C3-B086-45AC-8A55-85B9C9C92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F99B-7A4D-4BEB-A407-9D22A8942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CE9C-8520-496D-AB22-F0544A860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0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9A3A-1675-4322-A991-9BC423F08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6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5639-5FE1-469A-8932-E027D62CF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8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0B346-F985-48D3-901B-1A97035D1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0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85E2-9251-496E-BEC3-1255A4F8C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5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8902-E3F4-40A2-9E46-84BC418AA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US" smtClean="0"/>
              <a:t>11/7/2012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ISC471 - HCI571  Isabelle Bichindaritz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928DFB-6FE0-4174-BBD2-0898135B9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1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A1AC7D-2AAA-4D8B-8C30-923F9495ADE0}" type="slidenum">
              <a:rPr lang="en-US" sz="1400" smtClean="0"/>
              <a:pPr/>
              <a:t>1</a:t>
            </a:fld>
            <a:endParaRPr lang="en-US" sz="1400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077200" cy="3868738"/>
          </a:xfrm>
        </p:spPr>
        <p:txBody>
          <a:bodyPr/>
          <a:lstStyle/>
          <a:p>
            <a:r>
              <a:rPr lang="en-US" sz="5400" dirty="0" smtClean="0"/>
              <a:t>Data Preprocessing</a:t>
            </a:r>
            <a:endParaRPr lang="en-US" sz="3200" dirty="0" smtClean="0">
              <a:cs typeface="Tahoma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1229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1229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4DBBDD-CE54-4116-AD80-A76C89A4B3A1}" type="slidenum">
              <a:rPr lang="en-US" sz="1400" smtClean="0"/>
              <a:pPr/>
              <a:t>10</a:t>
            </a:fld>
            <a:endParaRPr lang="en-US" sz="1400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5562600" cy="1143000"/>
          </a:xfrm>
        </p:spPr>
        <p:txBody>
          <a:bodyPr/>
          <a:lstStyle/>
          <a:p>
            <a:r>
              <a:rPr lang="en-US" sz="4000" smtClean="0"/>
              <a:t> Symmetric vs. Skewed Data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946650" cy="1600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smtClean="0">
                <a:solidFill>
                  <a:schemeClr val="tx2"/>
                </a:solidFill>
              </a:rPr>
              <a:t>Median, mean and mode of symmetric, positively and negatively skewed data</a:t>
            </a:r>
          </a:p>
        </p:txBody>
      </p:sp>
      <p:pic>
        <p:nvPicPr>
          <p:cNvPr id="12295" name="Picture 4" descr="rightskewed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819400"/>
            <a:ext cx="4800600" cy="4048125"/>
          </a:xfrm>
          <a:noFill/>
        </p:spPr>
      </p:pic>
      <p:pic>
        <p:nvPicPr>
          <p:cNvPr id="12296" name="Picture 5" descr="leftskewed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4876800" cy="4038600"/>
          </a:xfrm>
          <a:noFill/>
        </p:spPr>
      </p:pic>
      <p:pic>
        <p:nvPicPr>
          <p:cNvPr id="12297" name="Picture 6" descr="ha02skew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2362200" y="51816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sz="1800">
                <a:solidFill>
                  <a:schemeClr val="tx2"/>
                </a:solidFill>
              </a:rPr>
              <a:t>positively skewed</a:t>
            </a: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5257800" y="51816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sz="1800">
                <a:solidFill>
                  <a:schemeClr val="tx2"/>
                </a:solidFill>
              </a:rPr>
              <a:t>negatively skewed</a:t>
            </a: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5791200" y="14478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sz="1800">
                <a:solidFill>
                  <a:schemeClr val="tx2"/>
                </a:solidFill>
              </a:rPr>
              <a:t>symmetric</a:t>
            </a:r>
          </a:p>
        </p:txBody>
      </p:sp>
      <p:sp>
        <p:nvSpPr>
          <p:cNvPr id="12301" name="TextBox 12"/>
          <p:cNvSpPr txBox="1">
            <a:spLocks noChangeArrowheads="1"/>
          </p:cNvSpPr>
          <p:nvPr/>
        </p:nvSpPr>
        <p:spPr bwMode="auto">
          <a:xfrm>
            <a:off x="5029200" y="639603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from Han &amp; Kamber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1331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32A346-8E38-411F-8EFA-8DB8AA976A76}" type="slidenum">
              <a:rPr lang="en-US" sz="1400" smtClean="0"/>
              <a:pPr/>
              <a:t>11</a:t>
            </a:fld>
            <a:endParaRPr lang="en-US" sz="140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smtClean="0"/>
              <a:t>Measuring the Dispersion of Data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610600" cy="5029200"/>
          </a:xfrm>
        </p:spPr>
        <p:txBody>
          <a:bodyPr/>
          <a:lstStyle/>
          <a:p>
            <a:pPr>
              <a:lnSpc>
                <a:spcPct val="130000"/>
              </a:lnSpc>
              <a:buSzPct val="80000"/>
            </a:pPr>
            <a:r>
              <a:rPr lang="en-US" sz="2000" smtClean="0"/>
              <a:t>Quartiles, outliers and boxplots</a:t>
            </a:r>
          </a:p>
          <a:p>
            <a:pPr lvl="1">
              <a:lnSpc>
                <a:spcPct val="130000"/>
              </a:lnSpc>
              <a:buSzPct val="80000"/>
            </a:pPr>
            <a:r>
              <a:rPr lang="en-US" sz="1800" smtClean="0">
                <a:solidFill>
                  <a:schemeClr val="hlink"/>
                </a:solidFill>
              </a:rPr>
              <a:t>Quartiles</a:t>
            </a:r>
            <a:r>
              <a:rPr lang="en-US" sz="1800" smtClean="0"/>
              <a:t>: Q</a:t>
            </a:r>
            <a:r>
              <a:rPr lang="en-US" sz="1800" baseline="-25000" smtClean="0"/>
              <a:t>1</a:t>
            </a:r>
            <a:r>
              <a:rPr lang="en-US" sz="1800" smtClean="0"/>
              <a:t> (25</a:t>
            </a:r>
            <a:r>
              <a:rPr lang="en-US" sz="1800" baseline="30000" smtClean="0"/>
              <a:t>th</a:t>
            </a:r>
            <a:r>
              <a:rPr lang="en-US" sz="1800" smtClean="0"/>
              <a:t> percentile), Q</a:t>
            </a:r>
            <a:r>
              <a:rPr lang="en-US" sz="1800" baseline="-25000" smtClean="0"/>
              <a:t>3</a:t>
            </a:r>
            <a:r>
              <a:rPr lang="en-US" sz="1800" smtClean="0"/>
              <a:t> (75</a:t>
            </a:r>
            <a:r>
              <a:rPr lang="en-US" sz="1800" baseline="30000" smtClean="0"/>
              <a:t>th</a:t>
            </a:r>
            <a:r>
              <a:rPr lang="en-US" sz="1800" smtClean="0"/>
              <a:t> percentile)</a:t>
            </a:r>
          </a:p>
          <a:p>
            <a:pPr lvl="1">
              <a:lnSpc>
                <a:spcPct val="130000"/>
              </a:lnSpc>
              <a:buSzPct val="80000"/>
            </a:pPr>
            <a:r>
              <a:rPr lang="en-US" sz="1800" smtClean="0">
                <a:solidFill>
                  <a:schemeClr val="hlink"/>
                </a:solidFill>
              </a:rPr>
              <a:t>Inter-quartile range</a:t>
            </a:r>
            <a:r>
              <a:rPr lang="en-US" sz="1800" smtClean="0"/>
              <a:t>: IQR = Q</a:t>
            </a:r>
            <a:r>
              <a:rPr lang="en-US" sz="1800" baseline="-25000" smtClean="0"/>
              <a:t>3 </a:t>
            </a:r>
            <a:r>
              <a:rPr lang="en-US" sz="1800" smtClean="0"/>
              <a:t>–</a:t>
            </a:r>
            <a:r>
              <a:rPr lang="en-US" sz="1800" baseline="-25000" smtClean="0"/>
              <a:t> </a:t>
            </a:r>
            <a:r>
              <a:rPr lang="en-US" sz="1800" smtClean="0"/>
              <a:t>Q</a:t>
            </a:r>
            <a:r>
              <a:rPr lang="en-US" sz="1800" baseline="-25000" smtClean="0"/>
              <a:t>1 </a:t>
            </a:r>
          </a:p>
          <a:p>
            <a:pPr lvl="1">
              <a:lnSpc>
                <a:spcPct val="130000"/>
              </a:lnSpc>
              <a:buSzPct val="80000"/>
            </a:pPr>
            <a:r>
              <a:rPr lang="en-US" sz="1800" smtClean="0">
                <a:solidFill>
                  <a:schemeClr val="hlink"/>
                </a:solidFill>
              </a:rPr>
              <a:t>Five number summary</a:t>
            </a:r>
            <a:r>
              <a:rPr lang="en-US" sz="1800" smtClean="0"/>
              <a:t>: min, Q</a:t>
            </a:r>
            <a:r>
              <a:rPr lang="en-US" sz="1800" baseline="-25000" smtClean="0"/>
              <a:t>1</a:t>
            </a:r>
            <a:r>
              <a:rPr lang="en-US" sz="1800" smtClean="0"/>
              <a:t>, M,</a:t>
            </a:r>
            <a:r>
              <a:rPr lang="en-US" sz="1800" baseline="-25000" smtClean="0"/>
              <a:t> </a:t>
            </a:r>
            <a:r>
              <a:rPr lang="en-US" sz="1800" smtClean="0"/>
              <a:t>Q</a:t>
            </a:r>
            <a:r>
              <a:rPr lang="en-US" sz="1800" baseline="-25000" smtClean="0"/>
              <a:t>3</a:t>
            </a:r>
            <a:r>
              <a:rPr lang="en-US" sz="1800" smtClean="0"/>
              <a:t>, max</a:t>
            </a:r>
          </a:p>
          <a:p>
            <a:pPr lvl="1">
              <a:lnSpc>
                <a:spcPct val="130000"/>
              </a:lnSpc>
              <a:buSzPct val="80000"/>
            </a:pPr>
            <a:r>
              <a:rPr lang="en-US" sz="1800" smtClean="0">
                <a:solidFill>
                  <a:schemeClr val="hlink"/>
                </a:solidFill>
              </a:rPr>
              <a:t>Boxplot</a:t>
            </a:r>
            <a:r>
              <a:rPr lang="en-US" sz="1800" smtClean="0"/>
              <a:t>: ends of the box are the quartiles, median is marked, whiskers, and plot outlier individually</a:t>
            </a:r>
          </a:p>
          <a:p>
            <a:pPr lvl="1">
              <a:lnSpc>
                <a:spcPct val="130000"/>
              </a:lnSpc>
              <a:buSzPct val="80000"/>
            </a:pPr>
            <a:r>
              <a:rPr lang="en-US" sz="1800" smtClean="0">
                <a:solidFill>
                  <a:schemeClr val="hlink"/>
                </a:solidFill>
              </a:rPr>
              <a:t>Outlier</a:t>
            </a:r>
            <a:r>
              <a:rPr lang="en-US" sz="1800" smtClean="0"/>
              <a:t>: usually, a value higher/lower than 1.5 x IQR</a:t>
            </a:r>
          </a:p>
          <a:p>
            <a:pPr>
              <a:lnSpc>
                <a:spcPct val="130000"/>
              </a:lnSpc>
              <a:buSzPct val="80000"/>
            </a:pPr>
            <a:r>
              <a:rPr lang="en-US" sz="2000" smtClean="0"/>
              <a:t>Variance and standard deviation (</a:t>
            </a:r>
            <a:r>
              <a:rPr lang="en-US" sz="2000" i="1" smtClean="0"/>
              <a:t>sample:</a:t>
            </a:r>
            <a:r>
              <a:rPr lang="en-US" sz="2000" smtClean="0"/>
              <a:t> </a:t>
            </a:r>
            <a:r>
              <a:rPr lang="en-US" sz="2000" i="1" smtClean="0"/>
              <a:t>s, population: </a:t>
            </a:r>
            <a:r>
              <a:rPr lang="el-GR" sz="2000" i="1" smtClean="0"/>
              <a:t>σ</a:t>
            </a:r>
            <a:r>
              <a:rPr lang="en-US" sz="2000" i="1" smtClean="0"/>
              <a:t>)</a:t>
            </a:r>
            <a:endParaRPr lang="en-US" sz="2000" smtClean="0"/>
          </a:p>
          <a:p>
            <a:pPr lvl="1">
              <a:lnSpc>
                <a:spcPct val="130000"/>
              </a:lnSpc>
              <a:buSzPct val="80000"/>
            </a:pPr>
            <a:r>
              <a:rPr lang="en-US" sz="1800" smtClean="0">
                <a:solidFill>
                  <a:schemeClr val="hlink"/>
                </a:solidFill>
              </a:rPr>
              <a:t>Variance</a:t>
            </a:r>
            <a:r>
              <a:rPr lang="en-US" sz="1800" smtClean="0"/>
              <a:t>: (algebraic, scalable computation)</a:t>
            </a:r>
          </a:p>
          <a:p>
            <a:pPr lvl="1">
              <a:lnSpc>
                <a:spcPct val="130000"/>
              </a:lnSpc>
              <a:buSzPct val="80000"/>
            </a:pPr>
            <a:endParaRPr lang="en-US" sz="1800" smtClean="0"/>
          </a:p>
          <a:p>
            <a:pPr lvl="1">
              <a:lnSpc>
                <a:spcPct val="130000"/>
              </a:lnSpc>
              <a:buSzPct val="80000"/>
            </a:pPr>
            <a:endParaRPr lang="en-US" sz="1800" smtClean="0">
              <a:solidFill>
                <a:schemeClr val="hlink"/>
              </a:solidFill>
            </a:endParaRPr>
          </a:p>
          <a:p>
            <a:pPr lvl="1">
              <a:lnSpc>
                <a:spcPct val="130000"/>
              </a:lnSpc>
              <a:buSzPct val="80000"/>
            </a:pPr>
            <a:r>
              <a:rPr lang="en-US" sz="1800" smtClean="0">
                <a:solidFill>
                  <a:schemeClr val="hlink"/>
                </a:solidFill>
              </a:rPr>
              <a:t>Standard deviation</a:t>
            </a:r>
            <a:r>
              <a:rPr lang="en-US" sz="1800" i="1" smtClean="0"/>
              <a:t> s (or </a:t>
            </a:r>
            <a:r>
              <a:rPr lang="el-GR" sz="1800" i="1" smtClean="0"/>
              <a:t>σ</a:t>
            </a:r>
            <a:r>
              <a:rPr lang="en-US" sz="1800" i="1" smtClean="0"/>
              <a:t>) </a:t>
            </a:r>
            <a:r>
              <a:rPr lang="en-US" sz="1800" smtClean="0"/>
              <a:t>is the square root of variance </a:t>
            </a:r>
            <a:r>
              <a:rPr lang="en-US" sz="1800" i="1" smtClean="0"/>
              <a:t>s</a:t>
            </a:r>
            <a:r>
              <a:rPr lang="en-US" sz="1800" i="1" baseline="30000" smtClean="0"/>
              <a:t>2 (</a:t>
            </a:r>
            <a:r>
              <a:rPr lang="en-US" sz="1800" i="1" smtClean="0"/>
              <a:t>or</a:t>
            </a:r>
            <a:r>
              <a:rPr lang="en-US" sz="1800" i="1" baseline="30000" smtClean="0"/>
              <a:t> </a:t>
            </a:r>
            <a:r>
              <a:rPr lang="el-GR" sz="1800" i="1" smtClean="0"/>
              <a:t>σ</a:t>
            </a:r>
            <a:r>
              <a:rPr lang="en-US" sz="1800" i="1" baseline="30000" smtClean="0"/>
              <a:t>2)</a:t>
            </a:r>
          </a:p>
        </p:txBody>
      </p:sp>
      <p:graphicFrame>
        <p:nvGraphicFramePr>
          <p:cNvPr id="13319" name="Object 2"/>
          <p:cNvGraphicFramePr>
            <a:graphicFrameLocks noChangeAspect="1"/>
          </p:cNvGraphicFramePr>
          <p:nvPr/>
        </p:nvGraphicFramePr>
        <p:xfrm>
          <a:off x="381000" y="5018088"/>
          <a:ext cx="42672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4" imgW="2959100" imgH="431800" progId="Equation.3">
                  <p:embed/>
                </p:oleObj>
              </mc:Choice>
              <mc:Fallback>
                <p:oleObj name="Equation" r:id="rId4" imgW="29591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18088"/>
                        <a:ext cx="42672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5105400" y="5054600"/>
          <a:ext cx="36639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6" imgW="2235200" imgH="431800" progId="Equation.3">
                  <p:embed/>
                </p:oleObj>
              </mc:Choice>
              <mc:Fallback>
                <p:oleObj name="Equation" r:id="rId6" imgW="22352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54600"/>
                        <a:ext cx="36639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1433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143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911383-C34D-4AC5-87E5-A19B169EDAAE}" type="slidenum">
              <a:rPr lang="en-US" sz="1400" smtClean="0"/>
              <a:pPr/>
              <a:t>12</a:t>
            </a:fld>
            <a:endParaRPr lang="en-US" sz="1400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 </a:t>
            </a:r>
            <a:r>
              <a:rPr lang="en-US" smtClean="0"/>
              <a:t>Boxplot Analysis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064375" cy="3876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smtClean="0">
                <a:solidFill>
                  <a:schemeClr val="hlink"/>
                </a:solidFill>
              </a:rPr>
              <a:t>Five-number summary</a:t>
            </a:r>
            <a:r>
              <a:rPr lang="en-US" sz="2800" smtClean="0"/>
              <a:t> of a distribution:</a:t>
            </a:r>
          </a:p>
          <a:p>
            <a:pPr lvl="1" algn="ctr">
              <a:lnSpc>
                <a:spcPct val="120000"/>
              </a:lnSpc>
              <a:buFontTx/>
              <a:buNone/>
            </a:pPr>
            <a:r>
              <a:rPr lang="en-US" sz="2400" smtClean="0"/>
              <a:t>Minimum, Q1, M, Q3, Maximum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solidFill>
                  <a:schemeClr val="hlink"/>
                </a:solidFill>
              </a:rPr>
              <a:t>Boxplot</a:t>
            </a:r>
          </a:p>
          <a:p>
            <a:pPr lvl="1">
              <a:lnSpc>
                <a:spcPct val="120000"/>
              </a:lnSpc>
            </a:pPr>
            <a:r>
              <a:rPr lang="en-US" sz="2400" smtClean="0"/>
              <a:t>Data is represented with a box</a:t>
            </a:r>
          </a:p>
          <a:p>
            <a:pPr lvl="1">
              <a:lnSpc>
                <a:spcPct val="120000"/>
              </a:lnSpc>
            </a:pPr>
            <a:r>
              <a:rPr lang="en-US" sz="2400" smtClean="0"/>
              <a:t>The ends of the box are at the first and third quartiles, i.e., the height of the box is IQR</a:t>
            </a:r>
          </a:p>
          <a:p>
            <a:pPr lvl="1">
              <a:lnSpc>
                <a:spcPct val="120000"/>
              </a:lnSpc>
            </a:pPr>
            <a:r>
              <a:rPr lang="en-US" sz="2400" smtClean="0"/>
              <a:t>The median is marked by a line within the box</a:t>
            </a:r>
          </a:p>
          <a:p>
            <a:pPr lvl="1">
              <a:lnSpc>
                <a:spcPct val="120000"/>
              </a:lnSpc>
            </a:pPr>
            <a:r>
              <a:rPr lang="en-US" sz="2400" smtClean="0"/>
              <a:t>Whiskers: two lines outside the box extend to Minimum and Maximum</a:t>
            </a:r>
          </a:p>
        </p:txBody>
      </p:sp>
      <p:pic>
        <p:nvPicPr>
          <p:cNvPr id="14343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457200"/>
            <a:ext cx="1357313" cy="2514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DE267C-3A6F-48FF-89CC-0C821751FF61}" type="slidenum">
              <a:rPr lang="en-US" sz="1400" smtClean="0"/>
              <a:pPr/>
              <a:t>13</a:t>
            </a:fld>
            <a:endParaRPr lang="en-US" sz="140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en-US" sz="4000" smtClean="0"/>
              <a:t>Visualization of Data Dispersion: 3-D Boxplots</a:t>
            </a:r>
            <a:endParaRPr lang="en-US" smtClean="0"/>
          </a:p>
        </p:txBody>
      </p:sp>
      <p:pic>
        <p:nvPicPr>
          <p:cNvPr id="15366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9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1638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163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60414C-C144-4D18-A8BB-14ADC6544699}" type="slidenum">
              <a:rPr lang="en-US" sz="1400" smtClean="0"/>
              <a:pPr/>
              <a:t>14</a:t>
            </a:fld>
            <a:endParaRPr lang="en-US" sz="140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z="4000" smtClean="0"/>
              <a:t>Properties of Normal Distribution Curve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2514600"/>
          </a:xfrm>
        </p:spPr>
        <p:txBody>
          <a:bodyPr/>
          <a:lstStyle/>
          <a:p>
            <a:r>
              <a:rPr lang="en-US" sz="2800" smtClean="0">
                <a:solidFill>
                  <a:schemeClr val="tx2"/>
                </a:solidFill>
              </a:rPr>
              <a:t>The normal (distribution) curve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</a:rPr>
              <a:t>From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  <a:latin typeface="Tahoma" pitchFamily="34" charset="0"/>
              </a:rPr>
              <a:t>–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 to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+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: contains about 68% of the measurements  (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: mean, 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: standard deviation)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</a:rPr>
              <a:t> From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  <a:latin typeface="Tahoma" pitchFamily="34" charset="0"/>
              </a:rPr>
              <a:t>–</a:t>
            </a:r>
            <a:r>
              <a:rPr lang="en-US" sz="2400" smtClean="0">
                <a:solidFill>
                  <a:schemeClr val="tx2"/>
                </a:solidFill>
              </a:rPr>
              <a:t>2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 to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+2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: contains about 95% of it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</a:rPr>
              <a:t>From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  <a:latin typeface="Tahoma" pitchFamily="34" charset="0"/>
              </a:rPr>
              <a:t>–</a:t>
            </a:r>
            <a:r>
              <a:rPr lang="en-US" sz="2400" smtClean="0">
                <a:solidFill>
                  <a:schemeClr val="tx2"/>
                </a:solidFill>
              </a:rPr>
              <a:t>3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 to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+3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: contains about 99.7% of it</a:t>
            </a:r>
          </a:p>
          <a:p>
            <a:pPr lvl="1"/>
            <a:endParaRPr lang="en-US" sz="240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sz="240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en-US" sz="2400" smtClean="0"/>
          </a:p>
        </p:txBody>
      </p:sp>
      <p:pic>
        <p:nvPicPr>
          <p:cNvPr id="16391" name="Picture 4" descr="normal1-9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0413" y="3913188"/>
            <a:ext cx="2684462" cy="2057400"/>
          </a:xfrm>
          <a:noFill/>
        </p:spPr>
      </p:pic>
      <p:pic>
        <p:nvPicPr>
          <p:cNvPr id="16392" name="Picture 5" descr="normal1-6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86200"/>
            <a:ext cx="2986088" cy="2438400"/>
          </a:xfrm>
          <a:noFill/>
        </p:spPr>
      </p:pic>
      <p:pic>
        <p:nvPicPr>
          <p:cNvPr id="16393" name="Picture 6" descr="normal1-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3810000"/>
            <a:ext cx="29860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3784E8-7A9E-49C2-A49F-18A31779BF84}" type="slidenum">
              <a:rPr lang="en-US" sz="1400" smtClean="0"/>
              <a:pPr/>
              <a:t>15</a:t>
            </a:fld>
            <a:endParaRPr lang="en-US" sz="14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4000" smtClean="0"/>
              <a:t>Graphic Displays of Basic Statistical Descriptions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114800"/>
          </a:xfrm>
        </p:spPr>
        <p:txBody>
          <a:bodyPr/>
          <a:lstStyle/>
          <a:p>
            <a:pPr>
              <a:buSzPct val="80000"/>
            </a:pPr>
            <a:r>
              <a:rPr lang="en-US" sz="2400" b="1" smtClean="0"/>
              <a:t>Boxplot: graphic display of five-number summary</a:t>
            </a:r>
          </a:p>
          <a:p>
            <a:pPr>
              <a:buSzPct val="80000"/>
            </a:pPr>
            <a:r>
              <a:rPr lang="en-US" sz="2400" b="1" smtClean="0"/>
              <a:t>Histogram: x-axis are values, y-axis repres. frequencies </a:t>
            </a:r>
          </a:p>
          <a:p>
            <a:pPr>
              <a:buSzPct val="80000"/>
            </a:pPr>
            <a:r>
              <a:rPr lang="en-US" sz="2400" b="1" smtClean="0"/>
              <a:t>Quantile plot:  each value </a:t>
            </a:r>
            <a:r>
              <a:rPr lang="en-US" sz="2400" b="1" i="1" smtClean="0"/>
              <a:t>x</a:t>
            </a:r>
            <a:r>
              <a:rPr lang="en-US" sz="2400" b="1" i="1" baseline="-25000" smtClean="0"/>
              <a:t>i</a:t>
            </a:r>
            <a:r>
              <a:rPr lang="en-US" sz="2400" b="1" baseline="-25000" smtClean="0"/>
              <a:t>  </a:t>
            </a:r>
            <a:r>
              <a:rPr lang="en-US" sz="2400" b="1" smtClean="0"/>
              <a:t>is paired with </a:t>
            </a:r>
            <a:r>
              <a:rPr lang="en-US" sz="2400" b="1" i="1" smtClean="0"/>
              <a:t>f</a:t>
            </a:r>
            <a:r>
              <a:rPr lang="en-US" sz="2400" b="1" i="1" baseline="-25000" smtClean="0"/>
              <a:t>i </a:t>
            </a:r>
            <a:r>
              <a:rPr lang="en-US" sz="2400" b="1" smtClean="0"/>
              <a:t> indicating that approximately 100 </a:t>
            </a:r>
            <a:r>
              <a:rPr lang="en-US" sz="2400" b="1" i="1" smtClean="0"/>
              <a:t>f</a:t>
            </a:r>
            <a:r>
              <a:rPr lang="en-US" sz="2400" b="1" i="1" baseline="-25000" smtClean="0"/>
              <a:t>i </a:t>
            </a:r>
            <a:r>
              <a:rPr lang="en-US" sz="2400" b="1" smtClean="0"/>
              <a:t>% of data  are </a:t>
            </a:r>
            <a:r>
              <a:rPr lang="en-US" sz="2400" b="1" smtClean="0">
                <a:sym typeface="Symbol" pitchFamily="18" charset="2"/>
              </a:rPr>
              <a:t></a:t>
            </a:r>
            <a:r>
              <a:rPr lang="en-US" sz="2400" b="1" smtClean="0"/>
              <a:t> </a:t>
            </a:r>
            <a:r>
              <a:rPr lang="en-US" sz="2400" b="1" i="1" smtClean="0"/>
              <a:t>x</a:t>
            </a:r>
            <a:r>
              <a:rPr lang="en-US" sz="2400" b="1" i="1" baseline="-25000" smtClean="0"/>
              <a:t>i</a:t>
            </a:r>
            <a:r>
              <a:rPr lang="en-US" sz="2400" b="1" baseline="-25000" smtClean="0"/>
              <a:t> </a:t>
            </a:r>
            <a:endParaRPr lang="en-US" sz="2400" b="1" smtClean="0"/>
          </a:p>
          <a:p>
            <a:pPr>
              <a:buSzPct val="80000"/>
            </a:pPr>
            <a:r>
              <a:rPr lang="en-US" sz="2400" b="1" smtClean="0"/>
              <a:t>Quantile-quantile (q-q) plot: graphs the quantiles of one univariant distribution against the corresponding quantiles of another</a:t>
            </a:r>
          </a:p>
          <a:p>
            <a:pPr>
              <a:buSzPct val="80000"/>
            </a:pPr>
            <a:r>
              <a:rPr lang="en-US" sz="2400" b="1" smtClean="0"/>
              <a:t>Scatter plot: each pair of values is a pair of coordinates and plotted as points in the plane</a:t>
            </a:r>
          </a:p>
          <a:p>
            <a:pPr>
              <a:buSzPct val="80000"/>
            </a:pPr>
            <a:r>
              <a:rPr lang="en-US" sz="2400" b="1" smtClean="0"/>
              <a:t>Loess (local regression) curve: add a smooth curve to a scatter plot to provide better perception of the pattern of dependence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743263-9E24-4B9D-AD6E-2A1284B5B52D}" type="slidenum">
              <a:rPr lang="en-US" sz="1400" smtClean="0"/>
              <a:pPr/>
              <a:t>16</a:t>
            </a:fld>
            <a:endParaRPr lang="en-US" sz="14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4818063" cy="1143000"/>
          </a:xfrm>
        </p:spPr>
        <p:txBody>
          <a:bodyPr/>
          <a:lstStyle/>
          <a:p>
            <a:r>
              <a:rPr lang="en-US" smtClean="0"/>
              <a:t>Histogram Analysis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59675" cy="2028825"/>
          </a:xfrm>
        </p:spPr>
        <p:txBody>
          <a:bodyPr/>
          <a:lstStyle/>
          <a:p>
            <a:r>
              <a:rPr lang="en-US" sz="2800" smtClean="0"/>
              <a:t>Graph displays of basic statistical class descriptions</a:t>
            </a:r>
          </a:p>
          <a:p>
            <a:pPr lvl="1"/>
            <a:r>
              <a:rPr lang="en-US" sz="2400" smtClean="0"/>
              <a:t>Frequency histograms </a:t>
            </a:r>
          </a:p>
          <a:p>
            <a:pPr lvl="2"/>
            <a:r>
              <a:rPr lang="en-US" sz="2000" smtClean="0"/>
              <a:t>A univariate graphical method</a:t>
            </a:r>
          </a:p>
          <a:p>
            <a:pPr lvl="2"/>
            <a:r>
              <a:rPr lang="en-US" sz="2000" smtClean="0"/>
              <a:t>Consists of a set of rectangles that reflect the counts or frequencies of the classes present in the given data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472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30ADD7-E981-4345-A46E-C849543EFABC}" type="slidenum">
              <a:rPr lang="en-US" sz="1400" smtClean="0"/>
              <a:pPr/>
              <a:t>17</a:t>
            </a:fld>
            <a:endParaRPr lang="en-US" sz="140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 sz="4000" dirty="0" smtClean="0"/>
              <a:t>Histograms Often </a:t>
            </a:r>
            <a:r>
              <a:rPr lang="en-US" sz="4000" dirty="0" smtClean="0"/>
              <a:t>Tell </a:t>
            </a:r>
            <a:r>
              <a:rPr lang="en-US" sz="4000" dirty="0" smtClean="0"/>
              <a:t>More than Boxplots</a:t>
            </a:r>
          </a:p>
        </p:txBody>
      </p:sp>
      <p:graphicFrame>
        <p:nvGraphicFramePr>
          <p:cNvPr id="1946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827088" y="1981200"/>
          <a:ext cx="3673475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SmartDraw" r:id="rId4" imgW="3063240" imgH="1691640" progId="SmartDraw.2">
                  <p:embed/>
                </p:oleObj>
              </mc:Choice>
              <mc:Fallback>
                <p:oleObj name="SmartDraw" r:id="rId4" imgW="3063240" imgH="1691640" progId="SmartDraw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1200"/>
                        <a:ext cx="3673475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27088" y="4164013"/>
          <a:ext cx="3603625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SmartDraw" r:id="rId6" imgW="3063240" imgH="1691640" progId="SmartDraw.2">
                  <p:embed/>
                </p:oleObj>
              </mc:Choice>
              <mc:Fallback>
                <p:oleObj name="SmartDraw" r:id="rId6" imgW="3063240" imgH="1691640" progId="SmartDraw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164013"/>
                        <a:ext cx="3603625" cy="193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4876800" y="1219200"/>
            <a:ext cx="3657600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The two histograms shown in the left may have the same boxplot representation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The same values for: min, Q1, median, Q3, max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But they have rather different data distributions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0CD208-70E5-4373-9B9D-692FB04443A8}" type="slidenum">
              <a:rPr lang="en-US" sz="1400" smtClean="0"/>
              <a:pPr/>
              <a:t>18</a:t>
            </a:fld>
            <a:endParaRPr lang="en-US" sz="14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Scatter plot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1412875"/>
          </a:xfrm>
        </p:spPr>
        <p:txBody>
          <a:bodyPr/>
          <a:lstStyle/>
          <a:p>
            <a:r>
              <a:rPr lang="en-US" sz="2800" smtClean="0"/>
              <a:t>Provides a first look at bivariate data to see clusters of points, outliers, etc</a:t>
            </a:r>
          </a:p>
          <a:p>
            <a:r>
              <a:rPr lang="en-US" sz="2800" smtClean="0"/>
              <a:t>Each pair of values is treated as a pair of coordinates and plotted as points in the plane</a:t>
            </a: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640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E57223-FFB1-4EBD-99CB-46DA250AC863}" type="slidenum">
              <a:rPr lang="en-US" sz="1400" smtClean="0"/>
              <a:pPr/>
              <a:t>19</a:t>
            </a:fld>
            <a:endParaRPr lang="en-US" sz="14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Loess Curve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1609725"/>
          </a:xfrm>
        </p:spPr>
        <p:txBody>
          <a:bodyPr/>
          <a:lstStyle/>
          <a:p>
            <a:r>
              <a:rPr lang="en-US" sz="2800" smtClean="0"/>
              <a:t>Adds a smooth curve to a scatter plot in order to provide better perception of the pattern of dependence</a:t>
            </a:r>
          </a:p>
          <a:p>
            <a:r>
              <a:rPr lang="en-US" sz="2800" smtClean="0"/>
              <a:t>Loess curve is fitted by setting two parameters: a smoothing parameter, and the degree of the polynomials that are fitted by the regression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86138"/>
            <a:ext cx="67818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8B356D-A15C-4B6F-9087-F3C633E2EDB8}" type="slidenum">
              <a:rPr lang="en-US" sz="1400" smtClean="0"/>
              <a:pPr/>
              <a:t>2</a:t>
            </a:fld>
            <a:endParaRPr lang="en-US" sz="140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b="1" smtClean="0"/>
              <a:t>Learning Objectives</a:t>
            </a:r>
            <a:endParaRPr lang="en-US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36576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Why do we need to preprocess data?</a:t>
            </a:r>
          </a:p>
          <a:p>
            <a:endParaRPr lang="en-US" dirty="0" smtClean="0"/>
          </a:p>
          <a:p>
            <a:r>
              <a:rPr lang="en-US" dirty="0" smtClean="0"/>
              <a:t>Descriptive data summarization</a:t>
            </a:r>
          </a:p>
          <a:p>
            <a:endParaRPr lang="en-US" dirty="0" smtClean="0"/>
          </a:p>
          <a:p>
            <a:r>
              <a:rPr lang="en-US" dirty="0" smtClean="0"/>
              <a:t>Data preprocessing methods and techniques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D6D27D-536B-4837-B2C7-5EC67EBAB44E}" type="slidenum">
              <a:rPr lang="en-US" sz="1400" smtClean="0"/>
              <a:pPr/>
              <a:t>20</a:t>
            </a:fld>
            <a:endParaRPr lang="en-US" sz="140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 lIns="92075" tIns="46038" rIns="92075" bIns="46038"/>
          <a:lstStyle/>
          <a:p>
            <a:r>
              <a:rPr lang="en-US" sz="4000" smtClean="0"/>
              <a:t>Positively and Negatively Correlated Data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4495800"/>
            <a:ext cx="3956050" cy="1120775"/>
          </a:xfrm>
          <a:noFill/>
        </p:spPr>
        <p:txBody>
          <a:bodyPr lIns="92075" tIns="46038" rIns="92075" bIns="46038"/>
          <a:lstStyle/>
          <a:p>
            <a:pPr>
              <a:lnSpc>
                <a:spcPct val="140000"/>
              </a:lnSpc>
            </a:pPr>
            <a:r>
              <a:rPr lang="en-US" sz="2000" smtClean="0"/>
              <a:t>The left half fragment is positively correlated</a:t>
            </a:r>
          </a:p>
          <a:p>
            <a:pPr>
              <a:lnSpc>
                <a:spcPct val="140000"/>
              </a:lnSpc>
            </a:pPr>
            <a:r>
              <a:rPr lang="en-US" sz="2000" smtClean="0"/>
              <a:t>The right half is negative correlated</a:t>
            </a:r>
            <a:endParaRPr lang="en-US" sz="2000" smtClean="0">
              <a:solidFill>
                <a:schemeClr val="hlink"/>
              </a:solidFill>
            </a:endParaRPr>
          </a:p>
        </p:txBody>
      </p:sp>
      <p:pic>
        <p:nvPicPr>
          <p:cNvPr id="22535" name="Picture 4" descr="ha02corr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3655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5" descr="ha02corr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6" descr="fig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7"/>
          <p:cNvSpPr>
            <a:spLocks noChangeArrowheads="1"/>
          </p:cNvSpPr>
          <p:nvPr/>
        </p:nvSpPr>
        <p:spPr bwMode="auto">
          <a:xfrm>
            <a:off x="4495800" y="4648200"/>
            <a:ext cx="4267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2355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E01DCF-C998-4EB4-AB95-3A9CB8F19785}" type="slidenum">
              <a:rPr lang="en-US" sz="1400" smtClean="0"/>
              <a:pPr/>
              <a:t>21</a:t>
            </a:fld>
            <a:endParaRPr lang="en-US" sz="1400" smtClean="0"/>
          </a:p>
        </p:txBody>
      </p:sp>
      <p:pic>
        <p:nvPicPr>
          <p:cNvPr id="23557" name="Picture 2" descr="fig18-1"/>
          <p:cNvPicPr>
            <a:picLocks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0"/>
            <a:ext cx="4038600" cy="3733800"/>
          </a:xfrm>
          <a:noFill/>
        </p:spPr>
      </p:pic>
      <p:pic>
        <p:nvPicPr>
          <p:cNvPr id="23558" name="Picture 3" descr="fig18-2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352800"/>
            <a:ext cx="4191000" cy="3505200"/>
          </a:xfrm>
          <a:noFill/>
        </p:spPr>
      </p:pic>
      <p:pic>
        <p:nvPicPr>
          <p:cNvPr id="23559" name="Picture 4" descr="fig18-3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525" y="2541588"/>
            <a:ext cx="3956050" cy="2865437"/>
          </a:xfrm>
          <a:noFill/>
        </p:spPr>
      </p:pic>
      <p:sp>
        <p:nvSpPr>
          <p:cNvPr id="23560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000" smtClean="0"/>
              <a:t> Not Correlated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E67076-EBA7-4E3B-B30C-95B1767DDE7F}" type="slidenum">
              <a:rPr lang="en-US" sz="1400" smtClean="0"/>
              <a:pPr/>
              <a:t>22</a:t>
            </a:fld>
            <a:endParaRPr lang="en-US" sz="140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mtClean="0"/>
              <a:t>Data Visualization and Its Methods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smtClean="0"/>
              <a:t>Why data visualization?</a:t>
            </a:r>
          </a:p>
          <a:p>
            <a:pPr lvl="1">
              <a:lnSpc>
                <a:spcPct val="110000"/>
              </a:lnSpc>
            </a:pPr>
            <a:r>
              <a:rPr lang="en-US" sz="2000" smtClean="0">
                <a:solidFill>
                  <a:schemeClr val="tx2"/>
                </a:solidFill>
              </a:rPr>
              <a:t>Gain insight</a:t>
            </a:r>
            <a:r>
              <a:rPr lang="en-US" sz="2000" smtClean="0"/>
              <a:t> into an information space by mapping data onto graphical primitives</a:t>
            </a:r>
          </a:p>
          <a:p>
            <a:pPr lvl="1">
              <a:lnSpc>
                <a:spcPct val="110000"/>
              </a:lnSpc>
            </a:pPr>
            <a:r>
              <a:rPr lang="en-US" sz="2000" smtClean="0">
                <a:solidFill>
                  <a:schemeClr val="tx2"/>
                </a:solidFill>
              </a:rPr>
              <a:t>Provide qualitative overview</a:t>
            </a:r>
            <a:r>
              <a:rPr lang="en-US" sz="2000" smtClean="0"/>
              <a:t> of large data sets</a:t>
            </a:r>
          </a:p>
          <a:p>
            <a:pPr lvl="1">
              <a:lnSpc>
                <a:spcPct val="110000"/>
              </a:lnSpc>
            </a:pPr>
            <a:r>
              <a:rPr lang="en-US" sz="2000" smtClean="0">
                <a:solidFill>
                  <a:schemeClr val="tx2"/>
                </a:solidFill>
              </a:rPr>
              <a:t>Search</a:t>
            </a:r>
            <a:r>
              <a:rPr lang="en-US" sz="2000" smtClean="0"/>
              <a:t> for patterns, trends, structure, irregularities, relationships among data</a:t>
            </a:r>
          </a:p>
          <a:p>
            <a:pPr lvl="1">
              <a:lnSpc>
                <a:spcPct val="110000"/>
              </a:lnSpc>
            </a:pPr>
            <a:r>
              <a:rPr lang="en-US" sz="2000" smtClean="0">
                <a:solidFill>
                  <a:schemeClr val="tx2"/>
                </a:solidFill>
              </a:rPr>
              <a:t>Help find interesting regions and suitable parameters</a:t>
            </a:r>
            <a:r>
              <a:rPr lang="en-US" sz="2000" smtClean="0"/>
              <a:t> for further quantitative analysis</a:t>
            </a:r>
          </a:p>
          <a:p>
            <a:pPr lvl="1">
              <a:lnSpc>
                <a:spcPct val="110000"/>
              </a:lnSpc>
            </a:pPr>
            <a:r>
              <a:rPr lang="en-US" sz="2000" smtClean="0">
                <a:solidFill>
                  <a:schemeClr val="tx2"/>
                </a:solidFill>
              </a:rPr>
              <a:t>Provide a visual proof</a:t>
            </a:r>
            <a:r>
              <a:rPr lang="en-US" sz="2000" smtClean="0"/>
              <a:t> of computer representations derived</a:t>
            </a:r>
          </a:p>
          <a:p>
            <a:pPr>
              <a:lnSpc>
                <a:spcPct val="110000"/>
              </a:lnSpc>
            </a:pPr>
            <a:r>
              <a:rPr lang="en-US" sz="2400" smtClean="0"/>
              <a:t>Typical visualization methods: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Geometric techniques</a:t>
            </a:r>
          </a:p>
          <a:p>
            <a:pPr lvl="1">
              <a:lnSpc>
                <a:spcPct val="110000"/>
              </a:lnSpc>
            </a:pPr>
            <a:r>
              <a:rPr lang="de-DE" sz="2000" smtClean="0"/>
              <a:t>Icon-based techniques</a:t>
            </a:r>
          </a:p>
          <a:p>
            <a:pPr lvl="1">
              <a:lnSpc>
                <a:spcPct val="110000"/>
              </a:lnSpc>
            </a:pPr>
            <a:r>
              <a:rPr lang="de-DE" sz="2000" smtClean="0"/>
              <a:t>Hierarchical techniques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1E91A1-01E8-484F-BAB3-8CDF44760931}" type="slidenum">
              <a:rPr lang="en-US" sz="1400" smtClean="0"/>
              <a:pPr/>
              <a:t>23</a:t>
            </a:fld>
            <a:endParaRPr lang="en-US" sz="1400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609600"/>
          </a:xfrm>
        </p:spPr>
        <p:txBody>
          <a:bodyPr/>
          <a:lstStyle/>
          <a:p>
            <a:r>
              <a:rPr lang="de-DE" sz="4000" smtClean="0">
                <a:latin typeface="Arial" charset="0"/>
              </a:rPr>
              <a:t>Scatterplot Matrices</a:t>
            </a:r>
            <a:endParaRPr lang="en-US" sz="4000" smtClean="0">
              <a:latin typeface="Arial" charset="0"/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867400"/>
            <a:ext cx="7772400" cy="2413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1800" smtClean="0"/>
              <a:t>Matrix </a:t>
            </a:r>
            <a:r>
              <a:rPr lang="de-DE" sz="1800" smtClean="0"/>
              <a:t>of scatterplots (x-y-diagrams) of the k-dim. data [total of (k2/2-k) scatterplots]</a:t>
            </a:r>
            <a:endParaRPr lang="en-US" sz="1800" smtClean="0"/>
          </a:p>
        </p:txBody>
      </p:sp>
      <p:pic>
        <p:nvPicPr>
          <p:cNvPr id="25607" name="Picture 4" descr="scat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4102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5"/>
          <p:cNvSpPr txBox="1">
            <a:spLocks noChangeArrowheads="1"/>
          </p:cNvSpPr>
          <p:nvPr/>
        </p:nvSpPr>
        <p:spPr bwMode="auto">
          <a:xfrm rot="-5400000">
            <a:off x="-69056" y="3421856"/>
            <a:ext cx="315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800">
                <a:solidFill>
                  <a:schemeClr val="accent1"/>
                </a:solidFill>
                <a:latin typeface="Arial" charset="0"/>
              </a:rPr>
              <a:t>Used by</a:t>
            </a:r>
            <a:r>
              <a:rPr lang="de-DE" sz="800" u="sng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sz="800">
                <a:solidFill>
                  <a:schemeClr val="accent1"/>
                </a:solidFill>
                <a:latin typeface="Arial" charset="0"/>
              </a:rPr>
              <a:t>ermission of M. Ward, Worcester Polytechnic</a:t>
            </a:r>
            <a:r>
              <a:rPr lang="de-DE" sz="120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sz="800">
                <a:solidFill>
                  <a:schemeClr val="accent1"/>
                </a:solidFill>
                <a:latin typeface="Arial" charset="0"/>
              </a:rPr>
              <a:t>Institute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C314B2-6AA2-4755-B5EA-56B3D794FB16}" type="slidenum">
              <a:rPr lang="en-US" sz="1400" smtClean="0"/>
              <a:pPr/>
              <a:t>24</a:t>
            </a:fld>
            <a:endParaRPr lang="en-US" sz="1400" smtClean="0"/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5410200"/>
            <a:ext cx="8991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044575" indent="-1588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1333500" algn="l"/>
              </a:tabLst>
            </a:pPr>
            <a:endParaRPr lang="de-DE" sz="2000" b="1" u="sng">
              <a:latin typeface="Arial" charset="0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7381875" y="2590800"/>
            <a:ext cx="14573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1400">
                <a:solidFill>
                  <a:schemeClr val="tx2"/>
                </a:solidFill>
                <a:latin typeface="Arial" charset="0"/>
              </a:rPr>
              <a:t>news articles</a:t>
            </a:r>
            <a:br>
              <a:rPr lang="de-DE" sz="1400">
                <a:solidFill>
                  <a:schemeClr val="tx2"/>
                </a:solidFill>
                <a:latin typeface="Arial" charset="0"/>
              </a:rPr>
            </a:br>
            <a:r>
              <a:rPr lang="de-DE" sz="1400">
                <a:solidFill>
                  <a:schemeClr val="tx2"/>
                </a:solidFill>
                <a:latin typeface="Arial" charset="0"/>
              </a:rPr>
              <a:t>visualized as</a:t>
            </a:r>
            <a:br>
              <a:rPr lang="de-DE" sz="1400">
                <a:solidFill>
                  <a:schemeClr val="tx2"/>
                </a:solidFill>
                <a:latin typeface="Arial" charset="0"/>
              </a:rPr>
            </a:br>
            <a:r>
              <a:rPr lang="de-DE" sz="1400">
                <a:solidFill>
                  <a:schemeClr val="tx2"/>
                </a:solidFill>
                <a:latin typeface="Arial" charset="0"/>
              </a:rPr>
              <a:t>a landscape</a:t>
            </a:r>
          </a:p>
        </p:txBody>
      </p:sp>
      <p:pic>
        <p:nvPicPr>
          <p:cNvPr id="26631" name="Picture 4" descr="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6388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5"/>
          <p:cNvSpPr txBox="1">
            <a:spLocks noChangeArrowheads="1"/>
          </p:cNvSpPr>
          <p:nvPr/>
        </p:nvSpPr>
        <p:spPr bwMode="auto">
          <a:xfrm rot="-5400000">
            <a:off x="-442912" y="3351212"/>
            <a:ext cx="3721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1000">
                <a:solidFill>
                  <a:schemeClr val="accent1"/>
                </a:solidFill>
                <a:latin typeface="Arial" charset="0"/>
              </a:rPr>
              <a:t>Used by permission of B. Wright, Visible Decisions Inc.</a:t>
            </a:r>
          </a:p>
        </p:txBody>
      </p:sp>
      <p:sp>
        <p:nvSpPr>
          <p:cNvPr id="2663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mtClean="0">
                <a:latin typeface="Arial" charset="0"/>
              </a:rPr>
              <a:t>Landscapes</a:t>
            </a:r>
            <a:endParaRPr lang="en-US" sz="6000" smtClean="0">
              <a:latin typeface="Arial" charset="0"/>
            </a:endParaRPr>
          </a:p>
        </p:txBody>
      </p:sp>
      <p:sp>
        <p:nvSpPr>
          <p:cNvPr id="2663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8382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smtClean="0"/>
              <a:t>Visualization of the data as perspective landscape</a:t>
            </a:r>
            <a:endParaRPr lang="de-DE" sz="2400" b="1" smtClean="0"/>
          </a:p>
          <a:p>
            <a:pPr>
              <a:lnSpc>
                <a:spcPct val="90000"/>
              </a:lnSpc>
            </a:pPr>
            <a:r>
              <a:rPr lang="de-DE" sz="2400" smtClean="0"/>
              <a:t>The data needs to be transformed into a (possibly artificial) 2D spatial representation which preserves the characteristics of the data </a:t>
            </a:r>
            <a:endParaRPr lang="en-US" sz="2400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12C702-8240-4B7F-BC9C-77DF675B4974}" type="slidenum">
              <a:rPr lang="en-US" sz="1400" smtClean="0"/>
              <a:pPr/>
              <a:t>25</a:t>
            </a:fld>
            <a:endParaRPr lang="en-US" sz="140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4000" smtClean="0"/>
              <a:t>Tree-Map</a:t>
            </a:r>
            <a:endParaRPr lang="en-US" sz="4000" smtClean="0">
              <a:solidFill>
                <a:schemeClr val="tx1"/>
              </a:solidFill>
            </a:endParaRP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1676400"/>
          </a:xfrm>
        </p:spPr>
        <p:txBody>
          <a:bodyPr/>
          <a:lstStyle/>
          <a:p>
            <a:r>
              <a:rPr lang="de-DE" sz="2800" smtClean="0"/>
              <a:t>Screen-filling method which uses a hierarchical partitioning of the screen into regions depending on the attribute values</a:t>
            </a:r>
            <a:endParaRPr lang="de-DE" sz="2800" b="1" smtClean="0"/>
          </a:p>
          <a:p>
            <a:r>
              <a:rPr lang="de-DE" sz="2800" smtClean="0"/>
              <a:t>The x- and y-dimension of the screen are partitioned alternately according to the attribute values (classes)</a:t>
            </a:r>
            <a:endParaRPr lang="en-US" sz="2800" smtClean="0"/>
          </a:p>
        </p:txBody>
      </p:sp>
      <p:pic>
        <p:nvPicPr>
          <p:cNvPr id="27655" name="Picture 4" descr="all10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533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630238" y="4419600"/>
            <a:ext cx="290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>
                <a:latin typeface="Tahoma" pitchFamily="34" charset="0"/>
              </a:rPr>
              <a:t>MSR Netscan Image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0" y="57150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from Han &amp; Kamber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54E8C4-3DD9-48E1-BCBD-6AD177F8C1AA}" type="slidenum">
              <a:rPr lang="en-US" sz="1400" smtClean="0"/>
              <a:pPr/>
              <a:t>26</a:t>
            </a:fld>
            <a:endParaRPr lang="en-US" sz="1400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5250"/>
            <a:ext cx="75438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b="1" smtClean="0"/>
              <a:t>Tree-Map of a File System (Schneiderman)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9FC938-C832-40FE-9122-2CC9C100E413}" type="slidenum">
              <a:rPr lang="en-US" sz="1400" smtClean="0"/>
              <a:pPr/>
              <a:t>27</a:t>
            </a:fld>
            <a:endParaRPr lang="en-US" sz="1400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b="1" smtClean="0"/>
              <a:t>Learning Objectives</a:t>
            </a:r>
            <a:endParaRPr lang="en-US" smtClean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648200"/>
          </a:xfrm>
        </p:spPr>
        <p:txBody>
          <a:bodyPr/>
          <a:lstStyle/>
          <a:p>
            <a:r>
              <a:rPr lang="en-US" smtClean="0"/>
              <a:t>Understand motivations for cleaning the data</a:t>
            </a:r>
          </a:p>
          <a:p>
            <a:r>
              <a:rPr lang="en-US" smtClean="0"/>
              <a:t>Understand how to summarize the data</a:t>
            </a:r>
          </a:p>
          <a:p>
            <a:r>
              <a:rPr lang="en-US" smtClean="0">
                <a:solidFill>
                  <a:srgbClr val="FF0000"/>
                </a:solidFill>
              </a:rPr>
              <a:t>Understand how to clean the data</a:t>
            </a:r>
          </a:p>
          <a:p>
            <a:r>
              <a:rPr lang="en-US" smtClean="0"/>
              <a:t>Understand how to integrate and transform the data.</a:t>
            </a:r>
          </a:p>
          <a:p>
            <a:pPr>
              <a:lnSpc>
                <a:spcPct val="140000"/>
              </a:lnSpc>
            </a:pPr>
            <a:r>
              <a:rPr lang="en-US" smtClean="0"/>
              <a:t>Understand how to reduce the data</a:t>
            </a:r>
            <a:endParaRPr lang="en-US" smtClean="0">
              <a:solidFill>
                <a:schemeClr val="hlink"/>
              </a:solidFill>
            </a:endParaRPr>
          </a:p>
          <a:p>
            <a:pPr>
              <a:lnSpc>
                <a:spcPct val="140000"/>
              </a:lnSpc>
            </a:pPr>
            <a:r>
              <a:rPr lang="en-US" smtClean="0"/>
              <a:t>Understand how to discretize the data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D2BB94-710C-4DDC-8552-509F0E657AC3}" type="slidenum">
              <a:rPr lang="en-US" sz="1400" smtClean="0"/>
              <a:pPr/>
              <a:t>28</a:t>
            </a:fld>
            <a:endParaRPr lang="en-US" sz="1400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762000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Data Cleaning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5257800"/>
          </a:xfrm>
          <a:noFill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2400" smtClean="0"/>
              <a:t>No quality data, no quality mining results!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Quality decisions must be based on quality data</a:t>
            </a:r>
          </a:p>
          <a:p>
            <a:pPr lvl="2">
              <a:lnSpc>
                <a:spcPct val="110000"/>
              </a:lnSpc>
            </a:pPr>
            <a:r>
              <a:rPr lang="en-US" sz="2000" smtClean="0"/>
              <a:t>e.g., duplicate or missing data may cause incorrect or even misleading statistics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“Data cleaning is the number one problem in data warehousing”—DCI survey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Data extraction, cleaning, and transformation comprises the majority of the work of building a data warehouse</a:t>
            </a:r>
          </a:p>
          <a:p>
            <a:pPr>
              <a:lnSpc>
                <a:spcPct val="110000"/>
              </a:lnSpc>
            </a:pPr>
            <a:r>
              <a:rPr lang="en-US" sz="2400" smtClean="0"/>
              <a:t>Data cleaning tasks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Fill in missing values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Identify outliers and smooth out noisy data 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Correct inconsistent data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Resolve redundancy caused by data integration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37A979-221F-48D0-82ED-8D6AEB1893C9}" type="slidenum">
              <a:rPr lang="en-US" sz="1400" smtClean="0"/>
              <a:pPr/>
              <a:t>29</a:t>
            </a:fld>
            <a:endParaRPr lang="en-US" sz="140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Data in the Real World Is Dirty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sz="2800" smtClean="0">
                <a:solidFill>
                  <a:schemeClr val="hlink"/>
                </a:solidFill>
              </a:rPr>
              <a:t>incomplete</a:t>
            </a:r>
            <a:r>
              <a:rPr lang="en-US" sz="2800" smtClean="0"/>
              <a:t>: lacking attribute values, lacking certain attributes of interest, or containing only aggregate data</a:t>
            </a:r>
          </a:p>
          <a:p>
            <a:pPr lvl="1"/>
            <a:r>
              <a:rPr lang="en-US" sz="2400" smtClean="0"/>
              <a:t>e.g., occupation=“ ” (missing data)</a:t>
            </a:r>
          </a:p>
          <a:p>
            <a:r>
              <a:rPr lang="en-US" sz="2800" smtClean="0">
                <a:solidFill>
                  <a:schemeClr val="hlink"/>
                </a:solidFill>
              </a:rPr>
              <a:t>noisy</a:t>
            </a:r>
            <a:r>
              <a:rPr lang="en-US" sz="2800" smtClean="0"/>
              <a:t>: containing noise, errors, or outliers</a:t>
            </a:r>
          </a:p>
          <a:p>
            <a:pPr lvl="1"/>
            <a:r>
              <a:rPr lang="en-US" sz="2400" smtClean="0"/>
              <a:t>e.g., Salary=“</a:t>
            </a:r>
            <a:r>
              <a:rPr lang="en-US" sz="2400" smtClean="0">
                <a:cs typeface="Tahoma" pitchFamily="34" charset="0"/>
              </a:rPr>
              <a:t>−</a:t>
            </a:r>
            <a:r>
              <a:rPr lang="en-US" sz="2400" smtClean="0"/>
              <a:t>10” (an error)</a:t>
            </a:r>
          </a:p>
          <a:p>
            <a:r>
              <a:rPr lang="en-US" sz="2800" smtClean="0">
                <a:solidFill>
                  <a:schemeClr val="hlink"/>
                </a:solidFill>
              </a:rPr>
              <a:t>inconsistent</a:t>
            </a:r>
            <a:r>
              <a:rPr lang="en-US" sz="2800" smtClean="0"/>
              <a:t>: containing discrepancies in codes or names, e.g.,</a:t>
            </a:r>
          </a:p>
          <a:p>
            <a:pPr lvl="1"/>
            <a:r>
              <a:rPr lang="en-US" sz="2400" smtClean="0"/>
              <a:t>Age=“42” Birthday=“03/07/1997”</a:t>
            </a:r>
          </a:p>
          <a:p>
            <a:pPr lvl="1"/>
            <a:r>
              <a:rPr lang="en-US" sz="2400" smtClean="0"/>
              <a:t>Was rating “1,2,3”, now rating “A, B, C”</a:t>
            </a:r>
          </a:p>
          <a:p>
            <a:pPr lvl="1"/>
            <a:r>
              <a:rPr lang="en-US" sz="2400" smtClean="0"/>
              <a:t>discrepancy between duplicate records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FAA57E-E22E-4E30-BA02-A0190F9C91CA}" type="slidenum">
              <a:rPr lang="en-US" sz="1400" smtClean="0"/>
              <a:pPr/>
              <a:t>3</a:t>
            </a:fld>
            <a:endParaRPr lang="en-US" sz="140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b="1" smtClean="0"/>
              <a:t>Learning Objectives</a:t>
            </a:r>
            <a:endParaRPr lang="en-US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6482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Understand motivations for cleaning the data</a:t>
            </a:r>
          </a:p>
          <a:p>
            <a:r>
              <a:rPr lang="en-US" smtClean="0"/>
              <a:t>Understand how to summarize the data</a:t>
            </a:r>
          </a:p>
          <a:p>
            <a:r>
              <a:rPr lang="en-US" smtClean="0"/>
              <a:t>Understand how to clean the data</a:t>
            </a:r>
          </a:p>
          <a:p>
            <a:r>
              <a:rPr lang="en-US" smtClean="0"/>
              <a:t>Understand how to integrate and transform the data</a:t>
            </a:r>
          </a:p>
          <a:p>
            <a:pPr>
              <a:lnSpc>
                <a:spcPct val="140000"/>
              </a:lnSpc>
            </a:pPr>
            <a:r>
              <a:rPr lang="en-US" smtClean="0"/>
              <a:t>Understand how to reduce the data</a:t>
            </a:r>
            <a:endParaRPr lang="en-US" smtClean="0">
              <a:solidFill>
                <a:schemeClr val="hlink"/>
              </a:solidFill>
            </a:endParaRPr>
          </a:p>
          <a:p>
            <a:pPr>
              <a:lnSpc>
                <a:spcPct val="140000"/>
              </a:lnSpc>
            </a:pPr>
            <a:r>
              <a:rPr lang="en-US" smtClean="0"/>
              <a:t>Understand how to discretize the data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132E27-1B73-4C43-9E39-3BF2A8A48993}" type="slidenum">
              <a:rPr lang="en-US" sz="1400" smtClean="0"/>
              <a:pPr/>
              <a:t>30</a:t>
            </a:fld>
            <a:endParaRPr lang="en-US" sz="1400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51725" cy="1143000"/>
          </a:xfrm>
        </p:spPr>
        <p:txBody>
          <a:bodyPr/>
          <a:lstStyle/>
          <a:p>
            <a:r>
              <a:rPr lang="en-US" smtClean="0"/>
              <a:t>Why Is Data Dirty?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105400"/>
          </a:xfrm>
        </p:spPr>
        <p:txBody>
          <a:bodyPr/>
          <a:lstStyle/>
          <a:p>
            <a:r>
              <a:rPr lang="en-US" sz="2800" smtClean="0"/>
              <a:t>Incomplete data may come from</a:t>
            </a:r>
          </a:p>
          <a:p>
            <a:pPr lvl="1"/>
            <a:r>
              <a:rPr lang="en-US" sz="2000" smtClean="0"/>
              <a:t>“Not applicable” data value when collected</a:t>
            </a:r>
          </a:p>
          <a:p>
            <a:pPr lvl="1"/>
            <a:r>
              <a:rPr lang="en-US" sz="2000" smtClean="0"/>
              <a:t>Different considerations between the time when the data was collected and when it is analyzed.</a:t>
            </a:r>
          </a:p>
          <a:p>
            <a:pPr lvl="1"/>
            <a:r>
              <a:rPr lang="en-US" sz="2000" smtClean="0"/>
              <a:t>Human/hardware/software problems</a:t>
            </a:r>
          </a:p>
          <a:p>
            <a:r>
              <a:rPr lang="en-US" sz="2800" smtClean="0"/>
              <a:t>Noisy data (incorrect values) may come from</a:t>
            </a:r>
          </a:p>
          <a:p>
            <a:pPr lvl="1"/>
            <a:r>
              <a:rPr lang="en-US" sz="2000" smtClean="0"/>
              <a:t>Faulty data collection instruments</a:t>
            </a:r>
          </a:p>
          <a:p>
            <a:pPr lvl="1"/>
            <a:r>
              <a:rPr lang="en-US" sz="2000" smtClean="0"/>
              <a:t>Human or computer error at data entry</a:t>
            </a:r>
          </a:p>
          <a:p>
            <a:pPr lvl="1"/>
            <a:r>
              <a:rPr lang="en-US" sz="2000" smtClean="0"/>
              <a:t>Errors in data transmission</a:t>
            </a:r>
          </a:p>
          <a:p>
            <a:r>
              <a:rPr lang="en-US" sz="2800" smtClean="0"/>
              <a:t>Inconsistent data may come from</a:t>
            </a:r>
          </a:p>
          <a:p>
            <a:pPr lvl="1"/>
            <a:r>
              <a:rPr lang="en-US" sz="2000" smtClean="0"/>
              <a:t>Different data sources</a:t>
            </a:r>
          </a:p>
          <a:p>
            <a:pPr lvl="1"/>
            <a:r>
              <a:rPr lang="en-US" sz="2000" smtClean="0"/>
              <a:t>Functional dependency violation (e.g., modify some linked data)</a:t>
            </a:r>
          </a:p>
          <a:p>
            <a:r>
              <a:rPr lang="en-US" sz="2800" smtClean="0"/>
              <a:t>Duplicate records also need data cleaning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E6F26C-1599-4533-BB58-3676E3CCA076}" type="slidenum">
              <a:rPr lang="en-US" sz="1400" smtClean="0"/>
              <a:pPr/>
              <a:t>31</a:t>
            </a:fld>
            <a:endParaRPr lang="en-US" sz="1400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sz="4000" smtClean="0"/>
              <a:t>Multi-Dimensional Measure of Data Quality</a:t>
            </a:r>
            <a:endParaRPr lang="en-US" smtClean="0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A well-accepted multidimensional view: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Accuracy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Completeness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Consistency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Timeliness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Believability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Value added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Interpretability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Accessibility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Broad categories: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Intrinsic, contextual, representational, and accessibility</a:t>
            </a: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B8DEF4-6422-4DAA-B304-3A85DBD57971}" type="slidenum">
              <a:rPr lang="en-US" sz="1400" smtClean="0"/>
              <a:pPr/>
              <a:t>32</a:t>
            </a:fld>
            <a:endParaRPr lang="en-US" sz="1400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858000" cy="685800"/>
          </a:xfrm>
        </p:spPr>
        <p:txBody>
          <a:bodyPr/>
          <a:lstStyle/>
          <a:p>
            <a:r>
              <a:rPr lang="en-US" smtClean="0"/>
              <a:t>Missing Data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105400"/>
          </a:xfrm>
        </p:spPr>
        <p:txBody>
          <a:bodyPr/>
          <a:lstStyle/>
          <a:p>
            <a:r>
              <a:rPr lang="en-US" sz="2800" smtClean="0"/>
              <a:t>Data is not always available</a:t>
            </a:r>
          </a:p>
          <a:p>
            <a:pPr lvl="1"/>
            <a:r>
              <a:rPr lang="en-US" sz="2400" smtClean="0"/>
              <a:t>E.g., many tuples have no recorded value for several attributes, such as customer income in sales data</a:t>
            </a:r>
          </a:p>
          <a:p>
            <a:r>
              <a:rPr lang="en-US" sz="2800" smtClean="0"/>
              <a:t>Missing data may be due to </a:t>
            </a:r>
          </a:p>
          <a:p>
            <a:pPr lvl="1"/>
            <a:r>
              <a:rPr lang="en-US" sz="2400" smtClean="0"/>
              <a:t>equipment malfunction</a:t>
            </a:r>
          </a:p>
          <a:p>
            <a:pPr lvl="1"/>
            <a:r>
              <a:rPr lang="en-US" sz="2400" smtClean="0"/>
              <a:t>inconsistent with other recorded data and thus deleted</a:t>
            </a:r>
          </a:p>
          <a:p>
            <a:pPr lvl="1"/>
            <a:r>
              <a:rPr lang="en-US" sz="2400" smtClean="0"/>
              <a:t>data not entered due to misunderstanding</a:t>
            </a:r>
          </a:p>
          <a:p>
            <a:pPr lvl="1"/>
            <a:r>
              <a:rPr lang="en-US" sz="2400" smtClean="0"/>
              <a:t>certain data may not be considered important at the time of entry</a:t>
            </a:r>
          </a:p>
          <a:p>
            <a:pPr lvl="1"/>
            <a:r>
              <a:rPr lang="en-US" sz="2400" smtClean="0"/>
              <a:t>not register history or changes of the data</a:t>
            </a:r>
          </a:p>
          <a:p>
            <a:r>
              <a:rPr lang="en-US" sz="2800" smtClean="0"/>
              <a:t>Missing data may need to be inferred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4FAEE5-40CD-460D-9927-767FBB788B58}" type="slidenum">
              <a:rPr lang="en-US" sz="1400" smtClean="0"/>
              <a:pPr/>
              <a:t>33</a:t>
            </a:fld>
            <a:endParaRPr lang="en-US" sz="1400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543800" cy="762000"/>
          </a:xfrm>
        </p:spPr>
        <p:txBody>
          <a:bodyPr/>
          <a:lstStyle/>
          <a:p>
            <a:r>
              <a:rPr lang="en-US" smtClean="0"/>
              <a:t>How to Handle Missing Data?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5562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smtClean="0"/>
              <a:t>Ignore the tuple: usually done when class label is missing (when doing classification)—not effective when the % of missing values per attribute varies considerably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Fill in the missing value manually: tedious + infeasible?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Fill in it automatically with</a:t>
            </a:r>
          </a:p>
          <a:p>
            <a:pPr lvl="1">
              <a:lnSpc>
                <a:spcPct val="110000"/>
              </a:lnSpc>
            </a:pPr>
            <a:r>
              <a:rPr lang="en-US" sz="2400" smtClean="0"/>
              <a:t>a global constant : e.g., “unknown”, a new class?! </a:t>
            </a:r>
          </a:p>
          <a:p>
            <a:pPr lvl="1">
              <a:lnSpc>
                <a:spcPct val="110000"/>
              </a:lnSpc>
            </a:pPr>
            <a:r>
              <a:rPr lang="en-US" sz="2400" smtClean="0"/>
              <a:t>the attribute mean</a:t>
            </a:r>
          </a:p>
          <a:p>
            <a:pPr lvl="1">
              <a:lnSpc>
                <a:spcPct val="110000"/>
              </a:lnSpc>
            </a:pPr>
            <a:r>
              <a:rPr lang="en-US" sz="2400" smtClean="0"/>
              <a:t>the attribute mean for all samples belonging to the same class: smarter</a:t>
            </a:r>
          </a:p>
          <a:p>
            <a:pPr lvl="1">
              <a:lnSpc>
                <a:spcPct val="110000"/>
              </a:lnSpc>
            </a:pPr>
            <a:r>
              <a:rPr lang="en-US" sz="2400" smtClean="0">
                <a:solidFill>
                  <a:schemeClr val="hlink"/>
                </a:solidFill>
              </a:rPr>
              <a:t>the most probable value: inference-based such as Bayesian formula or decision tree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E6A579-F278-4949-AE55-E0F4A8AA0786}" type="slidenum">
              <a:rPr lang="en-US" sz="1400" smtClean="0"/>
              <a:pPr/>
              <a:t>34</a:t>
            </a:fld>
            <a:endParaRPr lang="en-US" sz="140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638800" cy="762000"/>
          </a:xfrm>
        </p:spPr>
        <p:txBody>
          <a:bodyPr/>
          <a:lstStyle/>
          <a:p>
            <a:r>
              <a:rPr lang="en-US" smtClean="0"/>
              <a:t>Noisy Data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3933825"/>
          </a:xfrm>
        </p:spPr>
        <p:txBody>
          <a:bodyPr/>
          <a:lstStyle/>
          <a:p>
            <a:r>
              <a:rPr lang="en-US" sz="2800" smtClean="0"/>
              <a:t>Noise: random error or variance in a measured variable</a:t>
            </a:r>
          </a:p>
          <a:p>
            <a:r>
              <a:rPr lang="en-US" sz="2800" smtClean="0"/>
              <a:t>Incorrect attribute values may due to</a:t>
            </a:r>
          </a:p>
          <a:p>
            <a:pPr lvl="1"/>
            <a:r>
              <a:rPr lang="en-US" sz="2400" smtClean="0"/>
              <a:t>faulty data collection instruments</a:t>
            </a:r>
          </a:p>
          <a:p>
            <a:pPr lvl="1"/>
            <a:r>
              <a:rPr lang="en-US" sz="2400" smtClean="0"/>
              <a:t>data entry problems</a:t>
            </a:r>
          </a:p>
          <a:p>
            <a:pPr lvl="1"/>
            <a:r>
              <a:rPr lang="en-US" sz="2400" smtClean="0"/>
              <a:t>data transmission problems</a:t>
            </a:r>
          </a:p>
          <a:p>
            <a:pPr lvl="1"/>
            <a:r>
              <a:rPr lang="en-US" sz="2400" smtClean="0"/>
              <a:t>technology limitation</a:t>
            </a:r>
          </a:p>
          <a:p>
            <a:pPr lvl="1"/>
            <a:r>
              <a:rPr lang="en-US" sz="2400" smtClean="0"/>
              <a:t>inconsistency in naming convention </a:t>
            </a:r>
          </a:p>
          <a:p>
            <a:r>
              <a:rPr lang="en-US" sz="2800" smtClean="0"/>
              <a:t>Other data problems which requires data cleaning</a:t>
            </a:r>
          </a:p>
          <a:p>
            <a:pPr lvl="1"/>
            <a:r>
              <a:rPr lang="en-US" sz="2400" smtClean="0"/>
              <a:t>duplicate records</a:t>
            </a:r>
          </a:p>
          <a:p>
            <a:pPr lvl="1"/>
            <a:r>
              <a:rPr lang="en-US" sz="2400" smtClean="0"/>
              <a:t>incomplete data</a:t>
            </a:r>
          </a:p>
          <a:p>
            <a:pPr lvl="1"/>
            <a:r>
              <a:rPr lang="en-US" sz="2400" smtClean="0"/>
              <a:t>inconsistent data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545A10-20A7-4580-859E-9EB7A8B7DE11}" type="slidenum">
              <a:rPr lang="en-US" sz="1400" smtClean="0"/>
              <a:pPr/>
              <a:t>35</a:t>
            </a:fld>
            <a:endParaRPr lang="en-US" sz="140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20000" cy="1143000"/>
          </a:xfrm>
        </p:spPr>
        <p:txBody>
          <a:bodyPr/>
          <a:lstStyle/>
          <a:p>
            <a:r>
              <a:rPr lang="en-US" smtClean="0"/>
              <a:t>How to Handle Noisy Data?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3994150"/>
          </a:xfrm>
        </p:spPr>
        <p:txBody>
          <a:bodyPr/>
          <a:lstStyle/>
          <a:p>
            <a:r>
              <a:rPr lang="en-US" sz="2800" smtClean="0">
                <a:solidFill>
                  <a:schemeClr val="folHlink"/>
                </a:solidFill>
              </a:rPr>
              <a:t>Binning</a:t>
            </a:r>
          </a:p>
          <a:p>
            <a:pPr lvl="1"/>
            <a:r>
              <a:rPr lang="en-US" sz="2400" smtClean="0"/>
              <a:t>first sort data and partition into (equal-frequency) bins</a:t>
            </a:r>
          </a:p>
          <a:p>
            <a:pPr lvl="1"/>
            <a:r>
              <a:rPr lang="en-US" sz="2400" smtClean="0"/>
              <a:t>then one can </a:t>
            </a:r>
            <a:r>
              <a:rPr lang="en-US" sz="2400" smtClean="0">
                <a:solidFill>
                  <a:schemeClr val="hlink"/>
                </a:solidFill>
              </a:rPr>
              <a:t>smooth by bin means,  smooth by bin median, smooth by bin boundaries</a:t>
            </a:r>
            <a:r>
              <a:rPr lang="en-US" sz="2400" smtClean="0"/>
              <a:t>, etc.</a:t>
            </a:r>
          </a:p>
          <a:p>
            <a:r>
              <a:rPr lang="en-US" sz="2800" smtClean="0">
                <a:solidFill>
                  <a:schemeClr val="folHlink"/>
                </a:solidFill>
              </a:rPr>
              <a:t>Regression</a:t>
            </a:r>
          </a:p>
          <a:p>
            <a:pPr lvl="1"/>
            <a:r>
              <a:rPr lang="en-US" sz="2400" smtClean="0"/>
              <a:t>smooth by fitting the data into regression functions</a:t>
            </a:r>
          </a:p>
          <a:p>
            <a:r>
              <a:rPr lang="en-US" sz="2800" smtClean="0">
                <a:solidFill>
                  <a:schemeClr val="folHlink"/>
                </a:solidFill>
              </a:rPr>
              <a:t>Clustering</a:t>
            </a:r>
          </a:p>
          <a:p>
            <a:pPr lvl="1"/>
            <a:r>
              <a:rPr lang="en-US" sz="2400" smtClean="0"/>
              <a:t>detect and remove outliers</a:t>
            </a:r>
          </a:p>
          <a:p>
            <a:r>
              <a:rPr lang="en-US" sz="2800" smtClean="0">
                <a:solidFill>
                  <a:schemeClr val="folHlink"/>
                </a:solidFill>
              </a:rPr>
              <a:t>Combined computer and human inspection</a:t>
            </a:r>
          </a:p>
          <a:p>
            <a:pPr lvl="1"/>
            <a:r>
              <a:rPr lang="en-US" sz="2400" smtClean="0"/>
              <a:t>detect suspicious values and check by human (e.g., deal with possible outliers)</a:t>
            </a:r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B90AC0-058D-415B-B314-E4EE4C4E0A2E}" type="slidenum">
              <a:rPr lang="en-US" sz="1400" smtClean="0"/>
              <a:pPr/>
              <a:t>36</a:t>
            </a:fld>
            <a:endParaRPr lang="en-US" sz="1400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372600" cy="609600"/>
          </a:xfrm>
        </p:spPr>
        <p:txBody>
          <a:bodyPr/>
          <a:lstStyle/>
          <a:p>
            <a:r>
              <a:rPr lang="en-US" sz="4000" smtClean="0"/>
              <a:t>Simple Discretization Methods: Binning</a:t>
            </a:r>
            <a:endParaRPr lang="en-US" smtClean="0"/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chemeClr val="hlink"/>
                </a:solidFill>
              </a:rPr>
              <a:t>Equal-width</a:t>
            </a:r>
            <a:r>
              <a:rPr lang="en-US" sz="2400" smtClean="0"/>
              <a:t> (distance) partitioning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smtClean="0"/>
              <a:t>Divides the range into </a:t>
            </a:r>
            <a:r>
              <a:rPr lang="en-US" sz="2000" i="1" smtClean="0"/>
              <a:t>N</a:t>
            </a:r>
            <a:r>
              <a:rPr lang="en-US" sz="2000" smtClean="0"/>
              <a:t> intervals of equal size: </a:t>
            </a:r>
            <a:r>
              <a:rPr lang="en-US" sz="2000" smtClean="0">
                <a:solidFill>
                  <a:srgbClr val="39513E"/>
                </a:solidFill>
              </a:rPr>
              <a:t>uniform grid</a:t>
            </a:r>
            <a:endParaRPr lang="en-US" sz="2000" smtClean="0">
              <a:solidFill>
                <a:schemeClr val="hlink"/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smtClean="0"/>
              <a:t>if </a:t>
            </a:r>
            <a:r>
              <a:rPr lang="en-US" sz="2000" i="1" smtClean="0"/>
              <a:t>A</a:t>
            </a:r>
            <a:r>
              <a:rPr lang="en-US" sz="2000" smtClean="0"/>
              <a:t> and </a:t>
            </a:r>
            <a:r>
              <a:rPr lang="en-US" sz="2000" i="1" smtClean="0"/>
              <a:t>B</a:t>
            </a:r>
            <a:r>
              <a:rPr lang="en-US" sz="2000" smtClean="0"/>
              <a:t> are the lowest and highest values of the attribute, the width of intervals will be: </a:t>
            </a:r>
            <a:r>
              <a:rPr lang="en-US" sz="2000" i="1" smtClean="0"/>
              <a:t>W </a:t>
            </a:r>
            <a:r>
              <a:rPr lang="en-US" sz="2000" smtClean="0"/>
              <a:t>= (</a:t>
            </a:r>
            <a:r>
              <a:rPr lang="en-US" sz="2000" i="1" smtClean="0"/>
              <a:t>B </a:t>
            </a:r>
            <a:r>
              <a:rPr lang="en-US" sz="2000" smtClean="0"/>
              <a:t>–</a:t>
            </a:r>
            <a:r>
              <a:rPr lang="en-US" sz="2000" i="1" smtClean="0"/>
              <a:t>A</a:t>
            </a:r>
            <a:r>
              <a:rPr lang="en-US" sz="2000" smtClean="0"/>
              <a:t>)/</a:t>
            </a:r>
            <a:r>
              <a:rPr lang="en-US" sz="2000" i="1" smtClean="0"/>
              <a:t>N.</a:t>
            </a:r>
            <a:endParaRPr lang="en-US" sz="2000" smtClean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smtClean="0"/>
              <a:t>The most straightforward, but outliers may dominate presentation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smtClean="0"/>
              <a:t>Skewed data is not handled well</a:t>
            </a:r>
            <a:endParaRPr lang="en-US" sz="2000" i="1" smtClean="0"/>
          </a:p>
          <a:p>
            <a:pPr>
              <a:lnSpc>
                <a:spcPct val="150000"/>
              </a:lnSpc>
            </a:pPr>
            <a:r>
              <a:rPr lang="en-US" sz="2400" smtClean="0">
                <a:solidFill>
                  <a:schemeClr val="hlink"/>
                </a:solidFill>
              </a:rPr>
              <a:t>Equal-depth</a:t>
            </a:r>
            <a:r>
              <a:rPr lang="en-US" sz="2400" smtClean="0"/>
              <a:t> (frequency) partitioning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smtClean="0"/>
              <a:t>Divides the range into </a:t>
            </a:r>
            <a:r>
              <a:rPr lang="en-US" sz="2000" i="1" smtClean="0"/>
              <a:t>N</a:t>
            </a:r>
            <a:r>
              <a:rPr lang="en-US" sz="2000" smtClean="0"/>
              <a:t> intervals, each containing approximately same number of samples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smtClean="0"/>
              <a:t>Good data scaling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smtClean="0"/>
              <a:t>Managing categorical attributes can be tricky</a:t>
            </a: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DFF49F-420F-406F-89DC-58123A6F2782}" type="slidenum">
              <a:rPr lang="en-US" sz="1400" smtClean="0"/>
              <a:pPr/>
              <a:t>37</a:t>
            </a:fld>
            <a:endParaRPr lang="en-US" sz="1400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067800" cy="609600"/>
          </a:xfrm>
        </p:spPr>
        <p:txBody>
          <a:bodyPr/>
          <a:lstStyle/>
          <a:p>
            <a:r>
              <a:rPr lang="en-US" smtClean="0"/>
              <a:t>Binning Methods for Data Smoothing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39941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smtClean="0"/>
              <a:t>Sorted data for price (in dollars): 4, 8, 9, 15, 21, 21, 24, 25, 26, 28, 29, 34</a:t>
            </a:r>
          </a:p>
          <a:p>
            <a:pPr>
              <a:buFontTx/>
              <a:buNone/>
            </a:pPr>
            <a:r>
              <a:rPr lang="en-US" sz="2000" b="1" smtClean="0"/>
              <a:t>*  Partition into equal-frequency (equi-depth) bins:</a:t>
            </a:r>
          </a:p>
          <a:p>
            <a:pPr>
              <a:buFontTx/>
              <a:buNone/>
            </a:pPr>
            <a:r>
              <a:rPr lang="en-US" sz="2000" b="1" smtClean="0"/>
              <a:t>      - Bin 1: 4, 8, 9, 15</a:t>
            </a:r>
          </a:p>
          <a:p>
            <a:pPr>
              <a:buFontTx/>
              <a:buNone/>
            </a:pPr>
            <a:r>
              <a:rPr lang="en-US" sz="2000" b="1" smtClean="0"/>
              <a:t>      - Bin 2: 21, 21, 24, 25</a:t>
            </a:r>
          </a:p>
          <a:p>
            <a:pPr>
              <a:buFontTx/>
              <a:buNone/>
            </a:pPr>
            <a:r>
              <a:rPr lang="en-US" sz="2000" b="1" smtClean="0"/>
              <a:t>      - Bin 3: 26, 28, 29, 34</a:t>
            </a:r>
          </a:p>
          <a:p>
            <a:pPr>
              <a:buFontTx/>
              <a:buNone/>
            </a:pPr>
            <a:r>
              <a:rPr lang="en-US" sz="2000" b="1" smtClean="0"/>
              <a:t>*  Smoothing by bin means:</a:t>
            </a:r>
          </a:p>
          <a:p>
            <a:pPr>
              <a:buFontTx/>
              <a:buNone/>
            </a:pPr>
            <a:r>
              <a:rPr lang="en-US" sz="2000" b="1" smtClean="0"/>
              <a:t>      - Bin 1: 9, 9, 9, 9</a:t>
            </a:r>
          </a:p>
          <a:p>
            <a:pPr>
              <a:buFontTx/>
              <a:buNone/>
            </a:pPr>
            <a:r>
              <a:rPr lang="en-US" sz="2000" b="1" smtClean="0"/>
              <a:t>      - Bin 2: 23, 23, 23, 23</a:t>
            </a:r>
          </a:p>
          <a:p>
            <a:pPr>
              <a:buFontTx/>
              <a:buNone/>
            </a:pPr>
            <a:r>
              <a:rPr lang="en-US" sz="2000" b="1" smtClean="0"/>
              <a:t>      - Bin 3: 29, 29, 29, 29</a:t>
            </a:r>
          </a:p>
          <a:p>
            <a:pPr>
              <a:buFontTx/>
              <a:buNone/>
            </a:pPr>
            <a:r>
              <a:rPr lang="en-US" sz="2000" b="1" smtClean="0"/>
              <a:t>*  Smoothing by bin boundaries:</a:t>
            </a:r>
          </a:p>
          <a:p>
            <a:pPr>
              <a:buFontTx/>
              <a:buNone/>
            </a:pPr>
            <a:r>
              <a:rPr lang="en-US" sz="2000" b="1" smtClean="0"/>
              <a:t>      - Bin 1: 4, 4, 4, 15</a:t>
            </a:r>
          </a:p>
          <a:p>
            <a:pPr>
              <a:buFontTx/>
              <a:buNone/>
            </a:pPr>
            <a:r>
              <a:rPr lang="en-US" sz="2000" b="1" smtClean="0"/>
              <a:t>      - Bin 2: 21, 21, 25, 25</a:t>
            </a:r>
          </a:p>
          <a:p>
            <a:pPr>
              <a:buFontTx/>
              <a:buNone/>
            </a:pPr>
            <a:r>
              <a:rPr lang="en-US" sz="2000" b="1" smtClean="0"/>
              <a:t>      - Bin 3: 26, 26, 26, 34</a:t>
            </a:r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446570-DD40-41F4-878F-0ABBBE8386FD}" type="slidenum">
              <a:rPr lang="en-US" sz="1400" smtClean="0"/>
              <a:pPr/>
              <a:t>38</a:t>
            </a:fld>
            <a:endParaRPr lang="en-US" sz="1400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6383338" cy="1143000"/>
          </a:xfrm>
        </p:spPr>
        <p:txBody>
          <a:bodyPr/>
          <a:lstStyle/>
          <a:p>
            <a:r>
              <a:rPr lang="en-US" smtClean="0"/>
              <a:t>Regression</a:t>
            </a:r>
          </a:p>
        </p:txBody>
      </p:sp>
      <p:sp>
        <p:nvSpPr>
          <p:cNvPr id="40966" name="Line 3"/>
          <p:cNvSpPr>
            <a:spLocks noChangeShapeType="1"/>
          </p:cNvSpPr>
          <p:nvPr/>
        </p:nvSpPr>
        <p:spPr bwMode="auto">
          <a:xfrm>
            <a:off x="1306513" y="4392613"/>
            <a:ext cx="6923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 flipV="1">
            <a:off x="4556125" y="1633538"/>
            <a:ext cx="0" cy="470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Oval 5"/>
          <p:cNvSpPr>
            <a:spLocks noChangeArrowheads="1"/>
          </p:cNvSpPr>
          <p:nvPr/>
        </p:nvSpPr>
        <p:spPr bwMode="auto">
          <a:xfrm flipV="1">
            <a:off x="5942013" y="3303588"/>
            <a:ext cx="42862" cy="42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6"/>
          <p:cNvSpPr>
            <a:spLocks noChangeArrowheads="1"/>
          </p:cNvSpPr>
          <p:nvPr/>
        </p:nvSpPr>
        <p:spPr bwMode="auto">
          <a:xfrm flipV="1">
            <a:off x="5524500" y="3408363"/>
            <a:ext cx="42863" cy="42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7"/>
          <p:cNvSpPr>
            <a:spLocks noChangeArrowheads="1"/>
          </p:cNvSpPr>
          <p:nvPr/>
        </p:nvSpPr>
        <p:spPr bwMode="auto">
          <a:xfrm flipV="1">
            <a:off x="5349875" y="2484438"/>
            <a:ext cx="42863" cy="42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8"/>
          <p:cNvSpPr>
            <a:spLocks noChangeArrowheads="1"/>
          </p:cNvSpPr>
          <p:nvPr/>
        </p:nvSpPr>
        <p:spPr bwMode="auto">
          <a:xfrm flipV="1">
            <a:off x="5175250" y="3876675"/>
            <a:ext cx="42863" cy="42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9"/>
          <p:cNvSpPr>
            <a:spLocks noChangeArrowheads="1"/>
          </p:cNvSpPr>
          <p:nvPr/>
        </p:nvSpPr>
        <p:spPr bwMode="auto">
          <a:xfrm flipV="1">
            <a:off x="6046788" y="2951163"/>
            <a:ext cx="42862" cy="42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10"/>
          <p:cNvSpPr>
            <a:spLocks noChangeArrowheads="1"/>
          </p:cNvSpPr>
          <p:nvPr/>
        </p:nvSpPr>
        <p:spPr bwMode="auto">
          <a:xfrm flipV="1">
            <a:off x="6248400" y="2678113"/>
            <a:ext cx="42863" cy="42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11"/>
          <p:cNvSpPr>
            <a:spLocks noChangeArrowheads="1"/>
          </p:cNvSpPr>
          <p:nvPr/>
        </p:nvSpPr>
        <p:spPr bwMode="auto">
          <a:xfrm flipV="1">
            <a:off x="4816475" y="3973513"/>
            <a:ext cx="42863" cy="42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12"/>
          <p:cNvSpPr>
            <a:spLocks noChangeArrowheads="1"/>
          </p:cNvSpPr>
          <p:nvPr/>
        </p:nvSpPr>
        <p:spPr bwMode="auto">
          <a:xfrm flipV="1">
            <a:off x="6569075" y="2673350"/>
            <a:ext cx="42863" cy="42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Oval 13"/>
          <p:cNvSpPr>
            <a:spLocks noChangeArrowheads="1"/>
          </p:cNvSpPr>
          <p:nvPr/>
        </p:nvSpPr>
        <p:spPr bwMode="auto">
          <a:xfrm flipV="1">
            <a:off x="6589713" y="2433638"/>
            <a:ext cx="42862" cy="42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14"/>
          <p:cNvSpPr>
            <a:spLocks noChangeArrowheads="1"/>
          </p:cNvSpPr>
          <p:nvPr/>
        </p:nvSpPr>
        <p:spPr bwMode="auto">
          <a:xfrm flipV="1">
            <a:off x="7004050" y="2406650"/>
            <a:ext cx="42863" cy="42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Oval 15"/>
          <p:cNvSpPr>
            <a:spLocks noChangeArrowheads="1"/>
          </p:cNvSpPr>
          <p:nvPr/>
        </p:nvSpPr>
        <p:spPr bwMode="auto">
          <a:xfrm flipV="1">
            <a:off x="4772025" y="4240213"/>
            <a:ext cx="42863" cy="42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16"/>
          <p:cNvSpPr>
            <a:spLocks noChangeArrowheads="1"/>
          </p:cNvSpPr>
          <p:nvPr/>
        </p:nvSpPr>
        <p:spPr bwMode="auto">
          <a:xfrm flipV="1">
            <a:off x="6983413" y="2155825"/>
            <a:ext cx="42862" cy="42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17"/>
          <p:cNvSpPr>
            <a:spLocks noChangeArrowheads="1"/>
          </p:cNvSpPr>
          <p:nvPr/>
        </p:nvSpPr>
        <p:spPr bwMode="auto">
          <a:xfrm flipV="1">
            <a:off x="7313613" y="2030413"/>
            <a:ext cx="42862" cy="42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18"/>
          <p:cNvSpPr>
            <a:spLocks noChangeShapeType="1"/>
          </p:cNvSpPr>
          <p:nvPr/>
        </p:nvSpPr>
        <p:spPr bwMode="auto">
          <a:xfrm flipV="1">
            <a:off x="4538663" y="1943100"/>
            <a:ext cx="2906712" cy="22701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Text Box 19"/>
          <p:cNvSpPr txBox="1">
            <a:spLocks noChangeArrowheads="1"/>
          </p:cNvSpPr>
          <p:nvPr/>
        </p:nvSpPr>
        <p:spPr bwMode="auto">
          <a:xfrm>
            <a:off x="8104188" y="43799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x</a:t>
            </a:r>
          </a:p>
        </p:txBody>
      </p:sp>
      <p:sp>
        <p:nvSpPr>
          <p:cNvPr id="40983" name="Text Box 20"/>
          <p:cNvSpPr txBox="1">
            <a:spLocks noChangeArrowheads="1"/>
          </p:cNvSpPr>
          <p:nvPr/>
        </p:nvSpPr>
        <p:spPr bwMode="auto">
          <a:xfrm>
            <a:off x="4757738" y="14557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y</a:t>
            </a:r>
          </a:p>
        </p:txBody>
      </p:sp>
      <p:sp>
        <p:nvSpPr>
          <p:cNvPr id="40984" name="Text Box 21"/>
          <p:cNvSpPr txBox="1">
            <a:spLocks noChangeArrowheads="1"/>
          </p:cNvSpPr>
          <p:nvPr/>
        </p:nvSpPr>
        <p:spPr bwMode="auto">
          <a:xfrm>
            <a:off x="6324600" y="3219450"/>
            <a:ext cx="1289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y = x + 1</a:t>
            </a:r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>
            <a:off x="5372100" y="2498725"/>
            <a:ext cx="0" cy="1909763"/>
          </a:xfrm>
          <a:prstGeom prst="line">
            <a:avLst/>
          </a:prstGeom>
          <a:noFill/>
          <a:ln w="9525">
            <a:solidFill>
              <a:srgbClr val="00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Line 23"/>
          <p:cNvSpPr>
            <a:spLocks noChangeShapeType="1"/>
          </p:cNvSpPr>
          <p:nvPr/>
        </p:nvSpPr>
        <p:spPr bwMode="auto">
          <a:xfrm flipH="1">
            <a:off x="4556125" y="2514600"/>
            <a:ext cx="800100" cy="0"/>
          </a:xfrm>
          <a:prstGeom prst="line">
            <a:avLst/>
          </a:prstGeom>
          <a:noFill/>
          <a:ln w="9525">
            <a:solidFill>
              <a:srgbClr val="00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7" name="Line 24"/>
          <p:cNvSpPr>
            <a:spLocks noChangeShapeType="1"/>
          </p:cNvSpPr>
          <p:nvPr/>
        </p:nvSpPr>
        <p:spPr bwMode="auto">
          <a:xfrm flipH="1">
            <a:off x="4540250" y="3525838"/>
            <a:ext cx="815975" cy="0"/>
          </a:xfrm>
          <a:prstGeom prst="line">
            <a:avLst/>
          </a:prstGeom>
          <a:noFill/>
          <a:ln w="9525">
            <a:solidFill>
              <a:srgbClr val="00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8" name="Text Box 25"/>
          <p:cNvSpPr txBox="1">
            <a:spLocks noChangeArrowheads="1"/>
          </p:cNvSpPr>
          <p:nvPr/>
        </p:nvSpPr>
        <p:spPr bwMode="auto">
          <a:xfrm>
            <a:off x="5295900" y="4411663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X1</a:t>
            </a:r>
          </a:p>
        </p:txBody>
      </p:sp>
      <p:sp>
        <p:nvSpPr>
          <p:cNvPr id="40989" name="Text Box 26"/>
          <p:cNvSpPr txBox="1">
            <a:spLocks noChangeArrowheads="1"/>
          </p:cNvSpPr>
          <p:nvPr/>
        </p:nvSpPr>
        <p:spPr bwMode="auto">
          <a:xfrm>
            <a:off x="4071938" y="2322513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Y1</a:t>
            </a:r>
          </a:p>
        </p:txBody>
      </p:sp>
      <p:sp>
        <p:nvSpPr>
          <p:cNvPr id="40990" name="Text Box 27"/>
          <p:cNvSpPr txBox="1">
            <a:spLocks noChangeArrowheads="1"/>
          </p:cNvSpPr>
          <p:nvPr/>
        </p:nvSpPr>
        <p:spPr bwMode="auto">
          <a:xfrm>
            <a:off x="4071938" y="3268663"/>
            <a:ext cx="57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Y1’</a:t>
            </a:r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F6B44B-938E-414B-BF98-AD49804025D2}" type="slidenum">
              <a:rPr lang="en-US" sz="1400" smtClean="0"/>
              <a:pPr/>
              <a:t>39</a:t>
            </a:fld>
            <a:endParaRPr lang="en-US" sz="1400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98613" y="609600"/>
            <a:ext cx="5470525" cy="1143000"/>
          </a:xfrm>
        </p:spPr>
        <p:txBody>
          <a:bodyPr/>
          <a:lstStyle/>
          <a:p>
            <a:r>
              <a:rPr lang="en-US" smtClean="0"/>
              <a:t>Cluster Analysis</a:t>
            </a:r>
          </a:p>
        </p:txBody>
      </p:sp>
      <p:sp>
        <p:nvSpPr>
          <p:cNvPr id="41990" name="AutoShape 3"/>
          <p:cNvSpPr>
            <a:spLocks noChangeArrowheads="1"/>
          </p:cNvSpPr>
          <p:nvPr/>
        </p:nvSpPr>
        <p:spPr bwMode="auto">
          <a:xfrm>
            <a:off x="6629400" y="53340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AutoShape 4"/>
          <p:cNvSpPr>
            <a:spLocks noChangeArrowheads="1"/>
          </p:cNvSpPr>
          <p:nvPr/>
        </p:nvSpPr>
        <p:spPr bwMode="auto">
          <a:xfrm>
            <a:off x="3276600" y="52578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5"/>
          <p:cNvSpPr>
            <a:spLocks noChangeArrowheads="1"/>
          </p:cNvSpPr>
          <p:nvPr/>
        </p:nvSpPr>
        <p:spPr bwMode="auto">
          <a:xfrm>
            <a:off x="6248400" y="23622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3" name="Group 6"/>
          <p:cNvGrpSpPr>
            <a:grpSpLocks/>
          </p:cNvGrpSpPr>
          <p:nvPr/>
        </p:nvGrpSpPr>
        <p:grpSpPr bwMode="auto">
          <a:xfrm>
            <a:off x="4141788" y="4845050"/>
            <a:ext cx="173037" cy="173038"/>
            <a:chOff x="1900" y="3589"/>
            <a:chExt cx="109" cy="109"/>
          </a:xfrm>
        </p:grpSpPr>
        <p:sp>
          <p:nvSpPr>
            <p:cNvPr id="42032" name="Line 7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Line 8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4" name="Group 9"/>
          <p:cNvGrpSpPr>
            <a:grpSpLocks/>
          </p:cNvGrpSpPr>
          <p:nvPr/>
        </p:nvGrpSpPr>
        <p:grpSpPr bwMode="auto">
          <a:xfrm>
            <a:off x="5160963" y="3625850"/>
            <a:ext cx="173037" cy="173038"/>
            <a:chOff x="1900" y="3589"/>
            <a:chExt cx="109" cy="109"/>
          </a:xfrm>
        </p:grpSpPr>
        <p:sp>
          <p:nvSpPr>
            <p:cNvPr id="42030" name="Line 10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1" name="Line 11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5" name="Group 12"/>
          <p:cNvGrpSpPr>
            <a:grpSpLocks/>
          </p:cNvGrpSpPr>
          <p:nvPr/>
        </p:nvGrpSpPr>
        <p:grpSpPr bwMode="auto">
          <a:xfrm>
            <a:off x="2924175" y="3959225"/>
            <a:ext cx="173038" cy="173038"/>
            <a:chOff x="1900" y="3589"/>
            <a:chExt cx="109" cy="109"/>
          </a:xfrm>
        </p:grpSpPr>
        <p:sp>
          <p:nvSpPr>
            <p:cNvPr id="42028" name="Line 13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Line 14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6" name="Group 15"/>
          <p:cNvGrpSpPr>
            <a:grpSpLocks/>
          </p:cNvGrpSpPr>
          <p:nvPr/>
        </p:nvGrpSpPr>
        <p:grpSpPr bwMode="auto">
          <a:xfrm>
            <a:off x="1371600" y="1828800"/>
            <a:ext cx="6016625" cy="4113213"/>
            <a:chOff x="1028" y="1418"/>
            <a:chExt cx="3790" cy="2591"/>
          </a:xfrm>
        </p:grpSpPr>
        <p:sp>
          <p:nvSpPr>
            <p:cNvPr id="41997" name="AutoShape 16"/>
            <p:cNvSpPr>
              <a:spLocks noChangeArrowheads="1"/>
            </p:cNvSpPr>
            <p:nvPr/>
          </p:nvSpPr>
          <p:spPr bwMode="auto">
            <a:xfrm>
              <a:off x="1755" y="2737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AutoShape 17"/>
            <p:cNvSpPr>
              <a:spLocks noChangeArrowheads="1"/>
            </p:cNvSpPr>
            <p:nvPr/>
          </p:nvSpPr>
          <p:spPr bwMode="auto">
            <a:xfrm>
              <a:off x="1633" y="2615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AutoShape 18"/>
            <p:cNvSpPr>
              <a:spLocks noChangeArrowheads="1"/>
            </p:cNvSpPr>
            <p:nvPr/>
          </p:nvSpPr>
          <p:spPr bwMode="auto">
            <a:xfrm>
              <a:off x="1948" y="2630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AutoShape 19"/>
            <p:cNvSpPr>
              <a:spLocks noChangeArrowheads="1"/>
            </p:cNvSpPr>
            <p:nvPr/>
          </p:nvSpPr>
          <p:spPr bwMode="auto">
            <a:xfrm>
              <a:off x="1797" y="2416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AutoShape 20"/>
            <p:cNvSpPr>
              <a:spLocks noChangeArrowheads="1"/>
            </p:cNvSpPr>
            <p:nvPr/>
          </p:nvSpPr>
          <p:spPr bwMode="auto">
            <a:xfrm>
              <a:off x="1575" y="2757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AutoShape 21"/>
            <p:cNvSpPr>
              <a:spLocks noChangeArrowheads="1"/>
            </p:cNvSpPr>
            <p:nvPr/>
          </p:nvSpPr>
          <p:spPr bwMode="auto">
            <a:xfrm>
              <a:off x="1662" y="2462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AutoShape 22"/>
            <p:cNvSpPr>
              <a:spLocks noChangeArrowheads="1"/>
            </p:cNvSpPr>
            <p:nvPr/>
          </p:nvSpPr>
          <p:spPr bwMode="auto">
            <a:xfrm>
              <a:off x="3169" y="2124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AutoShape 23"/>
            <p:cNvSpPr>
              <a:spLocks noChangeArrowheads="1"/>
            </p:cNvSpPr>
            <p:nvPr/>
          </p:nvSpPr>
          <p:spPr bwMode="auto">
            <a:xfrm>
              <a:off x="3100" y="2521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AutoShape 24"/>
            <p:cNvSpPr>
              <a:spLocks noChangeArrowheads="1"/>
            </p:cNvSpPr>
            <p:nvPr/>
          </p:nvSpPr>
          <p:spPr bwMode="auto">
            <a:xfrm>
              <a:off x="3333" y="2298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AutoShape 25"/>
            <p:cNvSpPr>
              <a:spLocks noChangeArrowheads="1"/>
            </p:cNvSpPr>
            <p:nvPr/>
          </p:nvSpPr>
          <p:spPr bwMode="auto">
            <a:xfrm>
              <a:off x="3010" y="2339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AutoShape 26"/>
            <p:cNvSpPr>
              <a:spLocks noChangeArrowheads="1"/>
            </p:cNvSpPr>
            <p:nvPr/>
          </p:nvSpPr>
          <p:spPr bwMode="auto">
            <a:xfrm>
              <a:off x="3706" y="2372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AutoShape 27"/>
            <p:cNvSpPr>
              <a:spLocks noChangeArrowheads="1"/>
            </p:cNvSpPr>
            <p:nvPr/>
          </p:nvSpPr>
          <p:spPr bwMode="auto">
            <a:xfrm>
              <a:off x="3594" y="2568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Rectangle 28"/>
            <p:cNvSpPr>
              <a:spLocks noChangeArrowheads="1"/>
            </p:cNvSpPr>
            <p:nvPr/>
          </p:nvSpPr>
          <p:spPr bwMode="auto">
            <a:xfrm>
              <a:off x="1028" y="1418"/>
              <a:ext cx="3790" cy="25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AutoShape 29"/>
            <p:cNvSpPr>
              <a:spLocks noChangeArrowheads="1"/>
            </p:cNvSpPr>
            <p:nvPr/>
          </p:nvSpPr>
          <p:spPr bwMode="auto">
            <a:xfrm>
              <a:off x="1963" y="2828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AutoShape 30"/>
            <p:cNvSpPr>
              <a:spLocks noChangeArrowheads="1"/>
            </p:cNvSpPr>
            <p:nvPr/>
          </p:nvSpPr>
          <p:spPr bwMode="auto">
            <a:xfrm>
              <a:off x="2359" y="2851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AutoShape 31"/>
            <p:cNvSpPr>
              <a:spLocks noChangeArrowheads="1"/>
            </p:cNvSpPr>
            <p:nvPr/>
          </p:nvSpPr>
          <p:spPr bwMode="auto">
            <a:xfrm>
              <a:off x="3380" y="2616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AutoShape 32"/>
            <p:cNvSpPr>
              <a:spLocks noChangeArrowheads="1"/>
            </p:cNvSpPr>
            <p:nvPr/>
          </p:nvSpPr>
          <p:spPr bwMode="auto">
            <a:xfrm>
              <a:off x="2819" y="2928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AutoShape 33"/>
            <p:cNvSpPr>
              <a:spLocks noChangeArrowheads="1"/>
            </p:cNvSpPr>
            <p:nvPr/>
          </p:nvSpPr>
          <p:spPr bwMode="auto">
            <a:xfrm>
              <a:off x="2651" y="3242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AutoShape 34"/>
            <p:cNvSpPr>
              <a:spLocks noChangeArrowheads="1"/>
            </p:cNvSpPr>
            <p:nvPr/>
          </p:nvSpPr>
          <p:spPr bwMode="auto">
            <a:xfrm>
              <a:off x="2746" y="3110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AutoShape 35"/>
            <p:cNvSpPr>
              <a:spLocks noChangeArrowheads="1"/>
            </p:cNvSpPr>
            <p:nvPr/>
          </p:nvSpPr>
          <p:spPr bwMode="auto">
            <a:xfrm>
              <a:off x="2070" y="2452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AutoShape 36"/>
            <p:cNvSpPr>
              <a:spLocks noChangeArrowheads="1"/>
            </p:cNvSpPr>
            <p:nvPr/>
          </p:nvSpPr>
          <p:spPr bwMode="auto">
            <a:xfrm>
              <a:off x="2466" y="3057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AutoShape 37"/>
            <p:cNvSpPr>
              <a:spLocks noChangeArrowheads="1"/>
            </p:cNvSpPr>
            <p:nvPr/>
          </p:nvSpPr>
          <p:spPr bwMode="auto">
            <a:xfrm>
              <a:off x="2462" y="3208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AutoShape 38"/>
            <p:cNvSpPr>
              <a:spLocks noChangeArrowheads="1"/>
            </p:cNvSpPr>
            <p:nvPr/>
          </p:nvSpPr>
          <p:spPr bwMode="auto">
            <a:xfrm>
              <a:off x="2082" y="2246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39"/>
            <p:cNvSpPr>
              <a:spLocks noChangeArrowheads="1"/>
            </p:cNvSpPr>
            <p:nvPr/>
          </p:nvSpPr>
          <p:spPr bwMode="auto">
            <a:xfrm>
              <a:off x="2887" y="1942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AutoShape 40"/>
            <p:cNvSpPr>
              <a:spLocks noChangeArrowheads="1"/>
            </p:cNvSpPr>
            <p:nvPr/>
          </p:nvSpPr>
          <p:spPr bwMode="auto">
            <a:xfrm>
              <a:off x="2001" y="2066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AutoShape 41"/>
            <p:cNvSpPr>
              <a:spLocks noChangeArrowheads="1"/>
            </p:cNvSpPr>
            <p:nvPr/>
          </p:nvSpPr>
          <p:spPr bwMode="auto">
            <a:xfrm>
              <a:off x="2552" y="2752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42"/>
            <p:cNvSpPr>
              <a:spLocks noChangeArrowheads="1"/>
            </p:cNvSpPr>
            <p:nvPr/>
          </p:nvSpPr>
          <p:spPr bwMode="auto">
            <a:xfrm>
              <a:off x="2656" y="2904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AutoShape 43"/>
            <p:cNvSpPr>
              <a:spLocks noChangeArrowheads="1"/>
            </p:cNvSpPr>
            <p:nvPr/>
          </p:nvSpPr>
          <p:spPr bwMode="auto">
            <a:xfrm>
              <a:off x="2880" y="3217"/>
              <a:ext cx="90" cy="9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Freeform 44"/>
            <p:cNvSpPr>
              <a:spLocks/>
            </p:cNvSpPr>
            <p:nvPr/>
          </p:nvSpPr>
          <p:spPr bwMode="auto">
            <a:xfrm>
              <a:off x="2795" y="1842"/>
              <a:ext cx="1101" cy="1077"/>
            </a:xfrm>
            <a:custGeom>
              <a:avLst/>
              <a:gdLst>
                <a:gd name="T0" fmla="*/ 1041 w 1101"/>
                <a:gd name="T1" fmla="*/ 294 h 1077"/>
                <a:gd name="T2" fmla="*/ 1077 w 1101"/>
                <a:gd name="T3" fmla="*/ 485 h 1077"/>
                <a:gd name="T4" fmla="*/ 1013 w 1101"/>
                <a:gd name="T5" fmla="*/ 930 h 1077"/>
                <a:gd name="T6" fmla="*/ 950 w 1101"/>
                <a:gd name="T7" fmla="*/ 1040 h 1077"/>
                <a:gd name="T8" fmla="*/ 850 w 1101"/>
                <a:gd name="T9" fmla="*/ 1076 h 1077"/>
                <a:gd name="T10" fmla="*/ 595 w 1101"/>
                <a:gd name="T11" fmla="*/ 1040 h 1077"/>
                <a:gd name="T12" fmla="*/ 486 w 1101"/>
                <a:gd name="T13" fmla="*/ 994 h 1077"/>
                <a:gd name="T14" fmla="*/ 459 w 1101"/>
                <a:gd name="T15" fmla="*/ 985 h 1077"/>
                <a:gd name="T16" fmla="*/ 322 w 1101"/>
                <a:gd name="T17" fmla="*/ 876 h 1077"/>
                <a:gd name="T18" fmla="*/ 232 w 1101"/>
                <a:gd name="T19" fmla="*/ 803 h 1077"/>
                <a:gd name="T20" fmla="*/ 104 w 1101"/>
                <a:gd name="T21" fmla="*/ 685 h 1077"/>
                <a:gd name="T22" fmla="*/ 4 w 1101"/>
                <a:gd name="T23" fmla="*/ 449 h 1077"/>
                <a:gd name="T24" fmla="*/ 13 w 1101"/>
                <a:gd name="T25" fmla="*/ 130 h 1077"/>
                <a:gd name="T26" fmla="*/ 186 w 1101"/>
                <a:gd name="T27" fmla="*/ 21 h 1077"/>
                <a:gd name="T28" fmla="*/ 222 w 1101"/>
                <a:gd name="T29" fmla="*/ 12 h 1077"/>
                <a:gd name="T30" fmla="*/ 422 w 1101"/>
                <a:gd name="T31" fmla="*/ 30 h 1077"/>
                <a:gd name="T32" fmla="*/ 577 w 1101"/>
                <a:gd name="T33" fmla="*/ 103 h 1077"/>
                <a:gd name="T34" fmla="*/ 695 w 1101"/>
                <a:gd name="T35" fmla="*/ 176 h 1077"/>
                <a:gd name="T36" fmla="*/ 768 w 1101"/>
                <a:gd name="T37" fmla="*/ 203 h 1077"/>
                <a:gd name="T38" fmla="*/ 1041 w 1101"/>
                <a:gd name="T39" fmla="*/ 294 h 10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1"/>
                <a:gd name="T61" fmla="*/ 0 h 1077"/>
                <a:gd name="T62" fmla="*/ 1101 w 1101"/>
                <a:gd name="T63" fmla="*/ 1077 h 10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1" h="1077">
                  <a:moveTo>
                    <a:pt x="1041" y="294"/>
                  </a:moveTo>
                  <a:cubicBezTo>
                    <a:pt x="1062" y="357"/>
                    <a:pt x="1070" y="419"/>
                    <a:pt x="1077" y="485"/>
                  </a:cubicBezTo>
                  <a:cubicBezTo>
                    <a:pt x="1072" y="641"/>
                    <a:pt x="1101" y="797"/>
                    <a:pt x="1013" y="930"/>
                  </a:cubicBezTo>
                  <a:cubicBezTo>
                    <a:pt x="1001" y="966"/>
                    <a:pt x="984" y="1017"/>
                    <a:pt x="950" y="1040"/>
                  </a:cubicBezTo>
                  <a:cubicBezTo>
                    <a:pt x="920" y="1060"/>
                    <a:pt x="884" y="1065"/>
                    <a:pt x="850" y="1076"/>
                  </a:cubicBezTo>
                  <a:cubicBezTo>
                    <a:pt x="677" y="1068"/>
                    <a:pt x="701" y="1077"/>
                    <a:pt x="595" y="1040"/>
                  </a:cubicBezTo>
                  <a:cubicBezTo>
                    <a:pt x="556" y="1026"/>
                    <a:pt x="527" y="1007"/>
                    <a:pt x="486" y="994"/>
                  </a:cubicBezTo>
                  <a:cubicBezTo>
                    <a:pt x="477" y="991"/>
                    <a:pt x="459" y="985"/>
                    <a:pt x="459" y="985"/>
                  </a:cubicBezTo>
                  <a:cubicBezTo>
                    <a:pt x="417" y="943"/>
                    <a:pt x="369" y="911"/>
                    <a:pt x="322" y="876"/>
                  </a:cubicBezTo>
                  <a:cubicBezTo>
                    <a:pt x="287" y="850"/>
                    <a:pt x="271" y="816"/>
                    <a:pt x="232" y="803"/>
                  </a:cubicBezTo>
                  <a:cubicBezTo>
                    <a:pt x="196" y="768"/>
                    <a:pt x="131" y="726"/>
                    <a:pt x="104" y="685"/>
                  </a:cubicBezTo>
                  <a:cubicBezTo>
                    <a:pt x="56" y="611"/>
                    <a:pt x="21" y="536"/>
                    <a:pt x="4" y="449"/>
                  </a:cubicBezTo>
                  <a:cubicBezTo>
                    <a:pt x="7" y="343"/>
                    <a:pt x="0" y="236"/>
                    <a:pt x="13" y="130"/>
                  </a:cubicBezTo>
                  <a:cubicBezTo>
                    <a:pt x="22" y="60"/>
                    <a:pt x="139" y="33"/>
                    <a:pt x="186" y="21"/>
                  </a:cubicBezTo>
                  <a:cubicBezTo>
                    <a:pt x="198" y="18"/>
                    <a:pt x="222" y="12"/>
                    <a:pt x="222" y="12"/>
                  </a:cubicBezTo>
                  <a:cubicBezTo>
                    <a:pt x="289" y="15"/>
                    <a:pt x="362" y="0"/>
                    <a:pt x="422" y="30"/>
                  </a:cubicBezTo>
                  <a:cubicBezTo>
                    <a:pt x="473" y="56"/>
                    <a:pt x="525" y="77"/>
                    <a:pt x="577" y="103"/>
                  </a:cubicBezTo>
                  <a:cubicBezTo>
                    <a:pt x="619" y="124"/>
                    <a:pt x="655" y="153"/>
                    <a:pt x="695" y="176"/>
                  </a:cubicBezTo>
                  <a:cubicBezTo>
                    <a:pt x="718" y="189"/>
                    <a:pt x="745" y="192"/>
                    <a:pt x="768" y="203"/>
                  </a:cubicBezTo>
                  <a:cubicBezTo>
                    <a:pt x="844" y="240"/>
                    <a:pt x="955" y="294"/>
                    <a:pt x="1041" y="29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Freeform 45"/>
            <p:cNvSpPr>
              <a:spLocks/>
            </p:cNvSpPr>
            <p:nvPr/>
          </p:nvSpPr>
          <p:spPr bwMode="auto">
            <a:xfrm>
              <a:off x="2291" y="2591"/>
              <a:ext cx="918" cy="965"/>
            </a:xfrm>
            <a:custGeom>
              <a:avLst/>
              <a:gdLst>
                <a:gd name="T0" fmla="*/ 227 w 918"/>
                <a:gd name="T1" fmla="*/ 818 h 965"/>
                <a:gd name="T2" fmla="*/ 191 w 918"/>
                <a:gd name="T3" fmla="*/ 782 h 965"/>
                <a:gd name="T4" fmla="*/ 118 w 918"/>
                <a:gd name="T5" fmla="*/ 737 h 965"/>
                <a:gd name="T6" fmla="*/ 81 w 918"/>
                <a:gd name="T7" fmla="*/ 700 h 965"/>
                <a:gd name="T8" fmla="*/ 45 w 918"/>
                <a:gd name="T9" fmla="*/ 646 h 965"/>
                <a:gd name="T10" fmla="*/ 0 w 918"/>
                <a:gd name="T11" fmla="*/ 464 h 965"/>
                <a:gd name="T12" fmla="*/ 9 w 918"/>
                <a:gd name="T13" fmla="*/ 200 h 965"/>
                <a:gd name="T14" fmla="*/ 81 w 918"/>
                <a:gd name="T15" fmla="*/ 136 h 965"/>
                <a:gd name="T16" fmla="*/ 291 w 918"/>
                <a:gd name="T17" fmla="*/ 0 h 965"/>
                <a:gd name="T18" fmla="*/ 391 w 918"/>
                <a:gd name="T19" fmla="*/ 18 h 965"/>
                <a:gd name="T20" fmla="*/ 491 w 918"/>
                <a:gd name="T21" fmla="*/ 55 h 965"/>
                <a:gd name="T22" fmla="*/ 691 w 918"/>
                <a:gd name="T23" fmla="*/ 164 h 965"/>
                <a:gd name="T24" fmla="*/ 718 w 918"/>
                <a:gd name="T25" fmla="*/ 218 h 965"/>
                <a:gd name="T26" fmla="*/ 745 w 918"/>
                <a:gd name="T27" fmla="*/ 246 h 965"/>
                <a:gd name="T28" fmla="*/ 809 w 918"/>
                <a:gd name="T29" fmla="*/ 346 h 965"/>
                <a:gd name="T30" fmla="*/ 845 w 918"/>
                <a:gd name="T31" fmla="*/ 427 h 965"/>
                <a:gd name="T32" fmla="*/ 863 w 918"/>
                <a:gd name="T33" fmla="*/ 518 h 965"/>
                <a:gd name="T34" fmla="*/ 890 w 918"/>
                <a:gd name="T35" fmla="*/ 609 h 965"/>
                <a:gd name="T36" fmla="*/ 918 w 918"/>
                <a:gd name="T37" fmla="*/ 773 h 965"/>
                <a:gd name="T38" fmla="*/ 827 w 918"/>
                <a:gd name="T39" fmla="*/ 927 h 965"/>
                <a:gd name="T40" fmla="*/ 754 w 918"/>
                <a:gd name="T41" fmla="*/ 946 h 965"/>
                <a:gd name="T42" fmla="*/ 718 w 918"/>
                <a:gd name="T43" fmla="*/ 955 h 965"/>
                <a:gd name="T44" fmla="*/ 354 w 918"/>
                <a:gd name="T45" fmla="*/ 937 h 965"/>
                <a:gd name="T46" fmla="*/ 245 w 918"/>
                <a:gd name="T47" fmla="*/ 864 h 965"/>
                <a:gd name="T48" fmla="*/ 227 w 918"/>
                <a:gd name="T49" fmla="*/ 818 h 9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8"/>
                <a:gd name="T76" fmla="*/ 0 h 965"/>
                <a:gd name="T77" fmla="*/ 918 w 918"/>
                <a:gd name="T78" fmla="*/ 965 h 9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8" h="965">
                  <a:moveTo>
                    <a:pt x="227" y="818"/>
                  </a:moveTo>
                  <a:cubicBezTo>
                    <a:pt x="178" y="802"/>
                    <a:pt x="216" y="822"/>
                    <a:pt x="191" y="782"/>
                  </a:cubicBezTo>
                  <a:cubicBezTo>
                    <a:pt x="176" y="757"/>
                    <a:pt x="144" y="746"/>
                    <a:pt x="118" y="737"/>
                  </a:cubicBezTo>
                  <a:cubicBezTo>
                    <a:pt x="106" y="724"/>
                    <a:pt x="92" y="714"/>
                    <a:pt x="81" y="700"/>
                  </a:cubicBezTo>
                  <a:cubicBezTo>
                    <a:pt x="68" y="683"/>
                    <a:pt x="45" y="646"/>
                    <a:pt x="45" y="646"/>
                  </a:cubicBezTo>
                  <a:cubicBezTo>
                    <a:pt x="30" y="585"/>
                    <a:pt x="10" y="526"/>
                    <a:pt x="0" y="464"/>
                  </a:cubicBezTo>
                  <a:cubicBezTo>
                    <a:pt x="3" y="376"/>
                    <a:pt x="1" y="288"/>
                    <a:pt x="9" y="200"/>
                  </a:cubicBezTo>
                  <a:cubicBezTo>
                    <a:pt x="11" y="175"/>
                    <a:pt x="74" y="139"/>
                    <a:pt x="81" y="136"/>
                  </a:cubicBezTo>
                  <a:cubicBezTo>
                    <a:pt x="153" y="101"/>
                    <a:pt x="222" y="22"/>
                    <a:pt x="291" y="0"/>
                  </a:cubicBezTo>
                  <a:cubicBezTo>
                    <a:pt x="314" y="3"/>
                    <a:pt x="364" y="5"/>
                    <a:pt x="391" y="18"/>
                  </a:cubicBezTo>
                  <a:cubicBezTo>
                    <a:pt x="430" y="37"/>
                    <a:pt x="446" y="46"/>
                    <a:pt x="491" y="55"/>
                  </a:cubicBezTo>
                  <a:cubicBezTo>
                    <a:pt x="555" y="98"/>
                    <a:pt x="638" y="100"/>
                    <a:pt x="691" y="164"/>
                  </a:cubicBezTo>
                  <a:cubicBezTo>
                    <a:pt x="760" y="248"/>
                    <a:pt x="665" y="138"/>
                    <a:pt x="718" y="218"/>
                  </a:cubicBezTo>
                  <a:cubicBezTo>
                    <a:pt x="725" y="229"/>
                    <a:pt x="737" y="236"/>
                    <a:pt x="745" y="246"/>
                  </a:cubicBezTo>
                  <a:cubicBezTo>
                    <a:pt x="770" y="278"/>
                    <a:pt x="782" y="319"/>
                    <a:pt x="809" y="346"/>
                  </a:cubicBezTo>
                  <a:cubicBezTo>
                    <a:pt x="830" y="410"/>
                    <a:pt x="816" y="384"/>
                    <a:pt x="845" y="427"/>
                  </a:cubicBezTo>
                  <a:cubicBezTo>
                    <a:pt x="851" y="457"/>
                    <a:pt x="856" y="488"/>
                    <a:pt x="863" y="518"/>
                  </a:cubicBezTo>
                  <a:cubicBezTo>
                    <a:pt x="871" y="549"/>
                    <a:pt x="884" y="578"/>
                    <a:pt x="890" y="609"/>
                  </a:cubicBezTo>
                  <a:cubicBezTo>
                    <a:pt x="902" y="666"/>
                    <a:pt x="900" y="718"/>
                    <a:pt x="918" y="773"/>
                  </a:cubicBezTo>
                  <a:cubicBezTo>
                    <a:pt x="910" y="845"/>
                    <a:pt x="904" y="901"/>
                    <a:pt x="827" y="927"/>
                  </a:cubicBezTo>
                  <a:cubicBezTo>
                    <a:pt x="803" y="935"/>
                    <a:pt x="778" y="940"/>
                    <a:pt x="754" y="946"/>
                  </a:cubicBezTo>
                  <a:cubicBezTo>
                    <a:pt x="742" y="949"/>
                    <a:pt x="718" y="955"/>
                    <a:pt x="718" y="955"/>
                  </a:cubicBezTo>
                  <a:cubicBezTo>
                    <a:pt x="668" y="954"/>
                    <a:pt x="462" y="965"/>
                    <a:pt x="354" y="937"/>
                  </a:cubicBezTo>
                  <a:cubicBezTo>
                    <a:pt x="316" y="927"/>
                    <a:pt x="272" y="891"/>
                    <a:pt x="245" y="864"/>
                  </a:cubicBezTo>
                  <a:cubicBezTo>
                    <a:pt x="231" y="850"/>
                    <a:pt x="192" y="818"/>
                    <a:pt x="227" y="8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Freeform 46"/>
            <p:cNvSpPr>
              <a:spLocks/>
            </p:cNvSpPr>
            <p:nvPr/>
          </p:nvSpPr>
          <p:spPr bwMode="auto">
            <a:xfrm>
              <a:off x="1473" y="1882"/>
              <a:ext cx="869" cy="1173"/>
            </a:xfrm>
            <a:custGeom>
              <a:avLst/>
              <a:gdLst>
                <a:gd name="T0" fmla="*/ 754 w 869"/>
                <a:gd name="T1" fmla="*/ 791 h 1173"/>
                <a:gd name="T2" fmla="*/ 699 w 869"/>
                <a:gd name="T3" fmla="*/ 945 h 1173"/>
                <a:gd name="T4" fmla="*/ 654 w 869"/>
                <a:gd name="T5" fmla="*/ 1082 h 1173"/>
                <a:gd name="T6" fmla="*/ 636 w 869"/>
                <a:gd name="T7" fmla="*/ 1136 h 1173"/>
                <a:gd name="T8" fmla="*/ 618 w 869"/>
                <a:gd name="T9" fmla="*/ 1155 h 1173"/>
                <a:gd name="T10" fmla="*/ 563 w 869"/>
                <a:gd name="T11" fmla="*/ 1173 h 1173"/>
                <a:gd name="T12" fmla="*/ 290 w 869"/>
                <a:gd name="T13" fmla="*/ 1145 h 1173"/>
                <a:gd name="T14" fmla="*/ 127 w 869"/>
                <a:gd name="T15" fmla="*/ 1073 h 1173"/>
                <a:gd name="T16" fmla="*/ 36 w 869"/>
                <a:gd name="T17" fmla="*/ 1009 h 1173"/>
                <a:gd name="T18" fmla="*/ 0 w 869"/>
                <a:gd name="T19" fmla="*/ 955 h 1173"/>
                <a:gd name="T20" fmla="*/ 81 w 869"/>
                <a:gd name="T21" fmla="*/ 500 h 1173"/>
                <a:gd name="T22" fmla="*/ 109 w 869"/>
                <a:gd name="T23" fmla="*/ 236 h 1173"/>
                <a:gd name="T24" fmla="*/ 154 w 869"/>
                <a:gd name="T25" fmla="*/ 164 h 1173"/>
                <a:gd name="T26" fmla="*/ 200 w 869"/>
                <a:gd name="T27" fmla="*/ 136 h 1173"/>
                <a:gd name="T28" fmla="*/ 309 w 869"/>
                <a:gd name="T29" fmla="*/ 73 h 1173"/>
                <a:gd name="T30" fmla="*/ 354 w 869"/>
                <a:gd name="T31" fmla="*/ 45 h 1173"/>
                <a:gd name="T32" fmla="*/ 427 w 869"/>
                <a:gd name="T33" fmla="*/ 0 h 1173"/>
                <a:gd name="T34" fmla="*/ 709 w 869"/>
                <a:gd name="T35" fmla="*/ 82 h 1173"/>
                <a:gd name="T36" fmla="*/ 809 w 869"/>
                <a:gd name="T37" fmla="*/ 200 h 1173"/>
                <a:gd name="T38" fmla="*/ 845 w 869"/>
                <a:gd name="T39" fmla="*/ 255 h 1173"/>
                <a:gd name="T40" fmla="*/ 863 w 869"/>
                <a:gd name="T41" fmla="*/ 309 h 1173"/>
                <a:gd name="T42" fmla="*/ 790 w 869"/>
                <a:gd name="T43" fmla="*/ 709 h 1173"/>
                <a:gd name="T44" fmla="*/ 754 w 869"/>
                <a:gd name="T45" fmla="*/ 791 h 1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9"/>
                <a:gd name="T70" fmla="*/ 0 h 1173"/>
                <a:gd name="T71" fmla="*/ 869 w 869"/>
                <a:gd name="T72" fmla="*/ 1173 h 11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9" h="1173">
                  <a:moveTo>
                    <a:pt x="754" y="791"/>
                  </a:moveTo>
                  <a:cubicBezTo>
                    <a:pt x="743" y="846"/>
                    <a:pt x="731" y="899"/>
                    <a:pt x="699" y="945"/>
                  </a:cubicBezTo>
                  <a:cubicBezTo>
                    <a:pt x="684" y="991"/>
                    <a:pt x="669" y="1036"/>
                    <a:pt x="654" y="1082"/>
                  </a:cubicBezTo>
                  <a:cubicBezTo>
                    <a:pt x="648" y="1100"/>
                    <a:pt x="649" y="1122"/>
                    <a:pt x="636" y="1136"/>
                  </a:cubicBezTo>
                  <a:cubicBezTo>
                    <a:pt x="630" y="1142"/>
                    <a:pt x="626" y="1151"/>
                    <a:pt x="618" y="1155"/>
                  </a:cubicBezTo>
                  <a:cubicBezTo>
                    <a:pt x="601" y="1164"/>
                    <a:pt x="563" y="1173"/>
                    <a:pt x="563" y="1173"/>
                  </a:cubicBezTo>
                  <a:cubicBezTo>
                    <a:pt x="471" y="1168"/>
                    <a:pt x="379" y="1170"/>
                    <a:pt x="290" y="1145"/>
                  </a:cubicBezTo>
                  <a:cubicBezTo>
                    <a:pt x="231" y="1129"/>
                    <a:pt x="182" y="1097"/>
                    <a:pt x="127" y="1073"/>
                  </a:cubicBezTo>
                  <a:cubicBezTo>
                    <a:pt x="93" y="1058"/>
                    <a:pt x="60" y="1039"/>
                    <a:pt x="36" y="1009"/>
                  </a:cubicBezTo>
                  <a:cubicBezTo>
                    <a:pt x="23" y="992"/>
                    <a:pt x="0" y="955"/>
                    <a:pt x="0" y="955"/>
                  </a:cubicBezTo>
                  <a:cubicBezTo>
                    <a:pt x="11" y="805"/>
                    <a:pt x="33" y="644"/>
                    <a:pt x="81" y="500"/>
                  </a:cubicBezTo>
                  <a:cubicBezTo>
                    <a:pt x="92" y="412"/>
                    <a:pt x="99" y="324"/>
                    <a:pt x="109" y="236"/>
                  </a:cubicBezTo>
                  <a:cubicBezTo>
                    <a:pt x="113" y="197"/>
                    <a:pt x="118" y="176"/>
                    <a:pt x="154" y="164"/>
                  </a:cubicBezTo>
                  <a:cubicBezTo>
                    <a:pt x="193" y="123"/>
                    <a:pt x="147" y="165"/>
                    <a:pt x="200" y="136"/>
                  </a:cubicBezTo>
                  <a:cubicBezTo>
                    <a:pt x="241" y="114"/>
                    <a:pt x="266" y="87"/>
                    <a:pt x="309" y="73"/>
                  </a:cubicBezTo>
                  <a:cubicBezTo>
                    <a:pt x="343" y="37"/>
                    <a:pt x="308" y="68"/>
                    <a:pt x="354" y="45"/>
                  </a:cubicBezTo>
                  <a:cubicBezTo>
                    <a:pt x="383" y="30"/>
                    <a:pt x="395" y="11"/>
                    <a:pt x="427" y="0"/>
                  </a:cubicBezTo>
                  <a:cubicBezTo>
                    <a:pt x="520" y="23"/>
                    <a:pt x="626" y="29"/>
                    <a:pt x="709" y="82"/>
                  </a:cubicBezTo>
                  <a:cubicBezTo>
                    <a:pt x="738" y="125"/>
                    <a:pt x="765" y="172"/>
                    <a:pt x="809" y="200"/>
                  </a:cubicBezTo>
                  <a:cubicBezTo>
                    <a:pt x="821" y="218"/>
                    <a:pt x="838" y="234"/>
                    <a:pt x="845" y="255"/>
                  </a:cubicBezTo>
                  <a:cubicBezTo>
                    <a:pt x="851" y="273"/>
                    <a:pt x="863" y="309"/>
                    <a:pt x="863" y="309"/>
                  </a:cubicBezTo>
                  <a:cubicBezTo>
                    <a:pt x="858" y="436"/>
                    <a:pt x="869" y="596"/>
                    <a:pt x="790" y="709"/>
                  </a:cubicBezTo>
                  <a:cubicBezTo>
                    <a:pt x="787" y="717"/>
                    <a:pt x="776" y="791"/>
                    <a:pt x="754" y="79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3938CA-0212-48B8-8155-027205EAEDE2}" type="slidenum">
              <a:rPr lang="en-US" sz="1400" smtClean="0"/>
              <a:pPr/>
              <a:t>4</a:t>
            </a:fld>
            <a:endParaRPr lang="en-US" sz="1400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315200" cy="762000"/>
          </a:xfrm>
        </p:spPr>
        <p:txBody>
          <a:bodyPr/>
          <a:lstStyle/>
          <a:p>
            <a:r>
              <a:rPr lang="en-US" smtClean="0"/>
              <a:t>Why Data Preprocessing?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Data mining aims at discovering relationships and other forms of knowledge from data in the real world.</a:t>
            </a: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0" y="18288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Data map entities in the application domain to symbolic representation through a </a:t>
            </a:r>
            <a:r>
              <a:rPr lang="en-US" sz="2800">
                <a:solidFill>
                  <a:schemeClr val="hlink"/>
                </a:solidFill>
              </a:rPr>
              <a:t>measurement</a:t>
            </a:r>
            <a:r>
              <a:rPr lang="en-US" sz="2800"/>
              <a:t> function.</a:t>
            </a:r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0" y="2667000"/>
            <a:ext cx="914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Data in the real world is dirty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hlink"/>
                </a:solidFill>
              </a:rPr>
              <a:t>incomplete</a:t>
            </a:r>
            <a:r>
              <a:rPr lang="en-US"/>
              <a:t>: missing data, lacking attribute values, lacking certain attributes of interest, or containing only aggregate data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hlink"/>
                </a:solidFill>
              </a:rPr>
              <a:t>noisy</a:t>
            </a:r>
            <a:r>
              <a:rPr lang="en-US"/>
              <a:t>: containing errors, such as measurement errors, or outliers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hlink"/>
                </a:solidFill>
              </a:rPr>
              <a:t>inconsistent</a:t>
            </a:r>
            <a:r>
              <a:rPr lang="en-US"/>
              <a:t>: containing discrepancies in codes or names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hlink"/>
                </a:solidFill>
              </a:rPr>
              <a:t>distorted</a:t>
            </a:r>
            <a:r>
              <a:rPr lang="en-US"/>
              <a:t>: sampling distortion</a:t>
            </a:r>
          </a:p>
        </p:txBody>
      </p:sp>
      <p:sp>
        <p:nvSpPr>
          <p:cNvPr id="293898" name="Rectangle 10"/>
          <p:cNvSpPr>
            <a:spLocks noChangeArrowheads="1"/>
          </p:cNvSpPr>
          <p:nvPr/>
        </p:nvSpPr>
        <p:spPr bwMode="auto">
          <a:xfrm>
            <a:off x="0" y="49530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No quality data, no quality mining results! (</a:t>
            </a:r>
            <a:r>
              <a:rPr lang="en-US" sz="2800">
                <a:solidFill>
                  <a:schemeClr val="hlink"/>
                </a:solidFill>
              </a:rPr>
              <a:t>GIGO</a:t>
            </a:r>
            <a:r>
              <a:rPr lang="en-US" sz="2800"/>
              <a:t>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Quality decisions must be based on quality data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Data warehouse needs consistent integration of quality data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 autoUpdateAnimBg="0"/>
      <p:bldP spid="293896" grpId="0" autoUpdateAnimBg="0"/>
      <p:bldP spid="293897" grpId="0" autoUpdateAnimBg="0"/>
      <p:bldP spid="29389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CFF6E2-E83C-4026-A3E1-CEDAC03842C5}" type="slidenum">
              <a:rPr lang="en-US" sz="1400" smtClean="0"/>
              <a:pPr/>
              <a:t>40</a:t>
            </a:fld>
            <a:endParaRPr lang="en-US" sz="1400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b="1" smtClean="0"/>
              <a:t>Learning Objectives</a:t>
            </a:r>
            <a:endParaRPr lang="en-US" smtClean="0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648200"/>
          </a:xfrm>
        </p:spPr>
        <p:txBody>
          <a:bodyPr/>
          <a:lstStyle/>
          <a:p>
            <a:r>
              <a:rPr lang="en-US" smtClean="0"/>
              <a:t>Understand motivations for cleaning the data</a:t>
            </a:r>
          </a:p>
          <a:p>
            <a:r>
              <a:rPr lang="en-US" smtClean="0"/>
              <a:t>Understand how to summarize the data</a:t>
            </a:r>
          </a:p>
          <a:p>
            <a:r>
              <a:rPr lang="en-US" smtClean="0"/>
              <a:t>Understand how to clean the data</a:t>
            </a:r>
          </a:p>
          <a:p>
            <a:r>
              <a:rPr lang="en-US" smtClean="0">
                <a:solidFill>
                  <a:srgbClr val="FF0000"/>
                </a:solidFill>
              </a:rPr>
              <a:t>Understand how to integrate and transform the data</a:t>
            </a:r>
          </a:p>
          <a:p>
            <a:pPr>
              <a:lnSpc>
                <a:spcPct val="140000"/>
              </a:lnSpc>
            </a:pPr>
            <a:r>
              <a:rPr lang="en-US" smtClean="0"/>
              <a:t>Understand how to reduce the data</a:t>
            </a:r>
            <a:endParaRPr lang="en-US" smtClean="0">
              <a:solidFill>
                <a:schemeClr val="hlink"/>
              </a:solidFill>
            </a:endParaRPr>
          </a:p>
          <a:p>
            <a:pPr>
              <a:lnSpc>
                <a:spcPct val="140000"/>
              </a:lnSpc>
            </a:pPr>
            <a:r>
              <a:rPr lang="en-US" smtClean="0"/>
              <a:t>Understand how to discretize the data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E296F7-4C5D-42CE-B237-A389F7E9C11B}" type="slidenum">
              <a:rPr lang="en-US" sz="1400" smtClean="0"/>
              <a:pPr/>
              <a:t>41</a:t>
            </a:fld>
            <a:endParaRPr lang="en-US" sz="1400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927725" cy="1143000"/>
          </a:xfrm>
        </p:spPr>
        <p:txBody>
          <a:bodyPr/>
          <a:lstStyle/>
          <a:p>
            <a:r>
              <a:rPr lang="en-US" smtClean="0"/>
              <a:t>Data Integration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Data integration: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Combines data from multiple sources into a coherent store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Schema integration: e.g., A.cust-id </a:t>
            </a:r>
            <a:r>
              <a:rPr lang="en-US" sz="2800" smtClean="0">
                <a:sym typeface="Symbol" pitchFamily="18" charset="2"/>
              </a:rPr>
              <a:t> B.</a:t>
            </a:r>
            <a:r>
              <a:rPr lang="en-US" sz="2800" smtClean="0"/>
              <a:t>cust-#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Integrate metadata from different sources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Entity identification problem</a:t>
            </a:r>
            <a:r>
              <a:rPr lang="en-US" sz="280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Identify real world entities from multiple data sources, e.g., Bill Clinton = William Clinton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Detecting and resolving data value conflicts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For the same real world entity, attribute values from different sources are different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Possible reasons: different representations, different scales, e.g., metric vs. British units</a:t>
            </a:r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3EE656-DCA0-44A9-9286-FCAA90F7D49B}" type="slidenum">
              <a:rPr lang="en-US" sz="1400" smtClean="0"/>
              <a:pPr/>
              <a:t>42</a:t>
            </a:fld>
            <a:endParaRPr lang="en-US" sz="1400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685800"/>
          </a:xfrm>
        </p:spPr>
        <p:txBody>
          <a:bodyPr/>
          <a:lstStyle/>
          <a:p>
            <a:r>
              <a:rPr lang="en-US" sz="4000" smtClean="0"/>
              <a:t>Handling Redundancy in Data Integration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smtClean="0"/>
              <a:t>Redundant data occur often when integration of multiple databases</a:t>
            </a:r>
          </a:p>
          <a:p>
            <a:pPr lvl="1">
              <a:lnSpc>
                <a:spcPct val="120000"/>
              </a:lnSpc>
            </a:pPr>
            <a:r>
              <a:rPr lang="en-US" sz="2000" i="1" smtClean="0"/>
              <a:t>Object identification</a:t>
            </a:r>
            <a:r>
              <a:rPr lang="en-US" sz="2000" smtClean="0"/>
              <a:t>:  The same attribute or object may have different names in different databases</a:t>
            </a:r>
          </a:p>
          <a:p>
            <a:pPr lvl="1">
              <a:lnSpc>
                <a:spcPct val="120000"/>
              </a:lnSpc>
            </a:pPr>
            <a:r>
              <a:rPr lang="en-US" sz="2000" i="1" smtClean="0"/>
              <a:t>Derivable data:</a:t>
            </a:r>
            <a:r>
              <a:rPr lang="en-US" sz="2000" smtClean="0"/>
              <a:t> One attribute may be a “derived” attribute in another table, e.g., annual revenue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solidFill>
                  <a:schemeClr val="folHlink"/>
                </a:solidFill>
              </a:rPr>
              <a:t>Redundant attributes may be able to be detected by </a:t>
            </a:r>
            <a:r>
              <a:rPr lang="en-US" sz="2400" i="1" smtClean="0">
                <a:solidFill>
                  <a:schemeClr val="folHlink"/>
                </a:solidFill>
              </a:rPr>
              <a:t>correlation analysis</a:t>
            </a:r>
            <a:endParaRPr lang="en-US" sz="2400" smtClean="0"/>
          </a:p>
          <a:p>
            <a:pPr>
              <a:lnSpc>
                <a:spcPct val="120000"/>
              </a:lnSpc>
            </a:pPr>
            <a:r>
              <a:rPr lang="en-US" sz="2400" smtClean="0"/>
              <a:t>Careful integration of the data from multiple sources may help reduce/avoid redundancies and inconsistencies and improve mining speed and quality</a:t>
            </a: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4608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4608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45780D-DC6D-42C1-8DBE-0480E1051AA3}" type="slidenum">
              <a:rPr lang="en-US" sz="1400" smtClean="0"/>
              <a:pPr/>
              <a:t>43</a:t>
            </a:fld>
            <a:endParaRPr lang="en-US" sz="14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 smtClean="0"/>
              <a:t>Correlation Analysis (Numerical Data)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85344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smtClean="0"/>
              <a:t>Correlation coefficient (also called </a:t>
            </a:r>
            <a:r>
              <a:rPr lang="en-US" sz="2800" smtClean="0">
                <a:solidFill>
                  <a:schemeClr val="folHlink"/>
                </a:solidFill>
              </a:rPr>
              <a:t>Pearson’s product moment coefficient</a:t>
            </a:r>
            <a:r>
              <a:rPr lang="en-US" sz="2800" smtClean="0"/>
              <a:t>)</a:t>
            </a:r>
          </a:p>
          <a:p>
            <a:pPr>
              <a:lnSpc>
                <a:spcPct val="110000"/>
              </a:lnSpc>
            </a:pPr>
            <a:endParaRPr lang="en-US" sz="2800" smtClean="0"/>
          </a:p>
          <a:p>
            <a:pPr>
              <a:lnSpc>
                <a:spcPct val="110000"/>
              </a:lnSpc>
            </a:pPr>
            <a:endParaRPr lang="en-US" sz="2800" smtClean="0"/>
          </a:p>
          <a:p>
            <a:pPr>
              <a:lnSpc>
                <a:spcPct val="110000"/>
              </a:lnSpc>
            </a:pPr>
            <a:endParaRPr lang="en-US" sz="2800" smtClean="0"/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smtClean="0"/>
              <a:t>where n is the number of tuples,       and      are the respective means of p and q, </a:t>
            </a:r>
            <a:r>
              <a:rPr lang="el-GR" sz="2000" smtClean="0"/>
              <a:t>σ</a:t>
            </a:r>
            <a:r>
              <a:rPr lang="en-US" sz="2000" baseline="-25000" smtClean="0"/>
              <a:t>p </a:t>
            </a:r>
            <a:r>
              <a:rPr lang="en-US" sz="2000" smtClean="0"/>
              <a:t>and </a:t>
            </a:r>
            <a:r>
              <a:rPr lang="el-GR" sz="2000" smtClean="0"/>
              <a:t>σ</a:t>
            </a:r>
            <a:r>
              <a:rPr lang="en-US" sz="2000" baseline="-25000" smtClean="0"/>
              <a:t>q </a:t>
            </a:r>
            <a:r>
              <a:rPr lang="en-US" sz="2000" smtClean="0"/>
              <a:t>are the respective standard deviation of p and q, and </a:t>
            </a:r>
            <a:r>
              <a:rPr lang="el-GR" sz="2000" smtClean="0"/>
              <a:t>Σ</a:t>
            </a:r>
            <a:r>
              <a:rPr lang="en-US" sz="2000" smtClean="0"/>
              <a:t>(pq) is the sum of the pq cross-product.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If r</a:t>
            </a:r>
            <a:r>
              <a:rPr lang="en-US" sz="2800" baseline="-25000" smtClean="0"/>
              <a:t>p,q</a:t>
            </a:r>
            <a:r>
              <a:rPr lang="en-US" sz="2800" smtClean="0"/>
              <a:t> &gt; 0, p and q are positively correlated (p</a:t>
            </a:r>
            <a:r>
              <a:rPr lang="en-US" sz="2800" smtClean="0">
                <a:latin typeface="Tahoma" pitchFamily="34" charset="0"/>
              </a:rPr>
              <a:t>’</a:t>
            </a:r>
            <a:r>
              <a:rPr lang="en-US" sz="2800" smtClean="0"/>
              <a:t>s values increase as q</a:t>
            </a:r>
            <a:r>
              <a:rPr lang="en-US" sz="2800" smtClean="0">
                <a:latin typeface="Tahoma" pitchFamily="34" charset="0"/>
              </a:rPr>
              <a:t>’</a:t>
            </a:r>
            <a:r>
              <a:rPr lang="en-US" sz="2800" smtClean="0"/>
              <a:t>s).  The higher, the stronger correlation.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r</a:t>
            </a:r>
            <a:r>
              <a:rPr lang="en-US" sz="2800" baseline="-25000" smtClean="0"/>
              <a:t>p,q</a:t>
            </a:r>
            <a:r>
              <a:rPr lang="en-US" sz="2800" smtClean="0"/>
              <a:t> = 0: independent;  r</a:t>
            </a:r>
            <a:r>
              <a:rPr lang="en-US" sz="2800" baseline="-25000" smtClean="0"/>
              <a:t>pq</a:t>
            </a:r>
            <a:r>
              <a:rPr lang="en-US" sz="2800" smtClean="0"/>
              <a:t> &lt; 0: negatively correlated</a:t>
            </a:r>
          </a:p>
        </p:txBody>
      </p:sp>
      <p:graphicFrame>
        <p:nvGraphicFramePr>
          <p:cNvPr id="46087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2057400" y="2209800"/>
          <a:ext cx="47117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Equation" r:id="rId4" imgW="2489200" imgH="495300" progId="Equation.3">
                  <p:embed/>
                </p:oleObj>
              </mc:Choice>
              <mc:Fallback>
                <p:oleObj name="Equation" r:id="rId4" imgW="2489200" imgH="495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09800"/>
                        <a:ext cx="47117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4729163" y="3959225"/>
          <a:ext cx="2381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6" imgW="152334" imgH="241195" progId="Equation.3">
                  <p:embed/>
                </p:oleObj>
              </mc:Choice>
              <mc:Fallback>
                <p:oleObj name="Equation" r:id="rId6" imgW="152334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3959225"/>
                        <a:ext cx="2381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4"/>
          <p:cNvGraphicFramePr>
            <a:graphicFrameLocks noChangeAspect="1"/>
          </p:cNvGraphicFramePr>
          <p:nvPr/>
        </p:nvGraphicFramePr>
        <p:xfrm>
          <a:off x="5586413" y="3724275"/>
          <a:ext cx="2460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Equation" r:id="rId8" imgW="126890" imgH="241091" progId="Equation.3">
                  <p:embed/>
                </p:oleObj>
              </mc:Choice>
              <mc:Fallback>
                <p:oleObj name="Equation" r:id="rId8" imgW="126890" imgH="2410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3724275"/>
                        <a:ext cx="24606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EB70C2-9A56-4B63-B49A-9D0335CAE7BC}" type="slidenum">
              <a:rPr lang="en-US" sz="1400" smtClean="0"/>
              <a:pPr/>
              <a:t>44</a:t>
            </a:fld>
            <a:endParaRPr lang="en-US" sz="140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4000" smtClean="0"/>
              <a:t>Visually Evaluating Correlation</a:t>
            </a:r>
          </a:p>
        </p:txBody>
      </p:sp>
      <p:graphicFrame>
        <p:nvGraphicFramePr>
          <p:cNvPr id="47110" name="Object 2"/>
          <p:cNvGraphicFramePr>
            <a:graphicFrameLocks noChangeAspect="1"/>
          </p:cNvGraphicFramePr>
          <p:nvPr/>
        </p:nvGraphicFramePr>
        <p:xfrm>
          <a:off x="228600" y="762000"/>
          <a:ext cx="6096000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Bitmap Image" r:id="rId4" imgW="6035563" imgH="5784081" progId="Paint.Picture">
                  <p:embed/>
                </p:oleObj>
              </mc:Choice>
              <mc:Fallback>
                <p:oleObj name="Bitmap Image" r:id="rId4" imgW="6035563" imgH="578408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7918"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6096000" cy="538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6858000" y="2971800"/>
            <a:ext cx="1828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Scatter plots showing the similarity from –1 to 1.</a:t>
            </a:r>
          </a:p>
        </p:txBody>
      </p:sp>
      <p:sp>
        <p:nvSpPr>
          <p:cNvPr id="47112" name="TextBox 7"/>
          <p:cNvSpPr txBox="1">
            <a:spLocks noChangeArrowheads="1"/>
          </p:cNvSpPr>
          <p:nvPr/>
        </p:nvSpPr>
        <p:spPr bwMode="auto">
          <a:xfrm>
            <a:off x="6096000" y="56388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from Han &amp; Kamber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4813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4813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E2B49C-C6C6-46AB-997B-DA1B9FF487CB}" type="slidenum">
              <a:rPr lang="en-US" sz="1400" smtClean="0"/>
              <a:pPr/>
              <a:t>45</a:t>
            </a:fld>
            <a:endParaRPr lang="en-US" sz="1400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z="4000" smtClean="0"/>
              <a:t>Correlation Analysis (Categorical Data)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sz="2800" smtClean="0"/>
              <a:t>Χ</a:t>
            </a:r>
            <a:r>
              <a:rPr lang="en-US" sz="2800" baseline="30000" smtClean="0"/>
              <a:t>2</a:t>
            </a:r>
            <a:r>
              <a:rPr lang="en-US" sz="2800" smtClean="0"/>
              <a:t> (chi-square) test</a:t>
            </a:r>
            <a:endParaRPr lang="el-GR" sz="2800" smtClean="0"/>
          </a:p>
          <a:p>
            <a:pPr>
              <a:lnSpc>
                <a:spcPct val="110000"/>
              </a:lnSpc>
            </a:pPr>
            <a:endParaRPr lang="en-US" sz="2800" smtClean="0"/>
          </a:p>
          <a:p>
            <a:pPr>
              <a:lnSpc>
                <a:spcPct val="110000"/>
              </a:lnSpc>
            </a:pPr>
            <a:r>
              <a:rPr lang="en-US" sz="2800" smtClean="0"/>
              <a:t>The larger the </a:t>
            </a:r>
            <a:r>
              <a:rPr lang="el-GR" sz="2800" smtClean="0"/>
              <a:t>Χ</a:t>
            </a:r>
            <a:r>
              <a:rPr lang="en-US" sz="2800" baseline="30000" smtClean="0"/>
              <a:t>2</a:t>
            </a:r>
            <a:r>
              <a:rPr lang="en-US" sz="2800" smtClean="0"/>
              <a:t> value, the more likely the variables are related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The cells that contribute the most to the </a:t>
            </a:r>
            <a:r>
              <a:rPr lang="el-GR" sz="2800" smtClean="0"/>
              <a:t>Χ</a:t>
            </a:r>
            <a:r>
              <a:rPr lang="en-US" sz="2800" baseline="30000" smtClean="0"/>
              <a:t>2</a:t>
            </a:r>
            <a:r>
              <a:rPr lang="en-US" sz="2800" smtClean="0"/>
              <a:t> value are those whose actual count is very different from the expected count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Correlation does not imply causality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# of hospitals and # of car-theft in a city are correlated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Both are causally linked to the third variable: population</a:t>
            </a:r>
          </a:p>
        </p:txBody>
      </p:sp>
      <p:graphicFrame>
        <p:nvGraphicFramePr>
          <p:cNvPr id="48135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4191000" y="1295400"/>
          <a:ext cx="42100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4" imgW="2057400" imgH="444240" progId="Equation.3">
                  <p:embed/>
                </p:oleObj>
              </mc:Choice>
              <mc:Fallback>
                <p:oleObj name="Equation" r:id="rId4" imgW="205740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95400"/>
                        <a:ext cx="42100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4915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4915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A1973E-1841-470D-B3A0-8AECEB564684}" type="slidenum">
              <a:rPr lang="en-US" sz="1400" smtClean="0"/>
              <a:pPr/>
              <a:t>46</a:t>
            </a:fld>
            <a:endParaRPr lang="en-US" sz="1400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911975" cy="1143000"/>
          </a:xfrm>
        </p:spPr>
        <p:txBody>
          <a:bodyPr/>
          <a:lstStyle/>
          <a:p>
            <a:r>
              <a:rPr lang="en-US" sz="4000" smtClean="0"/>
              <a:t>Chi-Square Calculation: An Example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5344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l-GR" sz="2400" dirty="0" smtClean="0"/>
              <a:t>Χ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(chi-square) calculation (numbers in parenthesis are expected counts calculated based on the data distribution in the two </a:t>
            </a:r>
            <a:r>
              <a:rPr lang="en-US" sz="2400" dirty="0" smtClean="0"/>
              <a:t>categories – row * column / total)</a:t>
            </a:r>
            <a:endParaRPr lang="el-GR" sz="2400" dirty="0" smtClean="0"/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It </a:t>
            </a:r>
            <a:r>
              <a:rPr lang="en-US" sz="2400" dirty="0" smtClean="0"/>
              <a:t>shows that </a:t>
            </a:r>
            <a:r>
              <a:rPr lang="en-US" sz="2400" dirty="0" err="1" smtClean="0"/>
              <a:t>like_science_fiction</a:t>
            </a:r>
            <a:r>
              <a:rPr lang="en-US" sz="2400" dirty="0" smtClean="0"/>
              <a:t> and </a:t>
            </a:r>
            <a:r>
              <a:rPr lang="en-US" sz="2400" dirty="0" err="1" smtClean="0"/>
              <a:t>play_chess</a:t>
            </a:r>
            <a:r>
              <a:rPr lang="en-US" sz="2400" dirty="0" smtClean="0"/>
              <a:t> are correlated in the group</a:t>
            </a:r>
          </a:p>
        </p:txBody>
      </p:sp>
      <p:graphicFrame>
        <p:nvGraphicFramePr>
          <p:cNvPr id="49159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143000" y="4648200"/>
          <a:ext cx="72072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Equation" r:id="rId4" imgW="4381500" imgH="419100" progId="Equation.3">
                  <p:embed/>
                </p:oleObj>
              </mc:Choice>
              <mc:Fallback>
                <p:oleObj name="Equation" r:id="rId4" imgW="43815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72072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5" name="Group 5"/>
          <p:cNvGraphicFramePr>
            <a:graphicFrameLocks noGrp="1"/>
          </p:cNvGraphicFramePr>
          <p:nvPr/>
        </p:nvGraphicFramePr>
        <p:xfrm>
          <a:off x="1371600" y="1143000"/>
          <a:ext cx="6096000" cy="2114720"/>
        </p:xfrm>
        <a:graphic>
          <a:graphicData uri="http://schemas.openxmlformats.org/drawingml/2006/table">
            <a:tbl>
              <a:tblPr/>
              <a:tblGrid>
                <a:gridCol w="2219325"/>
                <a:gridCol w="1136650"/>
                <a:gridCol w="1571625"/>
                <a:gridCol w="1168400"/>
              </a:tblGrid>
              <a:tr h="6399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Play chess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 play chess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Sum (row)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Like science fiction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250(90)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200(360)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 like science fiction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50(210)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1000(840)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Sum(col.)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9FC9BD-971C-4DCC-96FA-949DF6263AC1}" type="slidenum">
              <a:rPr lang="en-US" sz="1400" smtClean="0"/>
              <a:pPr/>
              <a:t>47</a:t>
            </a:fld>
            <a:endParaRPr lang="en-US" sz="1400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43750" cy="1143000"/>
          </a:xfrm>
        </p:spPr>
        <p:txBody>
          <a:bodyPr/>
          <a:lstStyle/>
          <a:p>
            <a:r>
              <a:rPr lang="en-US" smtClean="0"/>
              <a:t>Data Transformation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05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function that maps the entire set of values of a given attribute to a new set of replacement values </a:t>
            </a:r>
            <a:r>
              <a:rPr lang="en-US" sz="2800" dirty="0" err="1" smtClean="0"/>
              <a:t>s.t.</a:t>
            </a:r>
            <a:r>
              <a:rPr lang="en-US" sz="2800" dirty="0" smtClean="0"/>
              <a:t> each old value can be identified with one of the new values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Methods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Smoothing: Remove noise from data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Aggregation: Summarization, data cube construction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Generalization: Concept hierarchy climbing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Normalization: Scaled to fall within a small, specified range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min-max normalization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z-score normalization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normalization by decimal scaling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Attribute/feature construction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New attributes constructed from the given ones</a:t>
            </a:r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5120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5120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126F8D-CF76-47FA-A8DA-F2341EF1FC84}" type="slidenum">
              <a:rPr lang="en-US" sz="1400" smtClean="0"/>
              <a:pPr/>
              <a:t>48</a:t>
            </a:fld>
            <a:endParaRPr lang="en-US" sz="140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mtClean="0"/>
              <a:t>Data Transformation: Normalization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00963" cy="39941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smtClean="0"/>
              <a:t>Min-max normalization: to [new_min</a:t>
            </a:r>
            <a:r>
              <a:rPr lang="en-US" sz="2400" baseline="-25000" smtClean="0"/>
              <a:t>A</a:t>
            </a:r>
            <a:r>
              <a:rPr lang="en-US" sz="2400" smtClean="0"/>
              <a:t>, new_max</a:t>
            </a:r>
            <a:r>
              <a:rPr lang="en-US" sz="2400" baseline="-25000" smtClean="0"/>
              <a:t>A</a:t>
            </a:r>
            <a:r>
              <a:rPr lang="en-US" sz="2400" smtClean="0"/>
              <a:t>]</a:t>
            </a:r>
          </a:p>
          <a:p>
            <a:pPr lvl="1">
              <a:lnSpc>
                <a:spcPct val="120000"/>
              </a:lnSpc>
            </a:pPr>
            <a:endParaRPr lang="en-US" sz="2000" smtClean="0"/>
          </a:p>
          <a:p>
            <a:pPr lvl="1">
              <a:lnSpc>
                <a:spcPct val="120000"/>
              </a:lnSpc>
            </a:pPr>
            <a:endParaRPr lang="en-US" sz="2000" smtClean="0"/>
          </a:p>
          <a:p>
            <a:pPr lvl="1">
              <a:lnSpc>
                <a:spcPct val="120000"/>
              </a:lnSpc>
            </a:pPr>
            <a:r>
              <a:rPr lang="en-US" sz="2000" smtClean="0"/>
              <a:t>Ex.  Let income range $12,000 to $98,000 normalized to [0.0, 1.0].  Then $73,000 is mapped to  </a:t>
            </a:r>
          </a:p>
          <a:p>
            <a:pPr>
              <a:lnSpc>
                <a:spcPct val="120000"/>
              </a:lnSpc>
            </a:pPr>
            <a:r>
              <a:rPr lang="en-US" sz="2400" smtClean="0"/>
              <a:t>Z-score normalization (</a:t>
            </a:r>
            <a:r>
              <a:rPr lang="el-GR" sz="2400" smtClean="0"/>
              <a:t>μ</a:t>
            </a:r>
            <a:r>
              <a:rPr lang="en-US" sz="2400" smtClean="0"/>
              <a:t>: mean, </a:t>
            </a:r>
            <a:r>
              <a:rPr lang="el-GR" sz="2400" smtClean="0"/>
              <a:t>σ</a:t>
            </a:r>
            <a:r>
              <a:rPr lang="en-US" sz="2400" smtClean="0"/>
              <a:t>: standard deviation):</a:t>
            </a:r>
          </a:p>
          <a:p>
            <a:pPr>
              <a:lnSpc>
                <a:spcPct val="120000"/>
              </a:lnSpc>
            </a:pPr>
            <a:endParaRPr lang="en-US" sz="2400" smtClean="0"/>
          </a:p>
          <a:p>
            <a:pPr lvl="1">
              <a:lnSpc>
                <a:spcPct val="120000"/>
              </a:lnSpc>
            </a:pPr>
            <a:endParaRPr lang="en-US" sz="2000" smtClean="0"/>
          </a:p>
          <a:p>
            <a:pPr lvl="1">
              <a:lnSpc>
                <a:spcPct val="120000"/>
              </a:lnSpc>
            </a:pPr>
            <a:r>
              <a:rPr lang="en-US" sz="2000" smtClean="0"/>
              <a:t>Ex. Let </a:t>
            </a:r>
            <a:r>
              <a:rPr lang="el-GR" sz="2000" smtClean="0"/>
              <a:t>μ</a:t>
            </a:r>
            <a:r>
              <a:rPr lang="en-US" sz="2000" smtClean="0"/>
              <a:t> = 54,000, </a:t>
            </a:r>
            <a:r>
              <a:rPr lang="el-GR" sz="2000" smtClean="0"/>
              <a:t>σ</a:t>
            </a:r>
            <a:r>
              <a:rPr lang="en-US" sz="2000" smtClean="0"/>
              <a:t> = 16,000.  Then</a:t>
            </a:r>
            <a:endParaRPr lang="el-GR" sz="2000" smtClean="0"/>
          </a:p>
          <a:p>
            <a:pPr>
              <a:lnSpc>
                <a:spcPct val="120000"/>
              </a:lnSpc>
            </a:pPr>
            <a:r>
              <a:rPr lang="en-US" sz="2400" smtClean="0"/>
              <a:t>Normalization by decimal scaling</a:t>
            </a:r>
          </a:p>
        </p:txBody>
      </p:sp>
      <p:graphicFrame>
        <p:nvGraphicFramePr>
          <p:cNvPr id="51207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5257800" y="2895600"/>
          <a:ext cx="23320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2" name="Equation" r:id="rId4" imgW="2222500" imgH="419100" progId="Equation.3">
                  <p:embed/>
                </p:oleObj>
              </mc:Choice>
              <mc:Fallback>
                <p:oleObj name="Equation" r:id="rId4" imgW="22225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95600"/>
                        <a:ext cx="233203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3"/>
          <p:cNvGraphicFramePr>
            <a:graphicFrameLocks noChangeAspect="1"/>
          </p:cNvGraphicFramePr>
          <p:nvPr/>
        </p:nvGraphicFramePr>
        <p:xfrm>
          <a:off x="2057400" y="1676400"/>
          <a:ext cx="59436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name="Equation" r:id="rId6" imgW="3340100" imgH="393700" progId="Equation.3">
                  <p:embed/>
                </p:oleObj>
              </mc:Choice>
              <mc:Fallback>
                <p:oleObj name="Equation" r:id="rId6" imgW="33401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59436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4"/>
          <p:cNvGraphicFramePr>
            <a:graphicFrameLocks noChangeAspect="1"/>
          </p:cNvGraphicFramePr>
          <p:nvPr/>
        </p:nvGraphicFramePr>
        <p:xfrm>
          <a:off x="1981200" y="3886200"/>
          <a:ext cx="14478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name="Equation" r:id="rId8" imgW="634725" imgH="393529" progId="Equation.3">
                  <p:embed/>
                </p:oleObj>
              </mc:Choice>
              <mc:Fallback>
                <p:oleObj name="Equation" r:id="rId8" imgW="634725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14478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5"/>
          <p:cNvGraphicFramePr>
            <a:graphicFrameLocks noChangeAspect="1"/>
          </p:cNvGraphicFramePr>
          <p:nvPr/>
        </p:nvGraphicFramePr>
        <p:xfrm>
          <a:off x="1219200" y="5486400"/>
          <a:ext cx="1066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Equation" r:id="rId10" imgW="495085" imgH="393529" progId="Equation.3">
                  <p:embed/>
                </p:oleObj>
              </mc:Choice>
              <mc:Fallback>
                <p:oleObj name="Equation" r:id="rId10" imgW="49508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86400"/>
                        <a:ext cx="10668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1" name="Object 6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Equation" r:id="rId12" imgW="114151" imgH="215619" progId="Equation.3">
                  <p:embed/>
                </p:oleObj>
              </mc:Choice>
              <mc:Fallback>
                <p:oleObj name="Equation" r:id="rId12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Text Box 9"/>
          <p:cNvSpPr txBox="1">
            <a:spLocks noChangeArrowheads="1"/>
          </p:cNvSpPr>
          <p:nvPr/>
        </p:nvSpPr>
        <p:spPr bwMode="auto">
          <a:xfrm>
            <a:off x="2514600" y="5638800"/>
            <a:ext cx="612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000"/>
              <a:t>Where </a:t>
            </a:r>
            <a:r>
              <a:rPr lang="en-US" i="1"/>
              <a:t>j</a:t>
            </a:r>
            <a:r>
              <a:rPr lang="en-US" sz="2000"/>
              <a:t> is the smallest integer such that Max(|</a:t>
            </a:r>
            <a:r>
              <a:rPr lang="el-GR" sz="2000">
                <a:cs typeface="Times New Roman" pitchFamily="18" charset="0"/>
              </a:rPr>
              <a:t>ν</a:t>
            </a:r>
            <a:r>
              <a:rPr lang="en-US" sz="2000">
                <a:cs typeface="Times New Roman" pitchFamily="18" charset="0"/>
              </a:rPr>
              <a:t>’</a:t>
            </a:r>
            <a:r>
              <a:rPr lang="en-US" sz="2000"/>
              <a:t>|) &lt; 1</a:t>
            </a:r>
            <a:endParaRPr lang="en-US"/>
          </a:p>
        </p:txBody>
      </p:sp>
      <p:graphicFrame>
        <p:nvGraphicFramePr>
          <p:cNvPr id="51213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5867400" y="4724400"/>
          <a:ext cx="18113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Equation" r:id="rId14" imgW="1498600" imgH="419100" progId="Equation.3">
                  <p:embed/>
                </p:oleObj>
              </mc:Choice>
              <mc:Fallback>
                <p:oleObj name="Equation" r:id="rId14" imgW="14986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24400"/>
                        <a:ext cx="181133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722F0A-C106-4070-8076-6BCE458FBB49}" type="slidenum">
              <a:rPr lang="en-US" sz="1400" smtClean="0"/>
              <a:pPr/>
              <a:t>49</a:t>
            </a:fld>
            <a:endParaRPr lang="en-US" sz="1400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b="1" smtClean="0"/>
              <a:t>Learning Objectives</a:t>
            </a:r>
            <a:endParaRPr lang="en-US" smtClean="0"/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648200"/>
          </a:xfrm>
        </p:spPr>
        <p:txBody>
          <a:bodyPr/>
          <a:lstStyle/>
          <a:p>
            <a:r>
              <a:rPr lang="en-US" smtClean="0"/>
              <a:t>Understand motivations for cleaning the data</a:t>
            </a:r>
          </a:p>
          <a:p>
            <a:r>
              <a:rPr lang="en-US" smtClean="0"/>
              <a:t>Understand how to summarize the data</a:t>
            </a:r>
          </a:p>
          <a:p>
            <a:r>
              <a:rPr lang="en-US" smtClean="0"/>
              <a:t>Understand how to clean the data</a:t>
            </a:r>
          </a:p>
          <a:p>
            <a:r>
              <a:rPr lang="en-US" smtClean="0"/>
              <a:t>Understand how to integrate and transform the data</a:t>
            </a:r>
          </a:p>
          <a:p>
            <a:pPr>
              <a:lnSpc>
                <a:spcPct val="140000"/>
              </a:lnSpc>
            </a:pPr>
            <a:r>
              <a:rPr lang="en-US" smtClean="0">
                <a:solidFill>
                  <a:srgbClr val="FF0000"/>
                </a:solidFill>
              </a:rPr>
              <a:t>Understand how to reduce the data</a:t>
            </a:r>
          </a:p>
          <a:p>
            <a:pPr>
              <a:lnSpc>
                <a:spcPct val="140000"/>
              </a:lnSpc>
            </a:pPr>
            <a:r>
              <a:rPr lang="en-US" smtClean="0"/>
              <a:t>Understand how to discretize the data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0770A4-4B4A-4EDC-A6FF-59680EBD11DC}" type="slidenum">
              <a:rPr lang="en-US" sz="1400" smtClean="0"/>
              <a:pPr/>
              <a:t>5</a:t>
            </a:fld>
            <a:endParaRPr lang="en-US" sz="1400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924800" cy="533400"/>
          </a:xfrm>
        </p:spPr>
        <p:txBody>
          <a:bodyPr/>
          <a:lstStyle/>
          <a:p>
            <a:r>
              <a:rPr lang="en-US" sz="4000" smtClean="0"/>
              <a:t>Major Tasks in Data Preprocessing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Data cleaning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Fill in missing values, smooth noisy data, identify or remove outliers, and resolve inconsistencies and errors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533400" y="23622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Data integration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Integration of multiple databases, data cubes, or files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533400" y="33528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Data transformation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Normalization and aggregation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533400" y="40386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Data reduction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Obtains reduced representation in volume but produces the same or similar analytical results</a:t>
            </a: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609600" y="51054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Data discretization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Part of data reduction but with particular importance, especially for numerical data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 autoUpdateAnimBg="0"/>
      <p:bldP spid="296964" grpId="0" autoUpdateAnimBg="0"/>
      <p:bldP spid="296965" grpId="0" autoUpdateAnimBg="0"/>
      <p:bldP spid="296966" grpId="0" autoUpdateAnimBg="0"/>
      <p:bldP spid="29696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7097C9-1848-4FA0-9F04-5974161CB069}" type="slidenum">
              <a:rPr lang="en-US" sz="1400" smtClean="0"/>
              <a:pPr/>
              <a:t>50</a:t>
            </a:fld>
            <a:endParaRPr lang="en-US" sz="1400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248400" cy="685800"/>
          </a:xfrm>
        </p:spPr>
        <p:txBody>
          <a:bodyPr/>
          <a:lstStyle/>
          <a:p>
            <a:r>
              <a:rPr lang="en-US" sz="4000" smtClean="0"/>
              <a:t>Data Reduction Strategies</a:t>
            </a:r>
            <a:endParaRPr lang="en-US" smtClean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5410200"/>
          </a:xfrm>
        </p:spPr>
        <p:txBody>
          <a:bodyPr/>
          <a:lstStyle/>
          <a:p>
            <a:r>
              <a:rPr lang="en-US" sz="2400" smtClean="0"/>
              <a:t>Why data reduction?</a:t>
            </a:r>
          </a:p>
          <a:p>
            <a:pPr lvl="1"/>
            <a:r>
              <a:rPr lang="en-US" sz="2000" smtClean="0"/>
              <a:t>A database/data warehouse may store terabytes of data</a:t>
            </a:r>
          </a:p>
          <a:p>
            <a:pPr lvl="1"/>
            <a:r>
              <a:rPr lang="en-US" sz="2000" smtClean="0"/>
              <a:t>Complex data analysis/mining may take a very long time to run on the complete data set</a:t>
            </a:r>
          </a:p>
          <a:p>
            <a:r>
              <a:rPr lang="en-US" sz="2400" smtClean="0"/>
              <a:t>Data reduction: Obtain a reduced representation of the data set that is much smaller in volume but yet produce the same (or almost the same) analytical results</a:t>
            </a:r>
          </a:p>
          <a:p>
            <a:r>
              <a:rPr lang="en-US" sz="2400" smtClean="0">
                <a:solidFill>
                  <a:schemeClr val="hlink"/>
                </a:solidFill>
              </a:rPr>
              <a:t>Data reduction strategies</a:t>
            </a:r>
          </a:p>
          <a:p>
            <a:pPr lvl="1"/>
            <a:r>
              <a:rPr lang="en-US" sz="2000" smtClean="0">
                <a:solidFill>
                  <a:schemeClr val="folHlink"/>
                </a:solidFill>
              </a:rPr>
              <a:t>Dimensionality reduction — </a:t>
            </a:r>
            <a:r>
              <a:rPr lang="en-US" sz="2000" smtClean="0"/>
              <a:t>e.g.,</a:t>
            </a:r>
            <a:r>
              <a:rPr lang="en-US" sz="2000" smtClean="0">
                <a:solidFill>
                  <a:schemeClr val="folHlink"/>
                </a:solidFill>
              </a:rPr>
              <a:t> </a:t>
            </a:r>
            <a:r>
              <a:rPr lang="en-US" sz="2000" smtClean="0"/>
              <a:t>remove unimportant attributes</a:t>
            </a:r>
            <a:endParaRPr lang="en-US" sz="2000" smtClean="0">
              <a:solidFill>
                <a:schemeClr val="folHlink"/>
              </a:solidFill>
            </a:endParaRPr>
          </a:p>
          <a:p>
            <a:pPr lvl="1"/>
            <a:r>
              <a:rPr lang="en-US" sz="2000" smtClean="0">
                <a:solidFill>
                  <a:schemeClr val="folHlink"/>
                </a:solidFill>
              </a:rPr>
              <a:t>Numerosity reduction (some simply call it: Data Reduction)</a:t>
            </a:r>
          </a:p>
          <a:p>
            <a:pPr lvl="2"/>
            <a:r>
              <a:rPr lang="en-US" sz="2000" smtClean="0">
                <a:solidFill>
                  <a:schemeClr val="folHlink"/>
                </a:solidFill>
              </a:rPr>
              <a:t>Data cub aggregation</a:t>
            </a:r>
          </a:p>
          <a:p>
            <a:pPr lvl="2"/>
            <a:r>
              <a:rPr lang="en-US" sz="2000" smtClean="0">
                <a:solidFill>
                  <a:schemeClr val="folHlink"/>
                </a:solidFill>
              </a:rPr>
              <a:t>Data compression</a:t>
            </a:r>
          </a:p>
          <a:p>
            <a:pPr lvl="2"/>
            <a:r>
              <a:rPr lang="en-US" sz="2000" smtClean="0">
                <a:solidFill>
                  <a:schemeClr val="folHlink"/>
                </a:solidFill>
              </a:rPr>
              <a:t>Regression</a:t>
            </a:r>
          </a:p>
          <a:p>
            <a:pPr lvl="2"/>
            <a:r>
              <a:rPr lang="en-US" sz="2000" smtClean="0">
                <a:solidFill>
                  <a:schemeClr val="folHlink"/>
                </a:solidFill>
              </a:rPr>
              <a:t>Discretization (and concept hierarchy generation)</a:t>
            </a:r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646B56-DE78-477B-9DC6-C0D365415706}" type="slidenum">
              <a:rPr lang="en-US" sz="1400" smtClean="0"/>
              <a:pPr/>
              <a:t>51</a:t>
            </a:fld>
            <a:endParaRPr lang="en-US" sz="1400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Dimensionality Reduction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5181600"/>
          </a:xfrm>
        </p:spPr>
        <p:txBody>
          <a:bodyPr/>
          <a:lstStyle/>
          <a:p>
            <a:r>
              <a:rPr lang="en-US" sz="2400" smtClean="0"/>
              <a:t>Curse of dimensionality</a:t>
            </a:r>
          </a:p>
          <a:p>
            <a:pPr lvl="1"/>
            <a:r>
              <a:rPr lang="en-US" sz="2000" smtClean="0"/>
              <a:t>When dimensionality increases, data becomes increasingly sparse</a:t>
            </a:r>
          </a:p>
          <a:p>
            <a:pPr lvl="1"/>
            <a:r>
              <a:rPr lang="en-US" sz="2000" smtClean="0"/>
              <a:t>Density and distance between points, which is critical to clustering, outlier analysis, becomes less meaningful</a:t>
            </a:r>
          </a:p>
          <a:p>
            <a:pPr lvl="1"/>
            <a:r>
              <a:rPr lang="en-US" sz="2000" smtClean="0"/>
              <a:t>The possible combinations of subspaces will grow exponentially</a:t>
            </a:r>
          </a:p>
          <a:p>
            <a:r>
              <a:rPr lang="en-US" sz="2400" smtClean="0"/>
              <a:t>Dimensionality reduction</a:t>
            </a:r>
          </a:p>
          <a:p>
            <a:pPr lvl="1"/>
            <a:r>
              <a:rPr lang="en-US" sz="2000" smtClean="0"/>
              <a:t>Avoid the curse of dimensionality</a:t>
            </a:r>
          </a:p>
          <a:p>
            <a:pPr lvl="1"/>
            <a:r>
              <a:rPr lang="en-US" sz="2000" smtClean="0"/>
              <a:t>Help eliminate irrelevant features and reduce noise</a:t>
            </a:r>
          </a:p>
          <a:p>
            <a:pPr lvl="1"/>
            <a:r>
              <a:rPr lang="en-US" sz="2000" smtClean="0"/>
              <a:t>Reduce time and space required in data mining</a:t>
            </a:r>
          </a:p>
          <a:p>
            <a:pPr lvl="1"/>
            <a:r>
              <a:rPr lang="en-US" sz="2000" smtClean="0"/>
              <a:t>Allow easier visualization</a:t>
            </a:r>
          </a:p>
          <a:p>
            <a:r>
              <a:rPr lang="en-US" sz="2400" smtClean="0"/>
              <a:t>Dimensionality reduction techniques</a:t>
            </a:r>
          </a:p>
          <a:p>
            <a:pPr lvl="1"/>
            <a:r>
              <a:rPr lang="en-US" sz="2000" smtClean="0"/>
              <a:t>Principal component analysis</a:t>
            </a:r>
          </a:p>
          <a:p>
            <a:pPr lvl="1"/>
            <a:r>
              <a:rPr lang="en-US" sz="2000" smtClean="0"/>
              <a:t>Singular value decomposition</a:t>
            </a:r>
          </a:p>
          <a:p>
            <a:pPr lvl="1"/>
            <a:r>
              <a:rPr lang="en-US" sz="2000" smtClean="0"/>
              <a:t>Supervised and nonlinear techniques (e.g., feature selection)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6932C5-ADB9-4049-A97F-02EDCCB54BFA}" type="slidenum">
              <a:rPr lang="en-US" sz="1400" smtClean="0"/>
              <a:pPr/>
              <a:t>52</a:t>
            </a:fld>
            <a:endParaRPr lang="en-US" sz="1400" smtClean="0"/>
          </a:p>
        </p:txBody>
      </p:sp>
      <p:sp>
        <p:nvSpPr>
          <p:cNvPr id="55302" name="Rectangle 28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990600"/>
          </a:xfrm>
        </p:spPr>
        <p:txBody>
          <a:bodyPr/>
          <a:lstStyle/>
          <a:p>
            <a:r>
              <a:rPr lang="en-US" sz="4000" dirty="0" smtClean="0"/>
              <a:t>Dimensionality </a:t>
            </a:r>
            <a:r>
              <a:rPr lang="en-US" sz="4000" dirty="0" smtClean="0"/>
              <a:t>Reduction</a:t>
            </a:r>
            <a:endParaRPr lang="en-US" sz="4000" dirty="0" smtClean="0"/>
          </a:p>
        </p:txBody>
      </p:sp>
      <p:sp>
        <p:nvSpPr>
          <p:cNvPr id="55303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1270000"/>
          </a:xfrm>
        </p:spPr>
        <p:txBody>
          <a:bodyPr/>
          <a:lstStyle/>
          <a:p>
            <a:r>
              <a:rPr lang="en-US" sz="2400" dirty="0" smtClean="0"/>
              <a:t>Principal Component Analysis (PCA): find </a:t>
            </a:r>
            <a:r>
              <a:rPr lang="en-US" sz="2400" dirty="0" smtClean="0"/>
              <a:t>a projection that captures the largest amount of variation in data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Feature selection: select most relevant features / remove redundant and irrelevant features</a:t>
            </a:r>
          </a:p>
          <a:p>
            <a:endParaRPr lang="en-US" sz="2400" dirty="0" smtClean="0"/>
          </a:p>
          <a:p>
            <a:r>
              <a:rPr lang="en-US" sz="2400" dirty="0" smtClean="0"/>
              <a:t>Feature creation : </a:t>
            </a:r>
            <a:r>
              <a:rPr lang="en-US" sz="2400" dirty="0"/>
              <a:t>c</a:t>
            </a:r>
            <a:r>
              <a:rPr lang="en-US" sz="2400" dirty="0" smtClean="0"/>
              <a:t>reate new attributes that can capture the important information in a data set much more efficiently than the original attributes (Discrete Fourier  / Wavelet Transform)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8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39D5D6-3751-4660-825A-C7578B03DA82}" type="slidenum">
              <a:rPr lang="en-US" sz="1400" smtClean="0"/>
              <a:pPr/>
              <a:t>53</a:t>
            </a:fld>
            <a:endParaRPr lang="en-US" sz="1400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85200" cy="685800"/>
          </a:xfrm>
        </p:spPr>
        <p:txBody>
          <a:bodyPr/>
          <a:lstStyle/>
          <a:p>
            <a:r>
              <a:rPr lang="en-US" smtClean="0"/>
              <a:t>Mapping Data to a New Space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 lIns="90488" tIns="44450" rIns="90488" bIns="44450"/>
          <a:lstStyle/>
          <a:p>
            <a:pPr marL="285750" indent="-285750" algn="just">
              <a:lnSpc>
                <a:spcPct val="95000"/>
              </a:lnSpc>
              <a:tabLst>
                <a:tab pos="1198563" algn="l"/>
              </a:tabLst>
            </a:pPr>
            <a:endParaRPr lang="en-US" b="1" smtClean="0">
              <a:cs typeface="Times New Roman" pitchFamily="18" charset="0"/>
            </a:endParaRPr>
          </a:p>
          <a:p>
            <a:pPr marL="285750" indent="-285750" algn="just">
              <a:lnSpc>
                <a:spcPct val="95000"/>
              </a:lnSpc>
              <a:tabLst>
                <a:tab pos="1198563" algn="l"/>
              </a:tabLst>
            </a:pPr>
            <a:endParaRPr lang="en-US" b="1" smtClean="0">
              <a:cs typeface="Times New Roman" pitchFamily="18" charset="0"/>
            </a:endParaRPr>
          </a:p>
        </p:txBody>
      </p:sp>
      <p:sp>
        <p:nvSpPr>
          <p:cNvPr id="58375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400" b="1">
              <a:latin typeface="Arial" charset="0"/>
            </a:endParaRP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1">
              <a:latin typeface="Arial" charset="0"/>
            </a:endParaRPr>
          </a:p>
        </p:txBody>
      </p:sp>
      <p:pic>
        <p:nvPicPr>
          <p:cNvPr id="583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3"/>
          <a:stretch>
            <a:fillRect/>
          </a:stretch>
        </p:blipFill>
        <p:spPr bwMode="auto">
          <a:xfrm>
            <a:off x="5791200" y="2362200"/>
            <a:ext cx="33528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/>
          <a:stretch>
            <a:fillRect/>
          </a:stretch>
        </p:blipFill>
        <p:spPr bwMode="auto">
          <a:xfrm>
            <a:off x="0" y="2362200"/>
            <a:ext cx="34274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r="6209"/>
          <a:stretch>
            <a:fillRect/>
          </a:stretch>
        </p:blipFill>
        <p:spPr bwMode="auto">
          <a:xfrm>
            <a:off x="3048000" y="2362200"/>
            <a:ext cx="31242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Text Box 9"/>
          <p:cNvSpPr txBox="1">
            <a:spLocks noChangeArrowheads="1"/>
          </p:cNvSpPr>
          <p:nvPr/>
        </p:nvSpPr>
        <p:spPr bwMode="auto">
          <a:xfrm>
            <a:off x="685800" y="5410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Two Sine Waves</a:t>
            </a:r>
          </a:p>
        </p:txBody>
      </p:sp>
      <p:sp>
        <p:nvSpPr>
          <p:cNvPr id="58381" name="Text Box 10"/>
          <p:cNvSpPr txBox="1">
            <a:spLocks noChangeArrowheads="1"/>
          </p:cNvSpPr>
          <p:nvPr/>
        </p:nvSpPr>
        <p:spPr bwMode="auto">
          <a:xfrm>
            <a:off x="3429000" y="5486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Two Sine Waves + Noise</a:t>
            </a:r>
          </a:p>
        </p:txBody>
      </p:sp>
      <p:sp>
        <p:nvSpPr>
          <p:cNvPr id="58382" name="Text Box 11"/>
          <p:cNvSpPr txBox="1">
            <a:spLocks noChangeArrowheads="1"/>
          </p:cNvSpPr>
          <p:nvPr/>
        </p:nvSpPr>
        <p:spPr bwMode="auto">
          <a:xfrm>
            <a:off x="6324600" y="5486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Frequency</a:t>
            </a:r>
          </a:p>
        </p:txBody>
      </p:sp>
      <p:sp>
        <p:nvSpPr>
          <p:cNvPr id="58383" name="Rectangle 12"/>
          <p:cNvSpPr>
            <a:spLocks noChangeArrowheads="1"/>
          </p:cNvSpPr>
          <p:nvPr/>
        </p:nvSpPr>
        <p:spPr bwMode="auto">
          <a:xfrm>
            <a:off x="298450" y="1143000"/>
            <a:ext cx="83947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  <a:buFontTx/>
              <a:buChar char="•"/>
              <a:tabLst>
                <a:tab pos="1198563" algn="l"/>
              </a:tabLst>
            </a:pPr>
            <a:r>
              <a:rPr lang="en-US" sz="3200" b="1">
                <a:cs typeface="Times New Roman" pitchFamily="18" charset="0"/>
              </a:rPr>
              <a:t>Fourier transform</a:t>
            </a: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  <a:buFontTx/>
              <a:buChar char="•"/>
              <a:tabLst>
                <a:tab pos="1198563" algn="l"/>
              </a:tabLst>
            </a:pPr>
            <a:r>
              <a:rPr lang="en-US" sz="3200" b="1">
                <a:cs typeface="Times New Roman" pitchFamily="18" charset="0"/>
              </a:rPr>
              <a:t>Wavelet transform </a:t>
            </a:r>
          </a:p>
        </p:txBody>
      </p:sp>
      <p:sp>
        <p:nvSpPr>
          <p:cNvPr id="58384" name="TextBox 15"/>
          <p:cNvSpPr txBox="1">
            <a:spLocks noChangeArrowheads="1"/>
          </p:cNvSpPr>
          <p:nvPr/>
        </p:nvSpPr>
        <p:spPr bwMode="auto">
          <a:xfrm>
            <a:off x="5638800" y="57912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from Han &amp; Kamber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6349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634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7A4F5C-8CA3-40FC-A647-5A5E1A1781D4}" type="slidenum">
              <a:rPr lang="en-US" sz="1400" smtClean="0"/>
              <a:pPr/>
              <a:t>54</a:t>
            </a:fld>
            <a:endParaRPr lang="en-US" sz="1400" smtClean="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DWT for Image Compression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111625" cy="502920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2800" smtClean="0"/>
              <a:t>Image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2800" smtClean="0"/>
          </a:p>
          <a:p>
            <a:pPr algn="r">
              <a:lnSpc>
                <a:spcPct val="110000"/>
              </a:lnSpc>
              <a:buFontTx/>
              <a:buNone/>
            </a:pPr>
            <a:r>
              <a:rPr lang="en-US" sz="2800" smtClean="0"/>
              <a:t>  </a:t>
            </a:r>
            <a:r>
              <a:rPr lang="en-US" sz="2400" smtClean="0"/>
              <a:t>Low Pass       High Pass</a:t>
            </a:r>
          </a:p>
          <a:p>
            <a:pPr algn="r">
              <a:lnSpc>
                <a:spcPct val="110000"/>
              </a:lnSpc>
              <a:buFontTx/>
              <a:buNone/>
            </a:pPr>
            <a:endParaRPr lang="en-US" sz="240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smtClean="0"/>
              <a:t>     Low Pass       High Pass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2400" smtClean="0"/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smtClean="0"/>
              <a:t>Low Pass    High Pass</a:t>
            </a:r>
          </a:p>
        </p:txBody>
      </p:sp>
      <p:pic>
        <p:nvPicPr>
          <p:cNvPr id="63495" name="Picture 4" descr="Lin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217738"/>
            <a:ext cx="3813175" cy="3641725"/>
          </a:xfrm>
        </p:spPr>
      </p:pic>
      <p:sp>
        <p:nvSpPr>
          <p:cNvPr id="63496" name="Line 5"/>
          <p:cNvSpPr>
            <a:spLocks noChangeShapeType="1"/>
          </p:cNvSpPr>
          <p:nvPr/>
        </p:nvSpPr>
        <p:spPr bwMode="auto">
          <a:xfrm flipH="1">
            <a:off x="1981200" y="1828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Line 6"/>
          <p:cNvSpPr>
            <a:spLocks noChangeShapeType="1"/>
          </p:cNvSpPr>
          <p:nvPr/>
        </p:nvSpPr>
        <p:spPr bwMode="auto">
          <a:xfrm>
            <a:off x="2590800" y="1828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Line 7"/>
          <p:cNvSpPr>
            <a:spLocks noChangeShapeType="1"/>
          </p:cNvSpPr>
          <p:nvPr/>
        </p:nvSpPr>
        <p:spPr bwMode="auto">
          <a:xfrm flipH="1">
            <a:off x="1447800" y="2743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9" name="Line 8"/>
          <p:cNvSpPr>
            <a:spLocks noChangeShapeType="1"/>
          </p:cNvSpPr>
          <p:nvPr/>
        </p:nvSpPr>
        <p:spPr bwMode="auto">
          <a:xfrm>
            <a:off x="2057400" y="2743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0" name="Line 9"/>
          <p:cNvSpPr>
            <a:spLocks noChangeShapeType="1"/>
          </p:cNvSpPr>
          <p:nvPr/>
        </p:nvSpPr>
        <p:spPr bwMode="auto">
          <a:xfrm flipH="1">
            <a:off x="838200" y="3581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1" name="Line 10"/>
          <p:cNvSpPr>
            <a:spLocks noChangeShapeType="1"/>
          </p:cNvSpPr>
          <p:nvPr/>
        </p:nvSpPr>
        <p:spPr bwMode="auto">
          <a:xfrm>
            <a:off x="1447800" y="3505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397BAB-BF2A-4858-BBBC-E7407E6D3C27}" type="slidenum">
              <a:rPr lang="en-US" sz="1400" smtClean="0"/>
              <a:pPr/>
              <a:t>55</a:t>
            </a:fld>
            <a:endParaRPr lang="en-US" sz="14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724400"/>
          </a:xfrm>
          <a:noFill/>
        </p:spPr>
        <p:txBody>
          <a:bodyPr lIns="92075" tIns="46038" rIns="92075" bIns="46038"/>
          <a:lstStyle/>
          <a:p>
            <a:r>
              <a:rPr lang="en-US" sz="2800" u="sng" dirty="0" smtClean="0"/>
              <a:t>Linear regression</a:t>
            </a:r>
            <a:r>
              <a:rPr lang="en-US" sz="2400" dirty="0" smtClean="0"/>
              <a:t>: </a:t>
            </a:r>
            <a:r>
              <a:rPr lang="en-US" sz="2400" i="1" dirty="0" smtClean="0"/>
              <a:t>Y = </a:t>
            </a:r>
            <a:r>
              <a:rPr lang="en-US" sz="2400" i="1" dirty="0" smtClean="0">
                <a:sym typeface="Symbol" pitchFamily="18" charset="2"/>
              </a:rPr>
              <a:t>w X + b</a:t>
            </a:r>
            <a:endParaRPr lang="en-US" sz="2400" i="1" dirty="0" smtClean="0"/>
          </a:p>
          <a:p>
            <a:pPr lvl="1"/>
            <a:r>
              <a:rPr lang="en-US" sz="2400" dirty="0" smtClean="0"/>
              <a:t>Data are modeled to fit a straight line</a:t>
            </a:r>
            <a:endParaRPr lang="en-US" sz="2400" dirty="0" smtClean="0"/>
          </a:p>
          <a:p>
            <a:pPr lvl="1"/>
            <a:r>
              <a:rPr lang="en-US" sz="2400" dirty="0" smtClean="0"/>
              <a:t>Two </a:t>
            </a:r>
            <a:r>
              <a:rPr lang="en-US" sz="2400" dirty="0" smtClean="0"/>
              <a:t>regression coefficients, </a:t>
            </a:r>
            <a:r>
              <a:rPr lang="en-US" sz="2400" i="1" dirty="0" smtClean="0">
                <a:sym typeface="Symbol" pitchFamily="18" charset="2"/>
              </a:rPr>
              <a:t>w</a:t>
            </a:r>
            <a:r>
              <a:rPr lang="en-US" sz="2400" dirty="0" smtClean="0">
                <a:sym typeface="Symbol" pitchFamily="18" charset="2"/>
              </a:rPr>
              <a:t> and </a:t>
            </a:r>
            <a:r>
              <a:rPr lang="en-US" sz="2400" i="1" dirty="0" smtClean="0">
                <a:sym typeface="Symbol" pitchFamily="18" charset="2"/>
              </a:rPr>
              <a:t>b,</a:t>
            </a:r>
            <a:r>
              <a:rPr lang="en-US" sz="2400" dirty="0" smtClean="0"/>
              <a:t> specify the line and are to be estimated by using the data at hand</a:t>
            </a:r>
          </a:p>
          <a:p>
            <a:pPr lvl="1"/>
            <a:r>
              <a:rPr lang="en-US" sz="2400" dirty="0" smtClean="0"/>
              <a:t>Using the least squares criterion to the known values of </a:t>
            </a:r>
            <a:r>
              <a:rPr lang="en-US" sz="2400" i="1" dirty="0" smtClean="0"/>
              <a:t>Y</a:t>
            </a:r>
            <a:r>
              <a:rPr lang="en-US" sz="1800" i="1" dirty="0" smtClean="0"/>
              <a:t>1</a:t>
            </a:r>
            <a:r>
              <a:rPr lang="en-US" sz="2400" i="1" dirty="0" smtClean="0"/>
              <a:t>, Y</a:t>
            </a:r>
            <a:r>
              <a:rPr lang="en-US" sz="1800" i="1" dirty="0" smtClean="0"/>
              <a:t>2</a:t>
            </a:r>
            <a:r>
              <a:rPr lang="en-US" sz="2400" i="1" dirty="0" smtClean="0"/>
              <a:t>, …, X</a:t>
            </a:r>
            <a:r>
              <a:rPr lang="en-US" sz="1800" i="1" dirty="0" smtClean="0"/>
              <a:t>1</a:t>
            </a:r>
            <a:r>
              <a:rPr lang="en-US" sz="2400" i="1" dirty="0" smtClean="0"/>
              <a:t>, X</a:t>
            </a:r>
            <a:r>
              <a:rPr lang="en-US" sz="2000" i="1" dirty="0" smtClean="0"/>
              <a:t>2</a:t>
            </a:r>
            <a:r>
              <a:rPr lang="en-US" sz="2400" i="1" dirty="0" smtClean="0"/>
              <a:t>, </a:t>
            </a:r>
            <a:r>
              <a:rPr lang="en-US" sz="2400" i="1" dirty="0" smtClean="0"/>
              <a:t>….</a:t>
            </a:r>
          </a:p>
          <a:p>
            <a:pPr lvl="1"/>
            <a:endParaRPr lang="en-US" sz="2400" i="1" dirty="0" smtClean="0"/>
          </a:p>
          <a:p>
            <a:r>
              <a:rPr lang="en-US" sz="2800" u="sng" dirty="0" smtClean="0"/>
              <a:t>Multiple regression</a:t>
            </a:r>
            <a:r>
              <a:rPr lang="en-US" sz="2400" dirty="0" smtClean="0"/>
              <a:t>: </a:t>
            </a:r>
            <a:r>
              <a:rPr lang="en-US" sz="2400" i="1" dirty="0" smtClean="0"/>
              <a:t>Y = b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+ b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+ b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.</a:t>
            </a:r>
            <a:endParaRPr lang="en-US" sz="2800" i="1" dirty="0" smtClean="0"/>
          </a:p>
          <a:p>
            <a:pPr lvl="1"/>
            <a:r>
              <a:rPr lang="en-US" sz="2400" dirty="0" smtClean="0"/>
              <a:t>Many nonlinear functions can be transformed into the </a:t>
            </a:r>
            <a:r>
              <a:rPr lang="en-US" sz="2400" dirty="0" smtClean="0"/>
              <a:t>above</a:t>
            </a:r>
            <a:endParaRPr lang="en-US" sz="2400" dirty="0" smtClean="0"/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 lIns="92075" tIns="46038" rIns="92075" bIns="46038"/>
          <a:lstStyle/>
          <a:p>
            <a:r>
              <a:rPr lang="en-US" dirty="0" smtClean="0"/>
              <a:t>Data Reduction: Regression Analysis</a:t>
            </a:r>
            <a:endParaRPr lang="en-US" sz="3200" dirty="0" smtClean="0"/>
          </a:p>
        </p:txBody>
      </p:sp>
    </p:spTree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C17D8F-DCFF-4911-B42C-EDA52432769E}" type="slidenum">
              <a:rPr lang="en-US" sz="1400" smtClean="0"/>
              <a:pPr/>
              <a:t>56</a:t>
            </a:fld>
            <a:endParaRPr lang="en-US" sz="1400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/>
          <a:lstStyle/>
          <a:p>
            <a:r>
              <a:rPr lang="en-US" dirty="0" smtClean="0"/>
              <a:t>Data Reduction: Data </a:t>
            </a:r>
            <a:r>
              <a:rPr lang="en-US" dirty="0" smtClean="0"/>
              <a:t>Compression</a:t>
            </a:r>
          </a:p>
        </p:txBody>
      </p:sp>
      <p:sp>
        <p:nvSpPr>
          <p:cNvPr id="66566" name="AutoShape 3"/>
          <p:cNvSpPr>
            <a:spLocks noChangeArrowheads="1"/>
          </p:cNvSpPr>
          <p:nvPr/>
        </p:nvSpPr>
        <p:spPr bwMode="auto">
          <a:xfrm>
            <a:off x="838200" y="1625600"/>
            <a:ext cx="3446463" cy="2595563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Original Data</a:t>
            </a:r>
          </a:p>
        </p:txBody>
      </p:sp>
      <p:sp>
        <p:nvSpPr>
          <p:cNvPr id="66567" name="AutoShape 4"/>
          <p:cNvSpPr>
            <a:spLocks noChangeArrowheads="1"/>
          </p:cNvSpPr>
          <p:nvPr/>
        </p:nvSpPr>
        <p:spPr bwMode="auto">
          <a:xfrm>
            <a:off x="6175375" y="2249488"/>
            <a:ext cx="2182813" cy="1608137"/>
          </a:xfrm>
          <a:prstGeom prst="cube">
            <a:avLst>
              <a:gd name="adj" fmla="val 25000"/>
            </a:avLst>
          </a:prstGeom>
          <a:solidFill>
            <a:srgbClr val="F6E6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Compressed </a:t>
            </a:r>
          </a:p>
          <a:p>
            <a:r>
              <a:rPr lang="en-US"/>
              <a:t>Data</a:t>
            </a:r>
          </a:p>
        </p:txBody>
      </p:sp>
      <p:sp>
        <p:nvSpPr>
          <p:cNvPr id="66568" name="Line 5"/>
          <p:cNvSpPr>
            <a:spLocks noChangeShapeType="1"/>
          </p:cNvSpPr>
          <p:nvPr/>
        </p:nvSpPr>
        <p:spPr bwMode="auto">
          <a:xfrm>
            <a:off x="4319588" y="3005138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6"/>
          <p:cNvSpPr>
            <a:spLocks noChangeShapeType="1"/>
          </p:cNvSpPr>
          <p:nvPr/>
        </p:nvSpPr>
        <p:spPr bwMode="auto">
          <a:xfrm flipH="1">
            <a:off x="4319588" y="357981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Text Box 7"/>
          <p:cNvSpPr txBox="1">
            <a:spLocks noChangeArrowheads="1"/>
          </p:cNvSpPr>
          <p:nvPr/>
        </p:nvSpPr>
        <p:spPr bwMode="auto">
          <a:xfrm>
            <a:off x="4637088" y="3665538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lossless</a:t>
            </a:r>
          </a:p>
        </p:txBody>
      </p:sp>
      <p:sp>
        <p:nvSpPr>
          <p:cNvPr id="66571" name="AutoShape 8"/>
          <p:cNvSpPr>
            <a:spLocks noChangeArrowheads="1"/>
          </p:cNvSpPr>
          <p:nvPr/>
        </p:nvSpPr>
        <p:spPr bwMode="auto">
          <a:xfrm>
            <a:off x="950913" y="4367213"/>
            <a:ext cx="3286125" cy="21844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Original Data</a:t>
            </a:r>
          </a:p>
          <a:p>
            <a:r>
              <a:rPr lang="en-US"/>
              <a:t>Approximated </a:t>
            </a:r>
          </a:p>
        </p:txBody>
      </p:sp>
      <p:sp>
        <p:nvSpPr>
          <p:cNvPr id="66572" name="Line 9"/>
          <p:cNvSpPr>
            <a:spLocks noChangeShapeType="1"/>
          </p:cNvSpPr>
          <p:nvPr/>
        </p:nvSpPr>
        <p:spPr bwMode="auto">
          <a:xfrm flipH="1">
            <a:off x="4252913" y="3875088"/>
            <a:ext cx="2743200" cy="180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Text Box 10"/>
          <p:cNvSpPr txBox="1">
            <a:spLocks noChangeArrowheads="1"/>
          </p:cNvSpPr>
          <p:nvPr/>
        </p:nvSpPr>
        <p:spPr bwMode="auto">
          <a:xfrm rot="-1797028">
            <a:off x="5227638" y="4783138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lossy</a:t>
            </a:r>
          </a:p>
        </p:txBody>
      </p:sp>
    </p:spTree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7165B0-E84D-42B4-9FAB-6500396FF047}" type="slidenum">
              <a:rPr lang="en-US" sz="1400" smtClean="0"/>
              <a:pPr/>
              <a:t>57</a:t>
            </a:fld>
            <a:endParaRPr lang="en-US" sz="1400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Reduction: </a:t>
            </a:r>
            <a:r>
              <a:rPr lang="en-US" dirty="0" smtClean="0"/>
              <a:t>Clustering</a:t>
            </a:r>
          </a:p>
        </p:txBody>
      </p:sp>
      <p:sp>
        <p:nvSpPr>
          <p:cNvPr id="68614" name="Rectangle 3"/>
          <p:cNvSpPr>
            <a:spLocks noChangeArrowheads="1"/>
          </p:cNvSpPr>
          <p:nvPr>
            <p:ph type="body" idx="1"/>
          </p:nvPr>
        </p:nvSpPr>
        <p:spPr>
          <a:xfrm>
            <a:off x="304800" y="1219200"/>
            <a:ext cx="8610600" cy="40544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smtClean="0"/>
              <a:t>Partition data set into clusters based on similarity, and store cluster representation (e.g., centroid and diameter) only</a:t>
            </a:r>
          </a:p>
          <a:p>
            <a:pPr>
              <a:lnSpc>
                <a:spcPct val="120000"/>
              </a:lnSpc>
            </a:pPr>
            <a:r>
              <a:rPr lang="en-US" sz="2400" b="1" smtClean="0"/>
              <a:t>Can be very effective if data is clustered but not if data is “smeared”</a:t>
            </a:r>
          </a:p>
          <a:p>
            <a:pPr>
              <a:lnSpc>
                <a:spcPct val="120000"/>
              </a:lnSpc>
            </a:pPr>
            <a:r>
              <a:rPr lang="en-US" sz="2400" b="1" smtClean="0"/>
              <a:t>Can have hierarchical clustering and be stored in multi-dimensional index tree structures</a:t>
            </a:r>
          </a:p>
          <a:p>
            <a:pPr>
              <a:lnSpc>
                <a:spcPct val="120000"/>
              </a:lnSpc>
            </a:pPr>
            <a:r>
              <a:rPr lang="en-US" sz="2400" b="1" smtClean="0"/>
              <a:t>There are many choices of clustering definitions and clustering algorithms</a:t>
            </a:r>
          </a:p>
          <a:p>
            <a:pPr>
              <a:lnSpc>
                <a:spcPct val="120000"/>
              </a:lnSpc>
            </a:pPr>
            <a:r>
              <a:rPr lang="en-US" sz="2400" b="1" smtClean="0"/>
              <a:t>Cluster analysis will be studied in depth in Chapter 7</a:t>
            </a:r>
            <a:endParaRPr lang="en-US" sz="2400" b="1" smtClean="0">
              <a:sym typeface="Symbol" pitchFamily="18" charset="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B01975-78A9-4C45-B58E-BC4602D56D8E}" type="slidenum">
              <a:rPr lang="en-US" sz="1400" smtClean="0"/>
              <a:pPr/>
              <a:t>58</a:t>
            </a:fld>
            <a:endParaRPr lang="en-US" sz="1400" smtClean="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9525000" cy="762000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Reduction: </a:t>
            </a:r>
            <a:r>
              <a:rPr lang="en-US" dirty="0" smtClean="0"/>
              <a:t>Sampling</a:t>
            </a:r>
          </a:p>
        </p:txBody>
      </p:sp>
      <p:sp>
        <p:nvSpPr>
          <p:cNvPr id="69638" name="Rectangle 3"/>
          <p:cNvSpPr>
            <a:spLocks noChangeArrowheads="1"/>
          </p:cNvSpPr>
          <p:nvPr>
            <p:ph type="body" idx="1"/>
          </p:nvPr>
        </p:nvSpPr>
        <p:spPr>
          <a:xfrm>
            <a:off x="381000" y="990600"/>
            <a:ext cx="8458200" cy="5181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smtClean="0"/>
              <a:t>Sampling: obtaining a small sample </a:t>
            </a:r>
            <a:r>
              <a:rPr lang="en-US" sz="2400" b="1" i="1" smtClean="0"/>
              <a:t>s</a:t>
            </a:r>
            <a:r>
              <a:rPr lang="en-US" sz="2400" b="1" smtClean="0"/>
              <a:t> to represent the whole data set </a:t>
            </a:r>
            <a:r>
              <a:rPr lang="en-US" sz="2400" b="1" i="1" smtClean="0"/>
              <a:t>N</a:t>
            </a:r>
          </a:p>
          <a:p>
            <a:pPr>
              <a:lnSpc>
                <a:spcPct val="120000"/>
              </a:lnSpc>
            </a:pPr>
            <a:r>
              <a:rPr lang="en-US" sz="2400" b="1" smtClean="0"/>
              <a:t>Allow a mining algorithm to run in complexity that is potentially sub-linear to the size of the data</a:t>
            </a:r>
          </a:p>
          <a:p>
            <a:pPr>
              <a:lnSpc>
                <a:spcPct val="120000"/>
              </a:lnSpc>
            </a:pPr>
            <a:r>
              <a:rPr lang="en-US" sz="2400" b="1" smtClean="0"/>
              <a:t>Key principle: Choose a </a:t>
            </a:r>
            <a:r>
              <a:rPr lang="en-US" sz="2400" b="1" smtClean="0">
                <a:solidFill>
                  <a:schemeClr val="hlink"/>
                </a:solidFill>
              </a:rPr>
              <a:t>representative</a:t>
            </a:r>
            <a:r>
              <a:rPr lang="en-US" sz="2400" b="1" smtClean="0"/>
              <a:t> subset of the data</a:t>
            </a:r>
          </a:p>
          <a:p>
            <a:pPr lvl="1">
              <a:lnSpc>
                <a:spcPct val="120000"/>
              </a:lnSpc>
            </a:pPr>
            <a:r>
              <a:rPr lang="en-US" sz="2000" b="1" smtClean="0"/>
              <a:t>Simple random sampling may have very poor performance in the presence of skew</a:t>
            </a:r>
          </a:p>
          <a:p>
            <a:pPr lvl="1">
              <a:lnSpc>
                <a:spcPct val="120000"/>
              </a:lnSpc>
            </a:pPr>
            <a:r>
              <a:rPr lang="en-US" sz="2000" b="1" smtClean="0"/>
              <a:t>Develop adaptive sampling methods, e.g., stratified sampling: </a:t>
            </a:r>
          </a:p>
          <a:p>
            <a:pPr>
              <a:lnSpc>
                <a:spcPct val="120000"/>
              </a:lnSpc>
            </a:pPr>
            <a:r>
              <a:rPr lang="en-US" sz="2400" b="1" smtClean="0"/>
              <a:t>Note: Sampling may not reduce database I/Os (page at a time)</a:t>
            </a:r>
          </a:p>
        </p:txBody>
      </p:sp>
    </p:spTree>
  </p:cSld>
  <p:clrMapOvr>
    <a:masterClrMapping/>
  </p:clrMapOvr>
  <p:transition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8BF5EA-7675-4095-9B63-A7955BE4DAE3}" type="slidenum">
              <a:rPr lang="en-US" sz="1400" smtClean="0"/>
              <a:pPr/>
              <a:t>59</a:t>
            </a:fld>
            <a:endParaRPr lang="en-US" sz="1400" smtClean="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9525000" cy="762000"/>
          </a:xfrm>
        </p:spPr>
        <p:txBody>
          <a:bodyPr/>
          <a:lstStyle/>
          <a:p>
            <a:r>
              <a:rPr lang="en-US" smtClean="0"/>
              <a:t>Types of Sampling</a:t>
            </a:r>
          </a:p>
        </p:txBody>
      </p:sp>
      <p:sp>
        <p:nvSpPr>
          <p:cNvPr id="70662" name="Rectangle 3"/>
          <p:cNvSpPr>
            <a:spLocks noChangeArrowheads="1"/>
          </p:cNvSpPr>
          <p:nvPr>
            <p:ph type="body" idx="1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Simple random sampling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There is an equal probability of selecting any particular item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Sampling without replacement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Once an object is selected, it is removed from the population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Sampling with replacement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 selected object is not removed from the population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Stratified sampling: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Partition the data set, and draw samples from each partition (proportionally, i.e., approximately the same percentage of the data)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Used in conjunction with skewed data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6A68DF-8C3B-487B-8112-8264452178F8}" type="slidenum">
              <a:rPr lang="en-US" sz="1400" smtClean="0"/>
              <a:pPr/>
              <a:t>6</a:t>
            </a:fld>
            <a:endParaRPr lang="en-US" sz="140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934200" cy="609600"/>
          </a:xfrm>
        </p:spPr>
        <p:txBody>
          <a:bodyPr/>
          <a:lstStyle/>
          <a:p>
            <a:r>
              <a:rPr lang="en-US" sz="4000" smtClean="0"/>
              <a:t>Forms of data preprocessing</a:t>
            </a:r>
            <a:r>
              <a:rPr lang="en-US" smtClean="0"/>
              <a:t> 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5257800" y="57912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from Han &amp; Kamber</a:t>
            </a:r>
          </a:p>
        </p:txBody>
      </p:sp>
    </p:spTree>
  </p:cSld>
  <p:clrMapOvr>
    <a:masterClrMapping/>
  </p:clrMapOvr>
  <p:transition>
    <p:checker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7168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6DCE78-277F-4D36-9DFE-2695FFC8FC9A}" type="slidenum">
              <a:rPr lang="en-US" sz="1400" smtClean="0"/>
              <a:pPr/>
              <a:t>60</a:t>
            </a:fld>
            <a:endParaRPr lang="en-US" sz="1400" smtClean="0"/>
          </a:p>
        </p:txBody>
      </p:sp>
      <p:sp>
        <p:nvSpPr>
          <p:cNvPr id="71685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chemeClr val="tx2"/>
                </a:solidFill>
                <a:latin typeface="Tahoma" pitchFamily="34" charset="0"/>
              </a:rPr>
              <a:t>Sampling: With or without Replacement</a:t>
            </a:r>
          </a:p>
        </p:txBody>
      </p:sp>
      <p:sp>
        <p:nvSpPr>
          <p:cNvPr id="71686" name="Text Box 3"/>
          <p:cNvSpPr txBox="1">
            <a:spLocks noChangeArrowheads="1"/>
          </p:cNvSpPr>
          <p:nvPr/>
        </p:nvSpPr>
        <p:spPr bwMode="auto">
          <a:xfrm rot="-1013563">
            <a:off x="3733800" y="2819400"/>
            <a:ext cx="22050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SRSWOR</a:t>
            </a:r>
          </a:p>
          <a:p>
            <a:pPr algn="l"/>
            <a:r>
              <a:rPr lang="en-US"/>
              <a:t>(simple random</a:t>
            </a:r>
          </a:p>
          <a:p>
            <a:pPr algn="l"/>
            <a:r>
              <a:rPr lang="en-US"/>
              <a:t> sample without </a:t>
            </a:r>
          </a:p>
          <a:p>
            <a:pPr algn="l"/>
            <a:r>
              <a:rPr lang="en-US"/>
              <a:t>replacement)</a:t>
            </a:r>
          </a:p>
        </p:txBody>
      </p:sp>
      <p:grpSp>
        <p:nvGrpSpPr>
          <p:cNvPr id="71687" name="Group 4"/>
          <p:cNvGrpSpPr>
            <a:grpSpLocks/>
          </p:cNvGrpSpPr>
          <p:nvPr/>
        </p:nvGrpSpPr>
        <p:grpSpPr bwMode="auto">
          <a:xfrm>
            <a:off x="5695950" y="1771650"/>
            <a:ext cx="2438400" cy="1676400"/>
            <a:chOff x="3588" y="1116"/>
            <a:chExt cx="1536" cy="1056"/>
          </a:xfrm>
        </p:grpSpPr>
        <p:sp>
          <p:nvSpPr>
            <p:cNvPr id="71708" name="AutoShape 5"/>
            <p:cNvSpPr>
              <a:spLocks noChangeArrowheads="1"/>
            </p:cNvSpPr>
            <p:nvPr/>
          </p:nvSpPr>
          <p:spPr bwMode="auto">
            <a:xfrm>
              <a:off x="3588" y="1116"/>
              <a:ext cx="1536" cy="105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9" name="Oval 6"/>
            <p:cNvSpPr>
              <a:spLocks noChangeArrowheads="1"/>
            </p:cNvSpPr>
            <p:nvPr/>
          </p:nvSpPr>
          <p:spPr bwMode="auto">
            <a:xfrm>
              <a:off x="4092" y="1788"/>
              <a:ext cx="540" cy="3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0" name="Oval 7"/>
            <p:cNvSpPr>
              <a:spLocks noChangeArrowheads="1"/>
            </p:cNvSpPr>
            <p:nvPr/>
          </p:nvSpPr>
          <p:spPr bwMode="auto">
            <a:xfrm>
              <a:off x="4632" y="1632"/>
              <a:ext cx="492" cy="3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1" name="Oval 8"/>
            <p:cNvSpPr>
              <a:spLocks noChangeArrowheads="1"/>
            </p:cNvSpPr>
            <p:nvPr/>
          </p:nvSpPr>
          <p:spPr bwMode="auto">
            <a:xfrm>
              <a:off x="3588" y="1668"/>
              <a:ext cx="540" cy="3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8" name="Text Box 9"/>
          <p:cNvSpPr txBox="1">
            <a:spLocks noChangeArrowheads="1"/>
          </p:cNvSpPr>
          <p:nvPr/>
        </p:nvSpPr>
        <p:spPr bwMode="auto">
          <a:xfrm rot="848056">
            <a:off x="3962400" y="51054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SRSWR</a:t>
            </a:r>
          </a:p>
        </p:txBody>
      </p:sp>
      <p:grpSp>
        <p:nvGrpSpPr>
          <p:cNvPr id="71689" name="Group 10"/>
          <p:cNvGrpSpPr>
            <a:grpSpLocks/>
          </p:cNvGrpSpPr>
          <p:nvPr/>
        </p:nvGrpSpPr>
        <p:grpSpPr bwMode="auto">
          <a:xfrm>
            <a:off x="5772150" y="4457700"/>
            <a:ext cx="2438400" cy="1676400"/>
            <a:chOff x="3636" y="2808"/>
            <a:chExt cx="1536" cy="1056"/>
          </a:xfrm>
        </p:grpSpPr>
        <p:sp>
          <p:nvSpPr>
            <p:cNvPr id="71704" name="AutoShape 11"/>
            <p:cNvSpPr>
              <a:spLocks noChangeArrowheads="1"/>
            </p:cNvSpPr>
            <p:nvPr/>
          </p:nvSpPr>
          <p:spPr bwMode="auto">
            <a:xfrm>
              <a:off x="3636" y="2808"/>
              <a:ext cx="1536" cy="105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5" name="Oval 12"/>
            <p:cNvSpPr>
              <a:spLocks noChangeArrowheads="1"/>
            </p:cNvSpPr>
            <p:nvPr/>
          </p:nvSpPr>
          <p:spPr bwMode="auto">
            <a:xfrm>
              <a:off x="3648" y="3372"/>
              <a:ext cx="540" cy="3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6" name="Oval 13"/>
            <p:cNvSpPr>
              <a:spLocks noChangeArrowheads="1"/>
            </p:cNvSpPr>
            <p:nvPr/>
          </p:nvSpPr>
          <p:spPr bwMode="auto">
            <a:xfrm>
              <a:off x="4188" y="3480"/>
              <a:ext cx="540" cy="3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7" name="Oval 14"/>
            <p:cNvSpPr>
              <a:spLocks noChangeArrowheads="1"/>
            </p:cNvSpPr>
            <p:nvPr/>
          </p:nvSpPr>
          <p:spPr bwMode="auto">
            <a:xfrm>
              <a:off x="4656" y="3288"/>
              <a:ext cx="516" cy="396"/>
            </a:xfrm>
            <a:prstGeom prst="ellipse">
              <a:avLst/>
            </a:prstGeom>
            <a:solidFill>
              <a:srgbClr val="FAE2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690" name="Group 15"/>
          <p:cNvGrpSpPr>
            <a:grpSpLocks/>
          </p:cNvGrpSpPr>
          <p:nvPr/>
        </p:nvGrpSpPr>
        <p:grpSpPr bwMode="auto">
          <a:xfrm>
            <a:off x="876300" y="1905000"/>
            <a:ext cx="2724150" cy="4556125"/>
            <a:chOff x="564" y="1284"/>
            <a:chExt cx="1716" cy="2870"/>
          </a:xfrm>
        </p:grpSpPr>
        <p:sp>
          <p:nvSpPr>
            <p:cNvPr id="71693" name="AutoShape 16"/>
            <p:cNvSpPr>
              <a:spLocks noChangeArrowheads="1"/>
            </p:cNvSpPr>
            <p:nvPr/>
          </p:nvSpPr>
          <p:spPr bwMode="auto">
            <a:xfrm>
              <a:off x="564" y="1284"/>
              <a:ext cx="1716" cy="2616"/>
            </a:xfrm>
            <a:prstGeom prst="can">
              <a:avLst>
                <a:gd name="adj" fmla="val 3811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4" name="Oval 17"/>
            <p:cNvSpPr>
              <a:spLocks noChangeArrowheads="1"/>
            </p:cNvSpPr>
            <p:nvPr/>
          </p:nvSpPr>
          <p:spPr bwMode="auto">
            <a:xfrm>
              <a:off x="672" y="3336"/>
              <a:ext cx="516" cy="396"/>
            </a:xfrm>
            <a:prstGeom prst="ellipse">
              <a:avLst/>
            </a:prstGeom>
            <a:solidFill>
              <a:srgbClr val="FAE2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5" name="Oval 18"/>
            <p:cNvSpPr>
              <a:spLocks noChangeArrowheads="1"/>
            </p:cNvSpPr>
            <p:nvPr/>
          </p:nvSpPr>
          <p:spPr bwMode="auto">
            <a:xfrm>
              <a:off x="660" y="2916"/>
              <a:ext cx="540" cy="360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6" name="Oval 19"/>
            <p:cNvSpPr>
              <a:spLocks noChangeArrowheads="1"/>
            </p:cNvSpPr>
            <p:nvPr/>
          </p:nvSpPr>
          <p:spPr bwMode="auto">
            <a:xfrm>
              <a:off x="1236" y="3468"/>
              <a:ext cx="564" cy="396"/>
            </a:xfrm>
            <a:prstGeom prst="ellipse">
              <a:avLst/>
            </a:prstGeom>
            <a:solidFill>
              <a:srgbClr val="12132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7" name="Oval 20"/>
            <p:cNvSpPr>
              <a:spLocks noChangeArrowheads="1"/>
            </p:cNvSpPr>
            <p:nvPr/>
          </p:nvSpPr>
          <p:spPr bwMode="auto">
            <a:xfrm>
              <a:off x="1764" y="3240"/>
              <a:ext cx="492" cy="3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8" name="Oval 21"/>
            <p:cNvSpPr>
              <a:spLocks noChangeArrowheads="1"/>
            </p:cNvSpPr>
            <p:nvPr/>
          </p:nvSpPr>
          <p:spPr bwMode="auto">
            <a:xfrm>
              <a:off x="1236" y="3084"/>
              <a:ext cx="468" cy="37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9" name="Oval 22"/>
            <p:cNvSpPr>
              <a:spLocks noChangeArrowheads="1"/>
            </p:cNvSpPr>
            <p:nvPr/>
          </p:nvSpPr>
          <p:spPr bwMode="auto">
            <a:xfrm>
              <a:off x="1680" y="2808"/>
              <a:ext cx="540" cy="36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0" name="Oval 23"/>
            <p:cNvSpPr>
              <a:spLocks noChangeArrowheads="1"/>
            </p:cNvSpPr>
            <p:nvPr/>
          </p:nvSpPr>
          <p:spPr bwMode="auto">
            <a:xfrm>
              <a:off x="1092" y="2664"/>
              <a:ext cx="540" cy="3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1" name="Oval 24"/>
            <p:cNvSpPr>
              <a:spLocks noChangeArrowheads="1"/>
            </p:cNvSpPr>
            <p:nvPr/>
          </p:nvSpPr>
          <p:spPr bwMode="auto">
            <a:xfrm>
              <a:off x="564" y="2556"/>
              <a:ext cx="540" cy="3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Oval 25"/>
            <p:cNvSpPr>
              <a:spLocks noChangeArrowheads="1"/>
            </p:cNvSpPr>
            <p:nvPr/>
          </p:nvSpPr>
          <p:spPr bwMode="auto">
            <a:xfrm>
              <a:off x="1620" y="2424"/>
              <a:ext cx="540" cy="360"/>
            </a:xfrm>
            <a:prstGeom prst="ellipse">
              <a:avLst/>
            </a:prstGeom>
            <a:solidFill>
              <a:srgbClr val="423E7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3" name="Text Box 26"/>
            <p:cNvSpPr txBox="1">
              <a:spLocks noChangeArrowheads="1"/>
            </p:cNvSpPr>
            <p:nvPr/>
          </p:nvSpPr>
          <p:spPr bwMode="auto">
            <a:xfrm>
              <a:off x="974" y="3866"/>
              <a:ext cx="8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/>
                <a:t>Raw Data</a:t>
              </a:r>
            </a:p>
          </p:txBody>
        </p:sp>
      </p:grpSp>
      <p:sp>
        <p:nvSpPr>
          <p:cNvPr id="71691" name="Line 27"/>
          <p:cNvSpPr>
            <a:spLocks noChangeShapeType="1"/>
          </p:cNvSpPr>
          <p:nvPr/>
        </p:nvSpPr>
        <p:spPr bwMode="auto">
          <a:xfrm flipV="1">
            <a:off x="3810000" y="2971800"/>
            <a:ext cx="165735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28"/>
          <p:cNvSpPr>
            <a:spLocks noChangeShapeType="1"/>
          </p:cNvSpPr>
          <p:nvPr/>
        </p:nvSpPr>
        <p:spPr bwMode="auto">
          <a:xfrm>
            <a:off x="3829050" y="4895850"/>
            <a:ext cx="17907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727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381588-7676-40A7-B94D-400D7BEA3EE7}" type="slidenum">
              <a:rPr lang="en-US" sz="1400" smtClean="0"/>
              <a:pPr/>
              <a:t>61</a:t>
            </a:fld>
            <a:endParaRPr lang="en-US" sz="1400" smtClean="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609600"/>
            <a:ext cx="7704137" cy="1143000"/>
          </a:xfrm>
        </p:spPr>
        <p:txBody>
          <a:bodyPr/>
          <a:lstStyle/>
          <a:p>
            <a:r>
              <a:rPr lang="en-US" smtClean="0"/>
              <a:t>Sampling: Cluster or Stratified Sampling</a:t>
            </a:r>
          </a:p>
        </p:txBody>
      </p:sp>
      <p:grpSp>
        <p:nvGrpSpPr>
          <p:cNvPr id="72710" name="Group 3"/>
          <p:cNvGrpSpPr>
            <a:grpSpLocks/>
          </p:cNvGrpSpPr>
          <p:nvPr/>
        </p:nvGrpSpPr>
        <p:grpSpPr bwMode="auto">
          <a:xfrm>
            <a:off x="520700" y="2698750"/>
            <a:ext cx="3751263" cy="3348038"/>
            <a:chOff x="274" y="1418"/>
            <a:chExt cx="2363" cy="2109"/>
          </a:xfrm>
        </p:grpSpPr>
        <p:sp>
          <p:nvSpPr>
            <p:cNvPr id="72731" name="Rectangle 4"/>
            <p:cNvSpPr>
              <a:spLocks noChangeArrowheads="1"/>
            </p:cNvSpPr>
            <p:nvPr/>
          </p:nvSpPr>
          <p:spPr bwMode="auto">
            <a:xfrm>
              <a:off x="274" y="1418"/>
              <a:ext cx="2363" cy="21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2" name="AutoShape 5"/>
            <p:cNvSpPr>
              <a:spLocks noChangeArrowheads="1"/>
            </p:cNvSpPr>
            <p:nvPr/>
          </p:nvSpPr>
          <p:spPr bwMode="auto">
            <a:xfrm>
              <a:off x="1609" y="1993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3" name="AutoShape 6"/>
            <p:cNvSpPr>
              <a:spLocks noChangeArrowheads="1"/>
            </p:cNvSpPr>
            <p:nvPr/>
          </p:nvSpPr>
          <p:spPr bwMode="auto">
            <a:xfrm>
              <a:off x="1566" y="2316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4" name="AutoShape 7"/>
            <p:cNvSpPr>
              <a:spLocks noChangeArrowheads="1"/>
            </p:cNvSpPr>
            <p:nvPr/>
          </p:nvSpPr>
          <p:spPr bwMode="auto">
            <a:xfrm>
              <a:off x="1711" y="2134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5" name="AutoShape 8"/>
            <p:cNvSpPr>
              <a:spLocks noChangeArrowheads="1"/>
            </p:cNvSpPr>
            <p:nvPr/>
          </p:nvSpPr>
          <p:spPr bwMode="auto">
            <a:xfrm>
              <a:off x="1510" y="2168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6" name="AutoShape 9"/>
            <p:cNvSpPr>
              <a:spLocks noChangeArrowheads="1"/>
            </p:cNvSpPr>
            <p:nvPr/>
          </p:nvSpPr>
          <p:spPr bwMode="auto">
            <a:xfrm>
              <a:off x="1944" y="2195"/>
              <a:ext cx="56" cy="7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7" name="AutoShape 10"/>
            <p:cNvSpPr>
              <a:spLocks noChangeArrowheads="1"/>
            </p:cNvSpPr>
            <p:nvPr/>
          </p:nvSpPr>
          <p:spPr bwMode="auto">
            <a:xfrm>
              <a:off x="1874" y="2354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8" name="AutoShape 11"/>
            <p:cNvSpPr>
              <a:spLocks noChangeArrowheads="1"/>
            </p:cNvSpPr>
            <p:nvPr/>
          </p:nvSpPr>
          <p:spPr bwMode="auto">
            <a:xfrm>
              <a:off x="1740" y="2393"/>
              <a:ext cx="57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9" name="AutoShape 12"/>
            <p:cNvSpPr>
              <a:spLocks noChangeArrowheads="1"/>
            </p:cNvSpPr>
            <p:nvPr/>
          </p:nvSpPr>
          <p:spPr bwMode="auto">
            <a:xfrm>
              <a:off x="1433" y="1845"/>
              <a:ext cx="56" cy="7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0" name="Freeform 13"/>
            <p:cNvSpPr>
              <a:spLocks/>
            </p:cNvSpPr>
            <p:nvPr/>
          </p:nvSpPr>
          <p:spPr bwMode="auto">
            <a:xfrm>
              <a:off x="1376" y="1763"/>
              <a:ext cx="686" cy="877"/>
            </a:xfrm>
            <a:custGeom>
              <a:avLst/>
              <a:gdLst>
                <a:gd name="T0" fmla="*/ 649 w 1101"/>
                <a:gd name="T1" fmla="*/ 239 h 1077"/>
                <a:gd name="T2" fmla="*/ 671 w 1101"/>
                <a:gd name="T3" fmla="*/ 395 h 1077"/>
                <a:gd name="T4" fmla="*/ 631 w 1101"/>
                <a:gd name="T5" fmla="*/ 757 h 1077"/>
                <a:gd name="T6" fmla="*/ 592 w 1101"/>
                <a:gd name="T7" fmla="*/ 847 h 1077"/>
                <a:gd name="T8" fmla="*/ 530 w 1101"/>
                <a:gd name="T9" fmla="*/ 876 h 1077"/>
                <a:gd name="T10" fmla="*/ 371 w 1101"/>
                <a:gd name="T11" fmla="*/ 847 h 1077"/>
                <a:gd name="T12" fmla="*/ 303 w 1101"/>
                <a:gd name="T13" fmla="*/ 809 h 1077"/>
                <a:gd name="T14" fmla="*/ 286 w 1101"/>
                <a:gd name="T15" fmla="*/ 802 h 1077"/>
                <a:gd name="T16" fmla="*/ 201 w 1101"/>
                <a:gd name="T17" fmla="*/ 713 h 1077"/>
                <a:gd name="T18" fmla="*/ 145 w 1101"/>
                <a:gd name="T19" fmla="*/ 654 h 1077"/>
                <a:gd name="T20" fmla="*/ 65 w 1101"/>
                <a:gd name="T21" fmla="*/ 558 h 1077"/>
                <a:gd name="T22" fmla="*/ 2 w 1101"/>
                <a:gd name="T23" fmla="*/ 366 h 1077"/>
                <a:gd name="T24" fmla="*/ 8 w 1101"/>
                <a:gd name="T25" fmla="*/ 106 h 1077"/>
                <a:gd name="T26" fmla="*/ 116 w 1101"/>
                <a:gd name="T27" fmla="*/ 17 h 1077"/>
                <a:gd name="T28" fmla="*/ 138 w 1101"/>
                <a:gd name="T29" fmla="*/ 10 h 1077"/>
                <a:gd name="T30" fmla="*/ 263 w 1101"/>
                <a:gd name="T31" fmla="*/ 24 h 1077"/>
                <a:gd name="T32" fmla="*/ 360 w 1101"/>
                <a:gd name="T33" fmla="*/ 84 h 1077"/>
                <a:gd name="T34" fmla="*/ 433 w 1101"/>
                <a:gd name="T35" fmla="*/ 143 h 1077"/>
                <a:gd name="T36" fmla="*/ 479 w 1101"/>
                <a:gd name="T37" fmla="*/ 165 h 1077"/>
                <a:gd name="T38" fmla="*/ 649 w 1101"/>
                <a:gd name="T39" fmla="*/ 239 h 10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1"/>
                <a:gd name="T61" fmla="*/ 0 h 1077"/>
                <a:gd name="T62" fmla="*/ 1101 w 1101"/>
                <a:gd name="T63" fmla="*/ 1077 h 10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1" h="1077">
                  <a:moveTo>
                    <a:pt x="1041" y="294"/>
                  </a:moveTo>
                  <a:cubicBezTo>
                    <a:pt x="1062" y="357"/>
                    <a:pt x="1070" y="419"/>
                    <a:pt x="1077" y="485"/>
                  </a:cubicBezTo>
                  <a:cubicBezTo>
                    <a:pt x="1072" y="641"/>
                    <a:pt x="1101" y="797"/>
                    <a:pt x="1013" y="930"/>
                  </a:cubicBezTo>
                  <a:cubicBezTo>
                    <a:pt x="1001" y="966"/>
                    <a:pt x="984" y="1017"/>
                    <a:pt x="950" y="1040"/>
                  </a:cubicBezTo>
                  <a:cubicBezTo>
                    <a:pt x="920" y="1060"/>
                    <a:pt x="884" y="1065"/>
                    <a:pt x="850" y="1076"/>
                  </a:cubicBezTo>
                  <a:cubicBezTo>
                    <a:pt x="677" y="1068"/>
                    <a:pt x="701" y="1077"/>
                    <a:pt x="595" y="1040"/>
                  </a:cubicBezTo>
                  <a:cubicBezTo>
                    <a:pt x="556" y="1026"/>
                    <a:pt x="527" y="1007"/>
                    <a:pt x="486" y="994"/>
                  </a:cubicBezTo>
                  <a:cubicBezTo>
                    <a:pt x="477" y="991"/>
                    <a:pt x="459" y="985"/>
                    <a:pt x="459" y="985"/>
                  </a:cubicBezTo>
                  <a:cubicBezTo>
                    <a:pt x="417" y="943"/>
                    <a:pt x="369" y="911"/>
                    <a:pt x="322" y="876"/>
                  </a:cubicBezTo>
                  <a:cubicBezTo>
                    <a:pt x="287" y="850"/>
                    <a:pt x="271" y="816"/>
                    <a:pt x="232" y="803"/>
                  </a:cubicBezTo>
                  <a:cubicBezTo>
                    <a:pt x="196" y="768"/>
                    <a:pt x="131" y="726"/>
                    <a:pt x="104" y="685"/>
                  </a:cubicBezTo>
                  <a:cubicBezTo>
                    <a:pt x="56" y="611"/>
                    <a:pt x="21" y="536"/>
                    <a:pt x="4" y="449"/>
                  </a:cubicBezTo>
                  <a:cubicBezTo>
                    <a:pt x="7" y="343"/>
                    <a:pt x="0" y="236"/>
                    <a:pt x="13" y="130"/>
                  </a:cubicBezTo>
                  <a:cubicBezTo>
                    <a:pt x="22" y="60"/>
                    <a:pt x="139" y="33"/>
                    <a:pt x="186" y="21"/>
                  </a:cubicBezTo>
                  <a:cubicBezTo>
                    <a:pt x="198" y="18"/>
                    <a:pt x="222" y="12"/>
                    <a:pt x="222" y="12"/>
                  </a:cubicBezTo>
                  <a:cubicBezTo>
                    <a:pt x="289" y="15"/>
                    <a:pt x="362" y="0"/>
                    <a:pt x="422" y="30"/>
                  </a:cubicBezTo>
                  <a:cubicBezTo>
                    <a:pt x="473" y="56"/>
                    <a:pt x="525" y="77"/>
                    <a:pt x="577" y="103"/>
                  </a:cubicBezTo>
                  <a:cubicBezTo>
                    <a:pt x="619" y="124"/>
                    <a:pt x="655" y="153"/>
                    <a:pt x="695" y="176"/>
                  </a:cubicBezTo>
                  <a:cubicBezTo>
                    <a:pt x="718" y="189"/>
                    <a:pt x="745" y="192"/>
                    <a:pt x="768" y="203"/>
                  </a:cubicBezTo>
                  <a:cubicBezTo>
                    <a:pt x="844" y="240"/>
                    <a:pt x="955" y="294"/>
                    <a:pt x="1041" y="29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1" name="AutoShape 14"/>
            <p:cNvSpPr>
              <a:spLocks noChangeArrowheads="1"/>
            </p:cNvSpPr>
            <p:nvPr/>
          </p:nvSpPr>
          <p:spPr bwMode="auto">
            <a:xfrm>
              <a:off x="1104" y="2584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2" name="AutoShape 15"/>
            <p:cNvSpPr>
              <a:spLocks noChangeArrowheads="1"/>
            </p:cNvSpPr>
            <p:nvPr/>
          </p:nvSpPr>
          <p:spPr bwMode="auto">
            <a:xfrm>
              <a:off x="1391" y="2647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3" name="AutoShape 16"/>
            <p:cNvSpPr>
              <a:spLocks noChangeArrowheads="1"/>
            </p:cNvSpPr>
            <p:nvPr/>
          </p:nvSpPr>
          <p:spPr bwMode="auto">
            <a:xfrm>
              <a:off x="1286" y="2903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4" name="AutoShape 17"/>
            <p:cNvSpPr>
              <a:spLocks noChangeArrowheads="1"/>
            </p:cNvSpPr>
            <p:nvPr/>
          </p:nvSpPr>
          <p:spPr bwMode="auto">
            <a:xfrm>
              <a:off x="1345" y="2795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5" name="AutoShape 18"/>
            <p:cNvSpPr>
              <a:spLocks noChangeArrowheads="1"/>
            </p:cNvSpPr>
            <p:nvPr/>
          </p:nvSpPr>
          <p:spPr bwMode="auto">
            <a:xfrm>
              <a:off x="1171" y="2752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AutoShape 19"/>
            <p:cNvSpPr>
              <a:spLocks noChangeArrowheads="1"/>
            </p:cNvSpPr>
            <p:nvPr/>
          </p:nvSpPr>
          <p:spPr bwMode="auto">
            <a:xfrm>
              <a:off x="1168" y="2875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7" name="AutoShape 20"/>
            <p:cNvSpPr>
              <a:spLocks noChangeArrowheads="1"/>
            </p:cNvSpPr>
            <p:nvPr/>
          </p:nvSpPr>
          <p:spPr bwMode="auto">
            <a:xfrm>
              <a:off x="1224" y="2504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8" name="AutoShape 21"/>
            <p:cNvSpPr>
              <a:spLocks noChangeArrowheads="1"/>
            </p:cNvSpPr>
            <p:nvPr/>
          </p:nvSpPr>
          <p:spPr bwMode="auto">
            <a:xfrm>
              <a:off x="1289" y="2628"/>
              <a:ext cx="56" cy="74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9" name="AutoShape 22"/>
            <p:cNvSpPr>
              <a:spLocks noChangeArrowheads="1"/>
            </p:cNvSpPr>
            <p:nvPr/>
          </p:nvSpPr>
          <p:spPr bwMode="auto">
            <a:xfrm>
              <a:off x="1429" y="2882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0" name="Freeform 23"/>
            <p:cNvSpPr>
              <a:spLocks/>
            </p:cNvSpPr>
            <p:nvPr/>
          </p:nvSpPr>
          <p:spPr bwMode="auto">
            <a:xfrm>
              <a:off x="1061" y="2373"/>
              <a:ext cx="573" cy="785"/>
            </a:xfrm>
            <a:custGeom>
              <a:avLst/>
              <a:gdLst>
                <a:gd name="T0" fmla="*/ 142 w 918"/>
                <a:gd name="T1" fmla="*/ 665 h 965"/>
                <a:gd name="T2" fmla="*/ 119 w 918"/>
                <a:gd name="T3" fmla="*/ 636 h 965"/>
                <a:gd name="T4" fmla="*/ 74 w 918"/>
                <a:gd name="T5" fmla="*/ 600 h 965"/>
                <a:gd name="T6" fmla="*/ 51 w 918"/>
                <a:gd name="T7" fmla="*/ 569 h 965"/>
                <a:gd name="T8" fmla="*/ 28 w 918"/>
                <a:gd name="T9" fmla="*/ 526 h 965"/>
                <a:gd name="T10" fmla="*/ 0 w 918"/>
                <a:gd name="T11" fmla="*/ 377 h 965"/>
                <a:gd name="T12" fmla="*/ 6 w 918"/>
                <a:gd name="T13" fmla="*/ 163 h 965"/>
                <a:gd name="T14" fmla="*/ 51 w 918"/>
                <a:gd name="T15" fmla="*/ 111 h 965"/>
                <a:gd name="T16" fmla="*/ 182 w 918"/>
                <a:gd name="T17" fmla="*/ 0 h 965"/>
                <a:gd name="T18" fmla="*/ 244 w 918"/>
                <a:gd name="T19" fmla="*/ 15 h 965"/>
                <a:gd name="T20" fmla="*/ 306 w 918"/>
                <a:gd name="T21" fmla="*/ 45 h 965"/>
                <a:gd name="T22" fmla="*/ 431 w 918"/>
                <a:gd name="T23" fmla="*/ 133 h 965"/>
                <a:gd name="T24" fmla="*/ 448 w 918"/>
                <a:gd name="T25" fmla="*/ 177 h 965"/>
                <a:gd name="T26" fmla="*/ 465 w 918"/>
                <a:gd name="T27" fmla="*/ 200 h 965"/>
                <a:gd name="T28" fmla="*/ 505 w 918"/>
                <a:gd name="T29" fmla="*/ 281 h 965"/>
                <a:gd name="T30" fmla="*/ 527 w 918"/>
                <a:gd name="T31" fmla="*/ 347 h 965"/>
                <a:gd name="T32" fmla="*/ 539 w 918"/>
                <a:gd name="T33" fmla="*/ 421 h 965"/>
                <a:gd name="T34" fmla="*/ 556 w 918"/>
                <a:gd name="T35" fmla="*/ 495 h 965"/>
                <a:gd name="T36" fmla="*/ 573 w 918"/>
                <a:gd name="T37" fmla="*/ 629 h 965"/>
                <a:gd name="T38" fmla="*/ 516 w 918"/>
                <a:gd name="T39" fmla="*/ 754 h 965"/>
                <a:gd name="T40" fmla="*/ 471 w 918"/>
                <a:gd name="T41" fmla="*/ 770 h 965"/>
                <a:gd name="T42" fmla="*/ 448 w 918"/>
                <a:gd name="T43" fmla="*/ 777 h 965"/>
                <a:gd name="T44" fmla="*/ 221 w 918"/>
                <a:gd name="T45" fmla="*/ 762 h 965"/>
                <a:gd name="T46" fmla="*/ 153 w 918"/>
                <a:gd name="T47" fmla="*/ 703 h 965"/>
                <a:gd name="T48" fmla="*/ 142 w 918"/>
                <a:gd name="T49" fmla="*/ 665 h 9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8"/>
                <a:gd name="T76" fmla="*/ 0 h 965"/>
                <a:gd name="T77" fmla="*/ 918 w 918"/>
                <a:gd name="T78" fmla="*/ 965 h 9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8" h="965">
                  <a:moveTo>
                    <a:pt x="227" y="818"/>
                  </a:moveTo>
                  <a:cubicBezTo>
                    <a:pt x="178" y="802"/>
                    <a:pt x="216" y="822"/>
                    <a:pt x="191" y="782"/>
                  </a:cubicBezTo>
                  <a:cubicBezTo>
                    <a:pt x="176" y="757"/>
                    <a:pt x="144" y="746"/>
                    <a:pt x="118" y="737"/>
                  </a:cubicBezTo>
                  <a:cubicBezTo>
                    <a:pt x="106" y="724"/>
                    <a:pt x="92" y="714"/>
                    <a:pt x="81" y="700"/>
                  </a:cubicBezTo>
                  <a:cubicBezTo>
                    <a:pt x="68" y="683"/>
                    <a:pt x="45" y="646"/>
                    <a:pt x="45" y="646"/>
                  </a:cubicBezTo>
                  <a:cubicBezTo>
                    <a:pt x="30" y="585"/>
                    <a:pt x="10" y="526"/>
                    <a:pt x="0" y="464"/>
                  </a:cubicBezTo>
                  <a:cubicBezTo>
                    <a:pt x="3" y="376"/>
                    <a:pt x="1" y="288"/>
                    <a:pt x="9" y="200"/>
                  </a:cubicBezTo>
                  <a:cubicBezTo>
                    <a:pt x="11" y="175"/>
                    <a:pt x="74" y="139"/>
                    <a:pt x="81" y="136"/>
                  </a:cubicBezTo>
                  <a:cubicBezTo>
                    <a:pt x="153" y="101"/>
                    <a:pt x="222" y="22"/>
                    <a:pt x="291" y="0"/>
                  </a:cubicBezTo>
                  <a:cubicBezTo>
                    <a:pt x="314" y="3"/>
                    <a:pt x="364" y="5"/>
                    <a:pt x="391" y="18"/>
                  </a:cubicBezTo>
                  <a:cubicBezTo>
                    <a:pt x="430" y="37"/>
                    <a:pt x="446" y="46"/>
                    <a:pt x="491" y="55"/>
                  </a:cubicBezTo>
                  <a:cubicBezTo>
                    <a:pt x="555" y="98"/>
                    <a:pt x="638" y="100"/>
                    <a:pt x="691" y="164"/>
                  </a:cubicBezTo>
                  <a:cubicBezTo>
                    <a:pt x="760" y="248"/>
                    <a:pt x="665" y="138"/>
                    <a:pt x="718" y="218"/>
                  </a:cubicBezTo>
                  <a:cubicBezTo>
                    <a:pt x="725" y="229"/>
                    <a:pt x="737" y="236"/>
                    <a:pt x="745" y="246"/>
                  </a:cubicBezTo>
                  <a:cubicBezTo>
                    <a:pt x="770" y="278"/>
                    <a:pt x="782" y="319"/>
                    <a:pt x="809" y="346"/>
                  </a:cubicBezTo>
                  <a:cubicBezTo>
                    <a:pt x="830" y="410"/>
                    <a:pt x="816" y="384"/>
                    <a:pt x="845" y="427"/>
                  </a:cubicBezTo>
                  <a:cubicBezTo>
                    <a:pt x="851" y="457"/>
                    <a:pt x="856" y="488"/>
                    <a:pt x="863" y="518"/>
                  </a:cubicBezTo>
                  <a:cubicBezTo>
                    <a:pt x="871" y="549"/>
                    <a:pt x="884" y="578"/>
                    <a:pt x="890" y="609"/>
                  </a:cubicBezTo>
                  <a:cubicBezTo>
                    <a:pt x="902" y="666"/>
                    <a:pt x="900" y="718"/>
                    <a:pt x="918" y="773"/>
                  </a:cubicBezTo>
                  <a:cubicBezTo>
                    <a:pt x="910" y="845"/>
                    <a:pt x="904" y="901"/>
                    <a:pt x="827" y="927"/>
                  </a:cubicBezTo>
                  <a:cubicBezTo>
                    <a:pt x="803" y="935"/>
                    <a:pt x="778" y="940"/>
                    <a:pt x="754" y="946"/>
                  </a:cubicBezTo>
                  <a:cubicBezTo>
                    <a:pt x="742" y="949"/>
                    <a:pt x="718" y="955"/>
                    <a:pt x="718" y="955"/>
                  </a:cubicBezTo>
                  <a:cubicBezTo>
                    <a:pt x="668" y="954"/>
                    <a:pt x="462" y="965"/>
                    <a:pt x="354" y="937"/>
                  </a:cubicBezTo>
                  <a:cubicBezTo>
                    <a:pt x="316" y="927"/>
                    <a:pt x="272" y="891"/>
                    <a:pt x="245" y="864"/>
                  </a:cubicBezTo>
                  <a:cubicBezTo>
                    <a:pt x="231" y="850"/>
                    <a:pt x="192" y="818"/>
                    <a:pt x="227" y="8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751" name="Group 24"/>
            <p:cNvGrpSpPr>
              <a:grpSpLocks/>
            </p:cNvGrpSpPr>
            <p:nvPr/>
          </p:nvGrpSpPr>
          <p:grpSpPr bwMode="auto">
            <a:xfrm>
              <a:off x="551" y="1796"/>
              <a:ext cx="542" cy="954"/>
              <a:chOff x="551" y="1796"/>
              <a:chExt cx="542" cy="954"/>
            </a:xfrm>
          </p:grpSpPr>
          <p:sp>
            <p:nvSpPr>
              <p:cNvPr id="72752" name="AutoShape 25"/>
              <p:cNvSpPr>
                <a:spLocks noChangeArrowheads="1"/>
              </p:cNvSpPr>
              <p:nvPr/>
            </p:nvSpPr>
            <p:spPr bwMode="auto">
              <a:xfrm>
                <a:off x="727" y="2492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3" name="AutoShape 26"/>
              <p:cNvSpPr>
                <a:spLocks noChangeArrowheads="1"/>
              </p:cNvSpPr>
              <p:nvPr/>
            </p:nvSpPr>
            <p:spPr bwMode="auto">
              <a:xfrm>
                <a:off x="651" y="2392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4" name="AutoShape 27"/>
              <p:cNvSpPr>
                <a:spLocks noChangeArrowheads="1"/>
              </p:cNvSpPr>
              <p:nvPr/>
            </p:nvSpPr>
            <p:spPr bwMode="auto">
              <a:xfrm>
                <a:off x="848" y="2405"/>
                <a:ext cx="56" cy="74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5" name="AutoShape 28"/>
              <p:cNvSpPr>
                <a:spLocks noChangeArrowheads="1"/>
              </p:cNvSpPr>
              <p:nvPr/>
            </p:nvSpPr>
            <p:spPr bwMode="auto">
              <a:xfrm>
                <a:off x="753" y="2230"/>
                <a:ext cx="57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6" name="AutoShape 29"/>
              <p:cNvSpPr>
                <a:spLocks noChangeArrowheads="1"/>
              </p:cNvSpPr>
              <p:nvPr/>
            </p:nvSpPr>
            <p:spPr bwMode="auto">
              <a:xfrm>
                <a:off x="615" y="2508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7" name="AutoShape 30"/>
              <p:cNvSpPr>
                <a:spLocks noChangeArrowheads="1"/>
              </p:cNvSpPr>
              <p:nvPr/>
            </p:nvSpPr>
            <p:spPr bwMode="auto">
              <a:xfrm>
                <a:off x="669" y="2268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8" name="AutoShape 31"/>
              <p:cNvSpPr>
                <a:spLocks noChangeArrowheads="1"/>
              </p:cNvSpPr>
              <p:nvPr/>
            </p:nvSpPr>
            <p:spPr bwMode="auto">
              <a:xfrm>
                <a:off x="857" y="2566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9" name="AutoShape 32"/>
              <p:cNvSpPr>
                <a:spLocks noChangeArrowheads="1"/>
              </p:cNvSpPr>
              <p:nvPr/>
            </p:nvSpPr>
            <p:spPr bwMode="auto">
              <a:xfrm>
                <a:off x="924" y="2260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60" name="AutoShape 33"/>
              <p:cNvSpPr>
                <a:spLocks noChangeArrowheads="1"/>
              </p:cNvSpPr>
              <p:nvPr/>
            </p:nvSpPr>
            <p:spPr bwMode="auto">
              <a:xfrm>
                <a:off x="931" y="2092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61" name="AutoShape 34"/>
              <p:cNvSpPr>
                <a:spLocks noChangeArrowheads="1"/>
              </p:cNvSpPr>
              <p:nvPr/>
            </p:nvSpPr>
            <p:spPr bwMode="auto">
              <a:xfrm>
                <a:off x="881" y="1945"/>
                <a:ext cx="56" cy="7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62" name="Freeform 35"/>
              <p:cNvSpPr>
                <a:spLocks/>
              </p:cNvSpPr>
              <p:nvPr/>
            </p:nvSpPr>
            <p:spPr bwMode="auto">
              <a:xfrm>
                <a:off x="551" y="1796"/>
                <a:ext cx="542" cy="954"/>
              </a:xfrm>
              <a:custGeom>
                <a:avLst/>
                <a:gdLst>
                  <a:gd name="T0" fmla="*/ 470 w 869"/>
                  <a:gd name="T1" fmla="*/ 643 h 1173"/>
                  <a:gd name="T2" fmla="*/ 436 w 869"/>
                  <a:gd name="T3" fmla="*/ 769 h 1173"/>
                  <a:gd name="T4" fmla="*/ 408 w 869"/>
                  <a:gd name="T5" fmla="*/ 880 h 1173"/>
                  <a:gd name="T6" fmla="*/ 397 w 869"/>
                  <a:gd name="T7" fmla="*/ 924 h 1173"/>
                  <a:gd name="T8" fmla="*/ 385 w 869"/>
                  <a:gd name="T9" fmla="*/ 939 h 1173"/>
                  <a:gd name="T10" fmla="*/ 351 w 869"/>
                  <a:gd name="T11" fmla="*/ 954 h 1173"/>
                  <a:gd name="T12" fmla="*/ 181 w 869"/>
                  <a:gd name="T13" fmla="*/ 931 h 1173"/>
                  <a:gd name="T14" fmla="*/ 79 w 869"/>
                  <a:gd name="T15" fmla="*/ 873 h 1173"/>
                  <a:gd name="T16" fmla="*/ 22 w 869"/>
                  <a:gd name="T17" fmla="*/ 821 h 1173"/>
                  <a:gd name="T18" fmla="*/ 0 w 869"/>
                  <a:gd name="T19" fmla="*/ 777 h 1173"/>
                  <a:gd name="T20" fmla="*/ 51 w 869"/>
                  <a:gd name="T21" fmla="*/ 407 h 1173"/>
                  <a:gd name="T22" fmla="*/ 68 w 869"/>
                  <a:gd name="T23" fmla="*/ 192 h 1173"/>
                  <a:gd name="T24" fmla="*/ 96 w 869"/>
                  <a:gd name="T25" fmla="*/ 133 h 1173"/>
                  <a:gd name="T26" fmla="*/ 125 w 869"/>
                  <a:gd name="T27" fmla="*/ 111 h 1173"/>
                  <a:gd name="T28" fmla="*/ 193 w 869"/>
                  <a:gd name="T29" fmla="*/ 59 h 1173"/>
                  <a:gd name="T30" fmla="*/ 221 w 869"/>
                  <a:gd name="T31" fmla="*/ 37 h 1173"/>
                  <a:gd name="T32" fmla="*/ 266 w 869"/>
                  <a:gd name="T33" fmla="*/ 0 h 1173"/>
                  <a:gd name="T34" fmla="*/ 442 w 869"/>
                  <a:gd name="T35" fmla="*/ 67 h 1173"/>
                  <a:gd name="T36" fmla="*/ 505 w 869"/>
                  <a:gd name="T37" fmla="*/ 163 h 1173"/>
                  <a:gd name="T38" fmla="*/ 527 w 869"/>
                  <a:gd name="T39" fmla="*/ 207 h 1173"/>
                  <a:gd name="T40" fmla="*/ 538 w 869"/>
                  <a:gd name="T41" fmla="*/ 251 h 1173"/>
                  <a:gd name="T42" fmla="*/ 493 w 869"/>
                  <a:gd name="T43" fmla="*/ 577 h 1173"/>
                  <a:gd name="T44" fmla="*/ 470 w 869"/>
                  <a:gd name="T45" fmla="*/ 643 h 11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69"/>
                  <a:gd name="T70" fmla="*/ 0 h 1173"/>
                  <a:gd name="T71" fmla="*/ 869 w 869"/>
                  <a:gd name="T72" fmla="*/ 1173 h 11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69" h="1173">
                    <a:moveTo>
                      <a:pt x="754" y="791"/>
                    </a:moveTo>
                    <a:cubicBezTo>
                      <a:pt x="743" y="846"/>
                      <a:pt x="731" y="899"/>
                      <a:pt x="699" y="945"/>
                    </a:cubicBezTo>
                    <a:cubicBezTo>
                      <a:pt x="684" y="991"/>
                      <a:pt x="669" y="1036"/>
                      <a:pt x="654" y="1082"/>
                    </a:cubicBezTo>
                    <a:cubicBezTo>
                      <a:pt x="648" y="1100"/>
                      <a:pt x="649" y="1122"/>
                      <a:pt x="636" y="1136"/>
                    </a:cubicBezTo>
                    <a:cubicBezTo>
                      <a:pt x="630" y="1142"/>
                      <a:pt x="626" y="1151"/>
                      <a:pt x="618" y="1155"/>
                    </a:cubicBezTo>
                    <a:cubicBezTo>
                      <a:pt x="601" y="1164"/>
                      <a:pt x="563" y="1173"/>
                      <a:pt x="563" y="1173"/>
                    </a:cubicBezTo>
                    <a:cubicBezTo>
                      <a:pt x="471" y="1168"/>
                      <a:pt x="379" y="1170"/>
                      <a:pt x="290" y="1145"/>
                    </a:cubicBezTo>
                    <a:cubicBezTo>
                      <a:pt x="231" y="1129"/>
                      <a:pt x="182" y="1097"/>
                      <a:pt x="127" y="1073"/>
                    </a:cubicBezTo>
                    <a:cubicBezTo>
                      <a:pt x="93" y="1058"/>
                      <a:pt x="60" y="1039"/>
                      <a:pt x="36" y="1009"/>
                    </a:cubicBezTo>
                    <a:cubicBezTo>
                      <a:pt x="23" y="992"/>
                      <a:pt x="0" y="955"/>
                      <a:pt x="0" y="955"/>
                    </a:cubicBezTo>
                    <a:cubicBezTo>
                      <a:pt x="11" y="805"/>
                      <a:pt x="33" y="644"/>
                      <a:pt x="81" y="500"/>
                    </a:cubicBezTo>
                    <a:cubicBezTo>
                      <a:pt x="92" y="412"/>
                      <a:pt x="99" y="324"/>
                      <a:pt x="109" y="236"/>
                    </a:cubicBezTo>
                    <a:cubicBezTo>
                      <a:pt x="113" y="197"/>
                      <a:pt x="118" y="176"/>
                      <a:pt x="154" y="164"/>
                    </a:cubicBezTo>
                    <a:cubicBezTo>
                      <a:pt x="193" y="123"/>
                      <a:pt x="147" y="165"/>
                      <a:pt x="200" y="136"/>
                    </a:cubicBezTo>
                    <a:cubicBezTo>
                      <a:pt x="241" y="114"/>
                      <a:pt x="266" y="87"/>
                      <a:pt x="309" y="73"/>
                    </a:cubicBezTo>
                    <a:cubicBezTo>
                      <a:pt x="343" y="37"/>
                      <a:pt x="308" y="68"/>
                      <a:pt x="354" y="45"/>
                    </a:cubicBezTo>
                    <a:cubicBezTo>
                      <a:pt x="383" y="30"/>
                      <a:pt x="395" y="11"/>
                      <a:pt x="427" y="0"/>
                    </a:cubicBezTo>
                    <a:cubicBezTo>
                      <a:pt x="520" y="23"/>
                      <a:pt x="626" y="29"/>
                      <a:pt x="709" y="82"/>
                    </a:cubicBezTo>
                    <a:cubicBezTo>
                      <a:pt x="738" y="125"/>
                      <a:pt x="765" y="172"/>
                      <a:pt x="809" y="200"/>
                    </a:cubicBezTo>
                    <a:cubicBezTo>
                      <a:pt x="821" y="218"/>
                      <a:pt x="838" y="234"/>
                      <a:pt x="845" y="255"/>
                    </a:cubicBezTo>
                    <a:cubicBezTo>
                      <a:pt x="851" y="273"/>
                      <a:pt x="863" y="309"/>
                      <a:pt x="863" y="309"/>
                    </a:cubicBezTo>
                    <a:cubicBezTo>
                      <a:pt x="858" y="436"/>
                      <a:pt x="869" y="596"/>
                      <a:pt x="790" y="709"/>
                    </a:cubicBezTo>
                    <a:cubicBezTo>
                      <a:pt x="787" y="717"/>
                      <a:pt x="776" y="791"/>
                      <a:pt x="754" y="791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711" name="Rectangle 36"/>
          <p:cNvSpPr>
            <a:spLocks noChangeArrowheads="1"/>
          </p:cNvSpPr>
          <p:nvPr/>
        </p:nvSpPr>
        <p:spPr bwMode="auto">
          <a:xfrm>
            <a:off x="4802188" y="2678113"/>
            <a:ext cx="3751262" cy="334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12" name="Group 37"/>
          <p:cNvGrpSpPr>
            <a:grpSpLocks/>
          </p:cNvGrpSpPr>
          <p:nvPr/>
        </p:nvGrpSpPr>
        <p:grpSpPr bwMode="auto">
          <a:xfrm>
            <a:off x="5241925" y="3225800"/>
            <a:ext cx="2398713" cy="2214563"/>
            <a:chOff x="3302" y="2032"/>
            <a:chExt cx="1511" cy="1395"/>
          </a:xfrm>
        </p:grpSpPr>
        <p:sp>
          <p:nvSpPr>
            <p:cNvPr id="72715" name="AutoShape 38"/>
            <p:cNvSpPr>
              <a:spLocks noChangeArrowheads="1"/>
            </p:cNvSpPr>
            <p:nvPr/>
          </p:nvSpPr>
          <p:spPr bwMode="auto">
            <a:xfrm>
              <a:off x="3366" y="2777"/>
              <a:ext cx="56" cy="75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AutoShape 39"/>
            <p:cNvSpPr>
              <a:spLocks noChangeArrowheads="1"/>
            </p:cNvSpPr>
            <p:nvPr/>
          </p:nvSpPr>
          <p:spPr bwMode="auto">
            <a:xfrm>
              <a:off x="3420" y="2537"/>
              <a:ext cx="56" cy="75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AutoShape 40"/>
            <p:cNvSpPr>
              <a:spLocks noChangeArrowheads="1"/>
            </p:cNvSpPr>
            <p:nvPr/>
          </p:nvSpPr>
          <p:spPr bwMode="auto">
            <a:xfrm>
              <a:off x="4360" y="2262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AutoShape 41"/>
            <p:cNvSpPr>
              <a:spLocks noChangeArrowheads="1"/>
            </p:cNvSpPr>
            <p:nvPr/>
          </p:nvSpPr>
          <p:spPr bwMode="auto">
            <a:xfrm>
              <a:off x="4317" y="2585"/>
              <a:ext cx="56" cy="75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AutoShape 42"/>
            <p:cNvSpPr>
              <a:spLocks noChangeArrowheads="1"/>
            </p:cNvSpPr>
            <p:nvPr/>
          </p:nvSpPr>
          <p:spPr bwMode="auto">
            <a:xfrm>
              <a:off x="4695" y="2464"/>
              <a:ext cx="56" cy="7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AutoShape 43"/>
            <p:cNvSpPr>
              <a:spLocks noChangeArrowheads="1"/>
            </p:cNvSpPr>
            <p:nvPr/>
          </p:nvSpPr>
          <p:spPr bwMode="auto">
            <a:xfrm>
              <a:off x="3608" y="2835"/>
              <a:ext cx="56" cy="75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1" name="AutoShape 44"/>
            <p:cNvSpPr>
              <a:spLocks noChangeArrowheads="1"/>
            </p:cNvSpPr>
            <p:nvPr/>
          </p:nvSpPr>
          <p:spPr bwMode="auto">
            <a:xfrm>
              <a:off x="4037" y="3172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2" name="AutoShape 45"/>
            <p:cNvSpPr>
              <a:spLocks noChangeArrowheads="1"/>
            </p:cNvSpPr>
            <p:nvPr/>
          </p:nvSpPr>
          <p:spPr bwMode="auto">
            <a:xfrm>
              <a:off x="4096" y="3064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3" name="AutoShape 46"/>
            <p:cNvSpPr>
              <a:spLocks noChangeArrowheads="1"/>
            </p:cNvSpPr>
            <p:nvPr/>
          </p:nvSpPr>
          <p:spPr bwMode="auto">
            <a:xfrm>
              <a:off x="3675" y="2529"/>
              <a:ext cx="56" cy="75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4" name="AutoShape 47"/>
            <p:cNvSpPr>
              <a:spLocks noChangeArrowheads="1"/>
            </p:cNvSpPr>
            <p:nvPr/>
          </p:nvSpPr>
          <p:spPr bwMode="auto">
            <a:xfrm>
              <a:off x="3922" y="3021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5" name="AutoShape 48"/>
            <p:cNvSpPr>
              <a:spLocks noChangeArrowheads="1"/>
            </p:cNvSpPr>
            <p:nvPr/>
          </p:nvSpPr>
          <p:spPr bwMode="auto">
            <a:xfrm>
              <a:off x="3682" y="2361"/>
              <a:ext cx="56" cy="75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6" name="AutoShape 49"/>
            <p:cNvSpPr>
              <a:spLocks noChangeArrowheads="1"/>
            </p:cNvSpPr>
            <p:nvPr/>
          </p:nvSpPr>
          <p:spPr bwMode="auto">
            <a:xfrm>
              <a:off x="4184" y="2114"/>
              <a:ext cx="56" cy="7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7" name="AutoShape 50"/>
            <p:cNvSpPr>
              <a:spLocks noChangeArrowheads="1"/>
            </p:cNvSpPr>
            <p:nvPr/>
          </p:nvSpPr>
          <p:spPr bwMode="auto">
            <a:xfrm>
              <a:off x="3975" y="2773"/>
              <a:ext cx="56" cy="7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8" name="Freeform 51"/>
            <p:cNvSpPr>
              <a:spLocks/>
            </p:cNvSpPr>
            <p:nvPr/>
          </p:nvSpPr>
          <p:spPr bwMode="auto">
            <a:xfrm>
              <a:off x="4127" y="2032"/>
              <a:ext cx="686" cy="877"/>
            </a:xfrm>
            <a:custGeom>
              <a:avLst/>
              <a:gdLst>
                <a:gd name="T0" fmla="*/ 649 w 1101"/>
                <a:gd name="T1" fmla="*/ 239 h 1077"/>
                <a:gd name="T2" fmla="*/ 671 w 1101"/>
                <a:gd name="T3" fmla="*/ 395 h 1077"/>
                <a:gd name="T4" fmla="*/ 631 w 1101"/>
                <a:gd name="T5" fmla="*/ 757 h 1077"/>
                <a:gd name="T6" fmla="*/ 592 w 1101"/>
                <a:gd name="T7" fmla="*/ 847 h 1077"/>
                <a:gd name="T8" fmla="*/ 530 w 1101"/>
                <a:gd name="T9" fmla="*/ 876 h 1077"/>
                <a:gd name="T10" fmla="*/ 371 w 1101"/>
                <a:gd name="T11" fmla="*/ 847 h 1077"/>
                <a:gd name="T12" fmla="*/ 303 w 1101"/>
                <a:gd name="T13" fmla="*/ 809 h 1077"/>
                <a:gd name="T14" fmla="*/ 286 w 1101"/>
                <a:gd name="T15" fmla="*/ 802 h 1077"/>
                <a:gd name="T16" fmla="*/ 201 w 1101"/>
                <a:gd name="T17" fmla="*/ 713 h 1077"/>
                <a:gd name="T18" fmla="*/ 145 w 1101"/>
                <a:gd name="T19" fmla="*/ 654 h 1077"/>
                <a:gd name="T20" fmla="*/ 65 w 1101"/>
                <a:gd name="T21" fmla="*/ 558 h 1077"/>
                <a:gd name="T22" fmla="*/ 2 w 1101"/>
                <a:gd name="T23" fmla="*/ 366 h 1077"/>
                <a:gd name="T24" fmla="*/ 8 w 1101"/>
                <a:gd name="T25" fmla="*/ 106 h 1077"/>
                <a:gd name="T26" fmla="*/ 116 w 1101"/>
                <a:gd name="T27" fmla="*/ 17 h 1077"/>
                <a:gd name="T28" fmla="*/ 138 w 1101"/>
                <a:gd name="T29" fmla="*/ 10 h 1077"/>
                <a:gd name="T30" fmla="*/ 263 w 1101"/>
                <a:gd name="T31" fmla="*/ 24 h 1077"/>
                <a:gd name="T32" fmla="*/ 360 w 1101"/>
                <a:gd name="T33" fmla="*/ 84 h 1077"/>
                <a:gd name="T34" fmla="*/ 433 w 1101"/>
                <a:gd name="T35" fmla="*/ 143 h 1077"/>
                <a:gd name="T36" fmla="*/ 479 w 1101"/>
                <a:gd name="T37" fmla="*/ 165 h 1077"/>
                <a:gd name="T38" fmla="*/ 649 w 1101"/>
                <a:gd name="T39" fmla="*/ 239 h 10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1"/>
                <a:gd name="T61" fmla="*/ 0 h 1077"/>
                <a:gd name="T62" fmla="*/ 1101 w 1101"/>
                <a:gd name="T63" fmla="*/ 1077 h 10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1" h="1077">
                  <a:moveTo>
                    <a:pt x="1041" y="294"/>
                  </a:moveTo>
                  <a:cubicBezTo>
                    <a:pt x="1062" y="357"/>
                    <a:pt x="1070" y="419"/>
                    <a:pt x="1077" y="485"/>
                  </a:cubicBezTo>
                  <a:cubicBezTo>
                    <a:pt x="1072" y="641"/>
                    <a:pt x="1101" y="797"/>
                    <a:pt x="1013" y="930"/>
                  </a:cubicBezTo>
                  <a:cubicBezTo>
                    <a:pt x="1001" y="966"/>
                    <a:pt x="984" y="1017"/>
                    <a:pt x="950" y="1040"/>
                  </a:cubicBezTo>
                  <a:cubicBezTo>
                    <a:pt x="920" y="1060"/>
                    <a:pt x="884" y="1065"/>
                    <a:pt x="850" y="1076"/>
                  </a:cubicBezTo>
                  <a:cubicBezTo>
                    <a:pt x="677" y="1068"/>
                    <a:pt x="701" y="1077"/>
                    <a:pt x="595" y="1040"/>
                  </a:cubicBezTo>
                  <a:cubicBezTo>
                    <a:pt x="556" y="1026"/>
                    <a:pt x="527" y="1007"/>
                    <a:pt x="486" y="994"/>
                  </a:cubicBezTo>
                  <a:cubicBezTo>
                    <a:pt x="477" y="991"/>
                    <a:pt x="459" y="985"/>
                    <a:pt x="459" y="985"/>
                  </a:cubicBezTo>
                  <a:cubicBezTo>
                    <a:pt x="417" y="943"/>
                    <a:pt x="369" y="911"/>
                    <a:pt x="322" y="876"/>
                  </a:cubicBezTo>
                  <a:cubicBezTo>
                    <a:pt x="287" y="850"/>
                    <a:pt x="271" y="816"/>
                    <a:pt x="232" y="803"/>
                  </a:cubicBezTo>
                  <a:cubicBezTo>
                    <a:pt x="196" y="768"/>
                    <a:pt x="131" y="726"/>
                    <a:pt x="104" y="685"/>
                  </a:cubicBezTo>
                  <a:cubicBezTo>
                    <a:pt x="56" y="611"/>
                    <a:pt x="21" y="536"/>
                    <a:pt x="4" y="449"/>
                  </a:cubicBezTo>
                  <a:cubicBezTo>
                    <a:pt x="7" y="343"/>
                    <a:pt x="0" y="236"/>
                    <a:pt x="13" y="130"/>
                  </a:cubicBezTo>
                  <a:cubicBezTo>
                    <a:pt x="22" y="60"/>
                    <a:pt x="139" y="33"/>
                    <a:pt x="186" y="21"/>
                  </a:cubicBezTo>
                  <a:cubicBezTo>
                    <a:pt x="198" y="18"/>
                    <a:pt x="222" y="12"/>
                    <a:pt x="222" y="12"/>
                  </a:cubicBezTo>
                  <a:cubicBezTo>
                    <a:pt x="289" y="15"/>
                    <a:pt x="362" y="0"/>
                    <a:pt x="422" y="30"/>
                  </a:cubicBezTo>
                  <a:cubicBezTo>
                    <a:pt x="473" y="56"/>
                    <a:pt x="525" y="77"/>
                    <a:pt x="577" y="103"/>
                  </a:cubicBezTo>
                  <a:cubicBezTo>
                    <a:pt x="619" y="124"/>
                    <a:pt x="655" y="153"/>
                    <a:pt x="695" y="176"/>
                  </a:cubicBezTo>
                  <a:cubicBezTo>
                    <a:pt x="718" y="189"/>
                    <a:pt x="745" y="192"/>
                    <a:pt x="768" y="203"/>
                  </a:cubicBezTo>
                  <a:cubicBezTo>
                    <a:pt x="844" y="240"/>
                    <a:pt x="955" y="294"/>
                    <a:pt x="1041" y="29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9" name="Freeform 52"/>
            <p:cNvSpPr>
              <a:spLocks/>
            </p:cNvSpPr>
            <p:nvPr/>
          </p:nvSpPr>
          <p:spPr bwMode="auto">
            <a:xfrm>
              <a:off x="3812" y="2642"/>
              <a:ext cx="573" cy="785"/>
            </a:xfrm>
            <a:custGeom>
              <a:avLst/>
              <a:gdLst>
                <a:gd name="T0" fmla="*/ 142 w 918"/>
                <a:gd name="T1" fmla="*/ 665 h 965"/>
                <a:gd name="T2" fmla="*/ 119 w 918"/>
                <a:gd name="T3" fmla="*/ 636 h 965"/>
                <a:gd name="T4" fmla="*/ 74 w 918"/>
                <a:gd name="T5" fmla="*/ 600 h 965"/>
                <a:gd name="T6" fmla="*/ 51 w 918"/>
                <a:gd name="T7" fmla="*/ 569 h 965"/>
                <a:gd name="T8" fmla="*/ 28 w 918"/>
                <a:gd name="T9" fmla="*/ 526 h 965"/>
                <a:gd name="T10" fmla="*/ 0 w 918"/>
                <a:gd name="T11" fmla="*/ 377 h 965"/>
                <a:gd name="T12" fmla="*/ 6 w 918"/>
                <a:gd name="T13" fmla="*/ 163 h 965"/>
                <a:gd name="T14" fmla="*/ 51 w 918"/>
                <a:gd name="T15" fmla="*/ 111 h 965"/>
                <a:gd name="T16" fmla="*/ 182 w 918"/>
                <a:gd name="T17" fmla="*/ 0 h 965"/>
                <a:gd name="T18" fmla="*/ 244 w 918"/>
                <a:gd name="T19" fmla="*/ 15 h 965"/>
                <a:gd name="T20" fmla="*/ 306 w 918"/>
                <a:gd name="T21" fmla="*/ 45 h 965"/>
                <a:gd name="T22" fmla="*/ 431 w 918"/>
                <a:gd name="T23" fmla="*/ 133 h 965"/>
                <a:gd name="T24" fmla="*/ 448 w 918"/>
                <a:gd name="T25" fmla="*/ 177 h 965"/>
                <a:gd name="T26" fmla="*/ 465 w 918"/>
                <a:gd name="T27" fmla="*/ 200 h 965"/>
                <a:gd name="T28" fmla="*/ 505 w 918"/>
                <a:gd name="T29" fmla="*/ 281 h 965"/>
                <a:gd name="T30" fmla="*/ 527 w 918"/>
                <a:gd name="T31" fmla="*/ 347 h 965"/>
                <a:gd name="T32" fmla="*/ 539 w 918"/>
                <a:gd name="T33" fmla="*/ 421 h 965"/>
                <a:gd name="T34" fmla="*/ 556 w 918"/>
                <a:gd name="T35" fmla="*/ 495 h 965"/>
                <a:gd name="T36" fmla="*/ 573 w 918"/>
                <a:gd name="T37" fmla="*/ 629 h 965"/>
                <a:gd name="T38" fmla="*/ 516 w 918"/>
                <a:gd name="T39" fmla="*/ 754 h 965"/>
                <a:gd name="T40" fmla="*/ 471 w 918"/>
                <a:gd name="T41" fmla="*/ 770 h 965"/>
                <a:gd name="T42" fmla="*/ 448 w 918"/>
                <a:gd name="T43" fmla="*/ 777 h 965"/>
                <a:gd name="T44" fmla="*/ 221 w 918"/>
                <a:gd name="T45" fmla="*/ 762 h 965"/>
                <a:gd name="T46" fmla="*/ 153 w 918"/>
                <a:gd name="T47" fmla="*/ 703 h 965"/>
                <a:gd name="T48" fmla="*/ 142 w 918"/>
                <a:gd name="T49" fmla="*/ 665 h 9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8"/>
                <a:gd name="T76" fmla="*/ 0 h 965"/>
                <a:gd name="T77" fmla="*/ 918 w 918"/>
                <a:gd name="T78" fmla="*/ 965 h 9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8" h="965">
                  <a:moveTo>
                    <a:pt x="227" y="818"/>
                  </a:moveTo>
                  <a:cubicBezTo>
                    <a:pt x="178" y="802"/>
                    <a:pt x="216" y="822"/>
                    <a:pt x="191" y="782"/>
                  </a:cubicBezTo>
                  <a:cubicBezTo>
                    <a:pt x="176" y="757"/>
                    <a:pt x="144" y="746"/>
                    <a:pt x="118" y="737"/>
                  </a:cubicBezTo>
                  <a:cubicBezTo>
                    <a:pt x="106" y="724"/>
                    <a:pt x="92" y="714"/>
                    <a:pt x="81" y="700"/>
                  </a:cubicBezTo>
                  <a:cubicBezTo>
                    <a:pt x="68" y="683"/>
                    <a:pt x="45" y="646"/>
                    <a:pt x="45" y="646"/>
                  </a:cubicBezTo>
                  <a:cubicBezTo>
                    <a:pt x="30" y="585"/>
                    <a:pt x="10" y="526"/>
                    <a:pt x="0" y="464"/>
                  </a:cubicBezTo>
                  <a:cubicBezTo>
                    <a:pt x="3" y="376"/>
                    <a:pt x="1" y="288"/>
                    <a:pt x="9" y="200"/>
                  </a:cubicBezTo>
                  <a:cubicBezTo>
                    <a:pt x="11" y="175"/>
                    <a:pt x="74" y="139"/>
                    <a:pt x="81" y="136"/>
                  </a:cubicBezTo>
                  <a:cubicBezTo>
                    <a:pt x="153" y="101"/>
                    <a:pt x="222" y="22"/>
                    <a:pt x="291" y="0"/>
                  </a:cubicBezTo>
                  <a:cubicBezTo>
                    <a:pt x="314" y="3"/>
                    <a:pt x="364" y="5"/>
                    <a:pt x="391" y="18"/>
                  </a:cubicBezTo>
                  <a:cubicBezTo>
                    <a:pt x="430" y="37"/>
                    <a:pt x="446" y="46"/>
                    <a:pt x="491" y="55"/>
                  </a:cubicBezTo>
                  <a:cubicBezTo>
                    <a:pt x="555" y="98"/>
                    <a:pt x="638" y="100"/>
                    <a:pt x="691" y="164"/>
                  </a:cubicBezTo>
                  <a:cubicBezTo>
                    <a:pt x="760" y="248"/>
                    <a:pt x="665" y="138"/>
                    <a:pt x="718" y="218"/>
                  </a:cubicBezTo>
                  <a:cubicBezTo>
                    <a:pt x="725" y="229"/>
                    <a:pt x="737" y="236"/>
                    <a:pt x="745" y="246"/>
                  </a:cubicBezTo>
                  <a:cubicBezTo>
                    <a:pt x="770" y="278"/>
                    <a:pt x="782" y="319"/>
                    <a:pt x="809" y="346"/>
                  </a:cubicBezTo>
                  <a:cubicBezTo>
                    <a:pt x="830" y="410"/>
                    <a:pt x="816" y="384"/>
                    <a:pt x="845" y="427"/>
                  </a:cubicBezTo>
                  <a:cubicBezTo>
                    <a:pt x="851" y="457"/>
                    <a:pt x="856" y="488"/>
                    <a:pt x="863" y="518"/>
                  </a:cubicBezTo>
                  <a:cubicBezTo>
                    <a:pt x="871" y="549"/>
                    <a:pt x="884" y="578"/>
                    <a:pt x="890" y="609"/>
                  </a:cubicBezTo>
                  <a:cubicBezTo>
                    <a:pt x="902" y="666"/>
                    <a:pt x="900" y="718"/>
                    <a:pt x="918" y="773"/>
                  </a:cubicBezTo>
                  <a:cubicBezTo>
                    <a:pt x="910" y="845"/>
                    <a:pt x="904" y="901"/>
                    <a:pt x="827" y="927"/>
                  </a:cubicBezTo>
                  <a:cubicBezTo>
                    <a:pt x="803" y="935"/>
                    <a:pt x="778" y="940"/>
                    <a:pt x="754" y="946"/>
                  </a:cubicBezTo>
                  <a:cubicBezTo>
                    <a:pt x="742" y="949"/>
                    <a:pt x="718" y="955"/>
                    <a:pt x="718" y="955"/>
                  </a:cubicBezTo>
                  <a:cubicBezTo>
                    <a:pt x="668" y="954"/>
                    <a:pt x="462" y="965"/>
                    <a:pt x="354" y="937"/>
                  </a:cubicBezTo>
                  <a:cubicBezTo>
                    <a:pt x="316" y="927"/>
                    <a:pt x="272" y="891"/>
                    <a:pt x="245" y="864"/>
                  </a:cubicBezTo>
                  <a:cubicBezTo>
                    <a:pt x="231" y="850"/>
                    <a:pt x="192" y="818"/>
                    <a:pt x="227" y="8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0" name="Freeform 53"/>
            <p:cNvSpPr>
              <a:spLocks/>
            </p:cNvSpPr>
            <p:nvPr/>
          </p:nvSpPr>
          <p:spPr bwMode="auto">
            <a:xfrm>
              <a:off x="3302" y="2065"/>
              <a:ext cx="542" cy="954"/>
            </a:xfrm>
            <a:custGeom>
              <a:avLst/>
              <a:gdLst>
                <a:gd name="T0" fmla="*/ 470 w 869"/>
                <a:gd name="T1" fmla="*/ 643 h 1173"/>
                <a:gd name="T2" fmla="*/ 436 w 869"/>
                <a:gd name="T3" fmla="*/ 769 h 1173"/>
                <a:gd name="T4" fmla="*/ 408 w 869"/>
                <a:gd name="T5" fmla="*/ 880 h 1173"/>
                <a:gd name="T6" fmla="*/ 397 w 869"/>
                <a:gd name="T7" fmla="*/ 924 h 1173"/>
                <a:gd name="T8" fmla="*/ 385 w 869"/>
                <a:gd name="T9" fmla="*/ 939 h 1173"/>
                <a:gd name="T10" fmla="*/ 351 w 869"/>
                <a:gd name="T11" fmla="*/ 954 h 1173"/>
                <a:gd name="T12" fmla="*/ 181 w 869"/>
                <a:gd name="T13" fmla="*/ 931 h 1173"/>
                <a:gd name="T14" fmla="*/ 79 w 869"/>
                <a:gd name="T15" fmla="*/ 873 h 1173"/>
                <a:gd name="T16" fmla="*/ 22 w 869"/>
                <a:gd name="T17" fmla="*/ 821 h 1173"/>
                <a:gd name="T18" fmla="*/ 0 w 869"/>
                <a:gd name="T19" fmla="*/ 777 h 1173"/>
                <a:gd name="T20" fmla="*/ 51 w 869"/>
                <a:gd name="T21" fmla="*/ 407 h 1173"/>
                <a:gd name="T22" fmla="*/ 68 w 869"/>
                <a:gd name="T23" fmla="*/ 192 h 1173"/>
                <a:gd name="T24" fmla="*/ 96 w 869"/>
                <a:gd name="T25" fmla="*/ 133 h 1173"/>
                <a:gd name="T26" fmla="*/ 125 w 869"/>
                <a:gd name="T27" fmla="*/ 111 h 1173"/>
                <a:gd name="T28" fmla="*/ 193 w 869"/>
                <a:gd name="T29" fmla="*/ 59 h 1173"/>
                <a:gd name="T30" fmla="*/ 221 w 869"/>
                <a:gd name="T31" fmla="*/ 37 h 1173"/>
                <a:gd name="T32" fmla="*/ 266 w 869"/>
                <a:gd name="T33" fmla="*/ 0 h 1173"/>
                <a:gd name="T34" fmla="*/ 442 w 869"/>
                <a:gd name="T35" fmla="*/ 67 h 1173"/>
                <a:gd name="T36" fmla="*/ 505 w 869"/>
                <a:gd name="T37" fmla="*/ 163 h 1173"/>
                <a:gd name="T38" fmla="*/ 527 w 869"/>
                <a:gd name="T39" fmla="*/ 207 h 1173"/>
                <a:gd name="T40" fmla="*/ 538 w 869"/>
                <a:gd name="T41" fmla="*/ 251 h 1173"/>
                <a:gd name="T42" fmla="*/ 493 w 869"/>
                <a:gd name="T43" fmla="*/ 577 h 1173"/>
                <a:gd name="T44" fmla="*/ 470 w 869"/>
                <a:gd name="T45" fmla="*/ 643 h 1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9"/>
                <a:gd name="T70" fmla="*/ 0 h 1173"/>
                <a:gd name="T71" fmla="*/ 869 w 869"/>
                <a:gd name="T72" fmla="*/ 1173 h 11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9" h="1173">
                  <a:moveTo>
                    <a:pt x="754" y="791"/>
                  </a:moveTo>
                  <a:cubicBezTo>
                    <a:pt x="743" y="846"/>
                    <a:pt x="731" y="899"/>
                    <a:pt x="699" y="945"/>
                  </a:cubicBezTo>
                  <a:cubicBezTo>
                    <a:pt x="684" y="991"/>
                    <a:pt x="669" y="1036"/>
                    <a:pt x="654" y="1082"/>
                  </a:cubicBezTo>
                  <a:cubicBezTo>
                    <a:pt x="648" y="1100"/>
                    <a:pt x="649" y="1122"/>
                    <a:pt x="636" y="1136"/>
                  </a:cubicBezTo>
                  <a:cubicBezTo>
                    <a:pt x="630" y="1142"/>
                    <a:pt x="626" y="1151"/>
                    <a:pt x="618" y="1155"/>
                  </a:cubicBezTo>
                  <a:cubicBezTo>
                    <a:pt x="601" y="1164"/>
                    <a:pt x="563" y="1173"/>
                    <a:pt x="563" y="1173"/>
                  </a:cubicBezTo>
                  <a:cubicBezTo>
                    <a:pt x="471" y="1168"/>
                    <a:pt x="379" y="1170"/>
                    <a:pt x="290" y="1145"/>
                  </a:cubicBezTo>
                  <a:cubicBezTo>
                    <a:pt x="231" y="1129"/>
                    <a:pt x="182" y="1097"/>
                    <a:pt x="127" y="1073"/>
                  </a:cubicBezTo>
                  <a:cubicBezTo>
                    <a:pt x="93" y="1058"/>
                    <a:pt x="60" y="1039"/>
                    <a:pt x="36" y="1009"/>
                  </a:cubicBezTo>
                  <a:cubicBezTo>
                    <a:pt x="23" y="992"/>
                    <a:pt x="0" y="955"/>
                    <a:pt x="0" y="955"/>
                  </a:cubicBezTo>
                  <a:cubicBezTo>
                    <a:pt x="11" y="805"/>
                    <a:pt x="33" y="644"/>
                    <a:pt x="81" y="500"/>
                  </a:cubicBezTo>
                  <a:cubicBezTo>
                    <a:pt x="92" y="412"/>
                    <a:pt x="99" y="324"/>
                    <a:pt x="109" y="236"/>
                  </a:cubicBezTo>
                  <a:cubicBezTo>
                    <a:pt x="113" y="197"/>
                    <a:pt x="118" y="176"/>
                    <a:pt x="154" y="164"/>
                  </a:cubicBezTo>
                  <a:cubicBezTo>
                    <a:pt x="193" y="123"/>
                    <a:pt x="147" y="165"/>
                    <a:pt x="200" y="136"/>
                  </a:cubicBezTo>
                  <a:cubicBezTo>
                    <a:pt x="241" y="114"/>
                    <a:pt x="266" y="87"/>
                    <a:pt x="309" y="73"/>
                  </a:cubicBezTo>
                  <a:cubicBezTo>
                    <a:pt x="343" y="37"/>
                    <a:pt x="308" y="68"/>
                    <a:pt x="354" y="45"/>
                  </a:cubicBezTo>
                  <a:cubicBezTo>
                    <a:pt x="383" y="30"/>
                    <a:pt x="395" y="11"/>
                    <a:pt x="427" y="0"/>
                  </a:cubicBezTo>
                  <a:cubicBezTo>
                    <a:pt x="520" y="23"/>
                    <a:pt x="626" y="29"/>
                    <a:pt x="709" y="82"/>
                  </a:cubicBezTo>
                  <a:cubicBezTo>
                    <a:pt x="738" y="125"/>
                    <a:pt x="765" y="172"/>
                    <a:pt x="809" y="200"/>
                  </a:cubicBezTo>
                  <a:cubicBezTo>
                    <a:pt x="821" y="218"/>
                    <a:pt x="838" y="234"/>
                    <a:pt x="845" y="255"/>
                  </a:cubicBezTo>
                  <a:cubicBezTo>
                    <a:pt x="851" y="273"/>
                    <a:pt x="863" y="309"/>
                    <a:pt x="863" y="309"/>
                  </a:cubicBezTo>
                  <a:cubicBezTo>
                    <a:pt x="858" y="436"/>
                    <a:pt x="869" y="596"/>
                    <a:pt x="790" y="709"/>
                  </a:cubicBezTo>
                  <a:cubicBezTo>
                    <a:pt x="787" y="717"/>
                    <a:pt x="776" y="791"/>
                    <a:pt x="754" y="79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13" name="Text Box 54"/>
          <p:cNvSpPr txBox="1">
            <a:spLocks noChangeArrowheads="1"/>
          </p:cNvSpPr>
          <p:nvPr/>
        </p:nvSpPr>
        <p:spPr bwMode="auto">
          <a:xfrm>
            <a:off x="1463675" y="1897063"/>
            <a:ext cx="147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Raw Data </a:t>
            </a:r>
          </a:p>
        </p:txBody>
      </p:sp>
      <p:sp>
        <p:nvSpPr>
          <p:cNvPr id="72714" name="Text Box 55"/>
          <p:cNvSpPr txBox="1">
            <a:spLocks noChangeArrowheads="1"/>
          </p:cNvSpPr>
          <p:nvPr/>
        </p:nvSpPr>
        <p:spPr bwMode="auto">
          <a:xfrm>
            <a:off x="5043488" y="1839913"/>
            <a:ext cx="326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Cluster/Stratified Sample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60B8EC-7866-4995-93A7-E40D6660901D}" type="slidenum">
              <a:rPr lang="en-US" sz="1400" smtClean="0"/>
              <a:pPr/>
              <a:t>62</a:t>
            </a:fld>
            <a:endParaRPr lang="en-US" sz="1400" smtClean="0"/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b="1" smtClean="0"/>
              <a:t>Learning Objectives</a:t>
            </a:r>
            <a:endParaRPr lang="en-US" smtClean="0"/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648200"/>
          </a:xfrm>
        </p:spPr>
        <p:txBody>
          <a:bodyPr/>
          <a:lstStyle/>
          <a:p>
            <a:r>
              <a:rPr lang="en-US" smtClean="0"/>
              <a:t>Understand motivations for cleaning the data</a:t>
            </a:r>
          </a:p>
          <a:p>
            <a:r>
              <a:rPr lang="en-US" smtClean="0"/>
              <a:t>Understand how to summarize the data</a:t>
            </a:r>
          </a:p>
          <a:p>
            <a:r>
              <a:rPr lang="en-US" smtClean="0"/>
              <a:t>Understand how to clean the data</a:t>
            </a:r>
          </a:p>
          <a:p>
            <a:r>
              <a:rPr lang="en-US" smtClean="0"/>
              <a:t>Understand how to integrate and transform the data</a:t>
            </a:r>
          </a:p>
          <a:p>
            <a:pPr>
              <a:lnSpc>
                <a:spcPct val="140000"/>
              </a:lnSpc>
            </a:pPr>
            <a:r>
              <a:rPr lang="en-US" smtClean="0"/>
              <a:t>Understand how to reduce the data</a:t>
            </a:r>
            <a:endParaRPr lang="en-US" smtClean="0">
              <a:solidFill>
                <a:schemeClr val="hlink"/>
              </a:solidFill>
            </a:endParaRPr>
          </a:p>
          <a:p>
            <a:pPr>
              <a:lnSpc>
                <a:spcPct val="140000"/>
              </a:lnSpc>
            </a:pPr>
            <a:r>
              <a:rPr lang="en-US" smtClean="0">
                <a:solidFill>
                  <a:srgbClr val="FF0000"/>
                </a:solidFill>
              </a:rPr>
              <a:t>Understand how to discretize the data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D61C93-26E3-452F-B2D4-CE03B96D8BDE}" type="slidenum">
              <a:rPr lang="en-US" sz="1400" smtClean="0"/>
              <a:pPr/>
              <a:t>63</a:t>
            </a:fld>
            <a:endParaRPr lang="en-US" sz="1400" smtClean="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/>
              <a:t>Data Reduction: Discretization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00963" cy="5105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 smtClean="0"/>
              <a:t>Three types of attributes:</a:t>
            </a:r>
          </a:p>
          <a:p>
            <a:pPr lvl="1">
              <a:lnSpc>
                <a:spcPct val="140000"/>
              </a:lnSpc>
            </a:pPr>
            <a:r>
              <a:rPr lang="en-US" sz="2000" smtClean="0"/>
              <a:t>Nominal — values from an unordered set, e.g., color, profession</a:t>
            </a:r>
          </a:p>
          <a:p>
            <a:pPr lvl="1">
              <a:lnSpc>
                <a:spcPct val="140000"/>
              </a:lnSpc>
            </a:pPr>
            <a:r>
              <a:rPr lang="en-US" sz="2000" smtClean="0"/>
              <a:t>Ordinal — values from an ordered set, e.g., military or academic rank </a:t>
            </a:r>
          </a:p>
          <a:p>
            <a:pPr lvl="1">
              <a:lnSpc>
                <a:spcPct val="140000"/>
              </a:lnSpc>
            </a:pPr>
            <a:r>
              <a:rPr lang="en-US" sz="2000" smtClean="0"/>
              <a:t>Continuous — real numbers, e.g., integer or real numbers</a:t>
            </a:r>
          </a:p>
          <a:p>
            <a:pPr>
              <a:lnSpc>
                <a:spcPct val="140000"/>
              </a:lnSpc>
            </a:pPr>
            <a:r>
              <a:rPr lang="en-US" sz="2400" smtClean="0"/>
              <a:t>Discretization: </a:t>
            </a:r>
          </a:p>
          <a:p>
            <a:pPr lvl="1">
              <a:lnSpc>
                <a:spcPct val="140000"/>
              </a:lnSpc>
            </a:pPr>
            <a:r>
              <a:rPr lang="en-US" sz="2000" smtClean="0"/>
              <a:t>Divide the range of a continuous attribute into intervals</a:t>
            </a:r>
          </a:p>
          <a:p>
            <a:pPr lvl="1">
              <a:lnSpc>
                <a:spcPct val="140000"/>
              </a:lnSpc>
            </a:pPr>
            <a:r>
              <a:rPr lang="en-US" sz="2000" smtClean="0"/>
              <a:t>Some classification algorithms only accept categorical attributes.</a:t>
            </a:r>
          </a:p>
          <a:p>
            <a:pPr lvl="1">
              <a:lnSpc>
                <a:spcPct val="140000"/>
              </a:lnSpc>
            </a:pPr>
            <a:r>
              <a:rPr lang="en-US" sz="2000" smtClean="0"/>
              <a:t>Reduce data size by discretization</a:t>
            </a:r>
          </a:p>
          <a:p>
            <a:pPr lvl="1">
              <a:lnSpc>
                <a:spcPct val="140000"/>
              </a:lnSpc>
            </a:pPr>
            <a:r>
              <a:rPr lang="en-US" sz="2000" smtClean="0"/>
              <a:t>Prepare for further analysis</a:t>
            </a:r>
          </a:p>
        </p:txBody>
      </p:sp>
    </p:spTree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768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2A0522-B41B-45CF-AAC1-F587A4CACD65}" type="slidenum">
              <a:rPr lang="en-US" sz="1400" smtClean="0"/>
              <a:pPr/>
              <a:t>64</a:t>
            </a:fld>
            <a:endParaRPr lang="en-US" sz="1400" smtClean="0"/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990600"/>
          </a:xfrm>
        </p:spPr>
        <p:txBody>
          <a:bodyPr/>
          <a:lstStyle/>
          <a:p>
            <a:r>
              <a:rPr lang="en-US" sz="4000" dirty="0" smtClean="0"/>
              <a:t>Discretization </a:t>
            </a:r>
            <a:r>
              <a:rPr lang="en-US" sz="4000" dirty="0" smtClean="0"/>
              <a:t>Generation </a:t>
            </a:r>
            <a:r>
              <a:rPr lang="en-US" sz="4000" dirty="0" smtClean="0"/>
              <a:t>for Numeric Data</a:t>
            </a: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 smtClean="0"/>
              <a:t>Typical methods: All the methods can be applied recursively</a:t>
            </a:r>
          </a:p>
          <a:p>
            <a:pPr lvl="1">
              <a:lnSpc>
                <a:spcPct val="140000"/>
              </a:lnSpc>
            </a:pPr>
            <a:r>
              <a:rPr lang="en-US" sz="2000" smtClean="0"/>
              <a:t>Binning (covered above)</a:t>
            </a:r>
          </a:p>
          <a:p>
            <a:pPr lvl="2">
              <a:lnSpc>
                <a:spcPct val="140000"/>
              </a:lnSpc>
            </a:pPr>
            <a:r>
              <a:rPr lang="en-US" sz="2000" smtClean="0"/>
              <a:t>Top-down split, unsupervised, </a:t>
            </a:r>
          </a:p>
          <a:p>
            <a:pPr lvl="1">
              <a:lnSpc>
                <a:spcPct val="140000"/>
              </a:lnSpc>
            </a:pPr>
            <a:r>
              <a:rPr lang="en-US" sz="2000" smtClean="0"/>
              <a:t>Histogram analysis (covered above)</a:t>
            </a:r>
          </a:p>
          <a:p>
            <a:pPr lvl="2">
              <a:lnSpc>
                <a:spcPct val="140000"/>
              </a:lnSpc>
            </a:pPr>
            <a:r>
              <a:rPr lang="en-US" sz="2000" smtClean="0"/>
              <a:t>Top-down split, unsupervised</a:t>
            </a:r>
          </a:p>
          <a:p>
            <a:pPr lvl="1">
              <a:lnSpc>
                <a:spcPct val="140000"/>
              </a:lnSpc>
            </a:pPr>
            <a:r>
              <a:rPr lang="en-US" sz="2000" smtClean="0"/>
              <a:t>Clustering analysis (covered above)</a:t>
            </a:r>
          </a:p>
          <a:p>
            <a:pPr lvl="2">
              <a:lnSpc>
                <a:spcPct val="140000"/>
              </a:lnSpc>
            </a:pPr>
            <a:r>
              <a:rPr lang="en-US" sz="2000" smtClean="0"/>
              <a:t>Either top-down split or bottom-up merge, unsupervised</a:t>
            </a:r>
          </a:p>
          <a:p>
            <a:pPr lvl="1">
              <a:lnSpc>
                <a:spcPct val="140000"/>
              </a:lnSpc>
            </a:pPr>
            <a:r>
              <a:rPr lang="en-US" sz="2000" smtClean="0"/>
              <a:t>Segmentation by natural partitioning: top-down split, unsupervised</a:t>
            </a:r>
          </a:p>
          <a:p>
            <a:pPr lvl="1">
              <a:lnSpc>
                <a:spcPct val="140000"/>
              </a:lnSpc>
            </a:pPr>
            <a:r>
              <a:rPr lang="en-US" sz="2000" smtClean="0"/>
              <a:t>Other methods:  entropy-based discretization, interval merging by </a:t>
            </a:r>
            <a:r>
              <a:rPr lang="en-US" sz="2000" smtClean="0">
                <a:sym typeface="Symbol" pitchFamily="18" charset="2"/>
              </a:rPr>
              <a:t></a:t>
            </a:r>
            <a:r>
              <a:rPr lang="en-US" sz="2000" baseline="30000" smtClean="0"/>
              <a:t>2</a:t>
            </a:r>
            <a:r>
              <a:rPr lang="en-US" sz="2000" smtClean="0"/>
              <a:t> analysis</a:t>
            </a:r>
          </a:p>
        </p:txBody>
      </p:sp>
    </p:spTree>
  </p:cSld>
  <p:clrMapOvr>
    <a:masterClrMapping/>
  </p:clrMapOvr>
  <p:transition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4A8B62-F6B5-4518-BAF9-437B0CD2F4D0}" type="slidenum">
              <a:rPr lang="en-US" sz="1400" smtClean="0"/>
              <a:pPr/>
              <a:t>65</a:t>
            </a:fld>
            <a:endParaRPr lang="en-US" sz="1400" smtClean="0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4495800"/>
          </a:xfrm>
          <a:noFill/>
        </p:spPr>
        <p:txBody>
          <a:bodyPr lIns="92075" tIns="46038" rIns="92075" bIns="46038"/>
          <a:lstStyle/>
          <a:p>
            <a:pPr>
              <a:lnSpc>
                <a:spcPct val="140000"/>
              </a:lnSpc>
            </a:pPr>
            <a:r>
              <a:rPr lang="en-US" sz="2800" smtClean="0"/>
              <a:t>Why preprocess the data?</a:t>
            </a:r>
          </a:p>
          <a:p>
            <a:pPr>
              <a:lnSpc>
                <a:spcPct val="140000"/>
              </a:lnSpc>
            </a:pPr>
            <a:r>
              <a:rPr lang="en-US" sz="2800" smtClean="0"/>
              <a:t>Data cleaning </a:t>
            </a:r>
          </a:p>
          <a:p>
            <a:pPr>
              <a:lnSpc>
                <a:spcPct val="140000"/>
              </a:lnSpc>
            </a:pPr>
            <a:r>
              <a:rPr lang="en-US" sz="2800" smtClean="0"/>
              <a:t>Data integration and transformation</a:t>
            </a:r>
          </a:p>
          <a:p>
            <a:pPr>
              <a:lnSpc>
                <a:spcPct val="140000"/>
              </a:lnSpc>
            </a:pPr>
            <a:r>
              <a:rPr lang="en-US" sz="2800" smtClean="0"/>
              <a:t>Data reduction</a:t>
            </a:r>
            <a:endParaRPr lang="en-US" sz="2800" smtClean="0">
              <a:solidFill>
                <a:schemeClr val="hlink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2800" smtClean="0"/>
              <a:t>Discretization and concept hierarchy generation</a:t>
            </a:r>
          </a:p>
          <a:p>
            <a:pPr>
              <a:lnSpc>
                <a:spcPct val="140000"/>
              </a:lnSpc>
            </a:pPr>
            <a:r>
              <a:rPr lang="en-US" sz="2800" smtClean="0">
                <a:solidFill>
                  <a:schemeClr val="hlink"/>
                </a:solidFill>
              </a:rPr>
              <a:t>Summary</a:t>
            </a:r>
            <a:endParaRPr lang="en-US" sz="2800" smtClean="0"/>
          </a:p>
        </p:txBody>
      </p:sp>
    </p:spTree>
  </p:cSld>
  <p:clrMapOvr>
    <a:masterClrMapping/>
  </p:clrMapOvr>
  <p:transition>
    <p:checker dir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819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091774-1048-410D-8E0B-5153C4105D3F}" type="slidenum">
              <a:rPr lang="en-US" sz="1400" smtClean="0"/>
              <a:pPr/>
              <a:t>66</a:t>
            </a:fld>
            <a:endParaRPr lang="en-US" sz="1400" smtClean="0"/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/>
          <a:lstStyle/>
          <a:p>
            <a:r>
              <a:rPr lang="en-US" sz="4800" smtClean="0"/>
              <a:t>Summary</a:t>
            </a:r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1038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smtClean="0"/>
              <a:t>Data preparation/preprocessing: A big issue for data mining</a:t>
            </a:r>
          </a:p>
          <a:p>
            <a:pPr>
              <a:lnSpc>
                <a:spcPct val="120000"/>
              </a:lnSpc>
            </a:pPr>
            <a:r>
              <a:rPr lang="en-US" sz="2800" smtClean="0"/>
              <a:t>Data description, data exploration, and summarization set the base for quality data preprocessing</a:t>
            </a:r>
          </a:p>
          <a:p>
            <a:pPr>
              <a:lnSpc>
                <a:spcPct val="120000"/>
              </a:lnSpc>
            </a:pPr>
            <a:r>
              <a:rPr lang="en-US" sz="2800" smtClean="0"/>
              <a:t>Data preparation includes</a:t>
            </a:r>
          </a:p>
          <a:p>
            <a:pPr lvl="1">
              <a:lnSpc>
                <a:spcPct val="120000"/>
              </a:lnSpc>
            </a:pPr>
            <a:r>
              <a:rPr lang="en-US" sz="2400" smtClean="0"/>
              <a:t>Data cleaning </a:t>
            </a:r>
          </a:p>
          <a:p>
            <a:pPr lvl="1">
              <a:lnSpc>
                <a:spcPct val="120000"/>
              </a:lnSpc>
            </a:pPr>
            <a:r>
              <a:rPr lang="en-US" sz="2400" smtClean="0"/>
              <a:t>Data integration and data transformation</a:t>
            </a:r>
          </a:p>
          <a:p>
            <a:pPr lvl="1">
              <a:lnSpc>
                <a:spcPct val="120000"/>
              </a:lnSpc>
            </a:pPr>
            <a:r>
              <a:rPr lang="en-US" sz="2400" smtClean="0"/>
              <a:t>Data reduction (dimensionality and numerosity reduction)</a:t>
            </a:r>
          </a:p>
          <a:p>
            <a:pPr>
              <a:lnSpc>
                <a:spcPct val="120000"/>
              </a:lnSpc>
            </a:pPr>
            <a:r>
              <a:rPr lang="en-US" sz="2800" smtClean="0"/>
              <a:t>A lot a methods have been developed but data preprocessing still an active area of research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44DE8F-0E1D-4BBD-B401-3426E12E3E88}" type="slidenum">
              <a:rPr lang="en-US" sz="1400" smtClean="0"/>
              <a:pPr/>
              <a:t>7</a:t>
            </a:fld>
            <a:endParaRPr lang="en-US" sz="14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b="1" smtClean="0"/>
              <a:t>Learning Objectives</a:t>
            </a:r>
            <a:endParaRPr lang="en-US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648200"/>
          </a:xfrm>
        </p:spPr>
        <p:txBody>
          <a:bodyPr/>
          <a:lstStyle/>
          <a:p>
            <a:r>
              <a:rPr lang="en-US" smtClean="0"/>
              <a:t>Understand motivations for cleaning the data</a:t>
            </a:r>
          </a:p>
          <a:p>
            <a:r>
              <a:rPr lang="en-US" smtClean="0">
                <a:solidFill>
                  <a:srgbClr val="FF0000"/>
                </a:solidFill>
              </a:rPr>
              <a:t>Understand how to summarize the data</a:t>
            </a:r>
          </a:p>
          <a:p>
            <a:r>
              <a:rPr lang="en-US" smtClean="0"/>
              <a:t>Understand how to clean the data</a:t>
            </a:r>
          </a:p>
          <a:p>
            <a:r>
              <a:rPr lang="en-US" smtClean="0"/>
              <a:t>Understand how to integrate and transform the data.</a:t>
            </a:r>
          </a:p>
          <a:p>
            <a:pPr>
              <a:lnSpc>
                <a:spcPct val="140000"/>
              </a:lnSpc>
            </a:pPr>
            <a:r>
              <a:rPr lang="en-US" smtClean="0"/>
              <a:t>Understand how to reduce the data</a:t>
            </a:r>
            <a:endParaRPr lang="en-US" smtClean="0">
              <a:solidFill>
                <a:schemeClr val="hlink"/>
              </a:solidFill>
            </a:endParaRPr>
          </a:p>
          <a:p>
            <a:pPr>
              <a:lnSpc>
                <a:spcPct val="140000"/>
              </a:lnSpc>
            </a:pPr>
            <a:r>
              <a:rPr lang="en-US" smtClean="0"/>
              <a:t>Understand how to discretize the data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0C078D-5556-4218-A3B4-9BE1590C7269}" type="slidenum">
              <a:rPr lang="en-US" sz="1400" smtClean="0"/>
              <a:pPr/>
              <a:t>8</a:t>
            </a:fld>
            <a:endParaRPr lang="en-US" sz="14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sz="4000" smtClean="0"/>
              <a:t>Mining Data Descriptive</a:t>
            </a:r>
            <a:r>
              <a:rPr lang="en-US" sz="4000" smtClean="0">
                <a:solidFill>
                  <a:schemeClr val="hlink"/>
                </a:solidFill>
              </a:rPr>
              <a:t> </a:t>
            </a:r>
            <a:r>
              <a:rPr lang="en-US" sz="4000" smtClean="0"/>
              <a:t>Characteristics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924800" cy="5181600"/>
          </a:xfrm>
        </p:spPr>
        <p:txBody>
          <a:bodyPr/>
          <a:lstStyle/>
          <a:p>
            <a:pPr>
              <a:lnSpc>
                <a:spcPct val="120000"/>
              </a:lnSpc>
              <a:buSzPct val="80000"/>
            </a:pPr>
            <a:r>
              <a:rPr lang="en-US" sz="2400" u="sng" smtClean="0"/>
              <a:t>Motivation</a:t>
            </a:r>
          </a:p>
          <a:p>
            <a:pPr lvl="1">
              <a:lnSpc>
                <a:spcPct val="120000"/>
              </a:lnSpc>
              <a:buSzPct val="80000"/>
            </a:pPr>
            <a:r>
              <a:rPr lang="en-US" sz="2000" smtClean="0"/>
              <a:t>To better understand the data: central tendency, variation and spread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u="sng" smtClean="0"/>
              <a:t>Data dispersion characteristics</a:t>
            </a:r>
            <a:r>
              <a:rPr lang="en-US" sz="2400" smtClean="0"/>
              <a:t> </a:t>
            </a:r>
          </a:p>
          <a:p>
            <a:pPr lvl="1">
              <a:lnSpc>
                <a:spcPct val="120000"/>
              </a:lnSpc>
              <a:buSzPct val="80000"/>
            </a:pPr>
            <a:r>
              <a:rPr lang="en-US" sz="2000" smtClean="0"/>
              <a:t>median, max, min, quantiles, outliers, variance, etc.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u="sng" smtClean="0"/>
              <a:t>Numerical dimensions</a:t>
            </a:r>
            <a:r>
              <a:rPr lang="en-US" sz="2400" smtClean="0"/>
              <a:t> correspond to sorted intervals</a:t>
            </a:r>
          </a:p>
          <a:p>
            <a:pPr lvl="1">
              <a:lnSpc>
                <a:spcPct val="120000"/>
              </a:lnSpc>
              <a:buSzPct val="80000"/>
            </a:pPr>
            <a:r>
              <a:rPr lang="en-US" sz="2000" smtClean="0"/>
              <a:t>Data dispersion: analyzed with multiple granularities of precision</a:t>
            </a:r>
          </a:p>
          <a:p>
            <a:pPr lvl="1">
              <a:lnSpc>
                <a:spcPct val="120000"/>
              </a:lnSpc>
              <a:buSzPct val="80000"/>
            </a:pPr>
            <a:r>
              <a:rPr lang="en-US" sz="2000" smtClean="0"/>
              <a:t>Boxplot or quantile analysis on sorted intervals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u="sng" smtClean="0"/>
              <a:t>Dispersion analysis on computed measures</a:t>
            </a:r>
            <a:endParaRPr lang="en-US" sz="2400" smtClean="0"/>
          </a:p>
          <a:p>
            <a:pPr lvl="1">
              <a:lnSpc>
                <a:spcPct val="120000"/>
              </a:lnSpc>
              <a:buSzPct val="80000"/>
            </a:pPr>
            <a:r>
              <a:rPr lang="en-US" sz="2000" smtClean="0"/>
              <a:t>Folding measures into numerical dimensions</a:t>
            </a:r>
          </a:p>
          <a:p>
            <a:pPr lvl="1">
              <a:lnSpc>
                <a:spcPct val="120000"/>
              </a:lnSpc>
              <a:buSzPct val="80000"/>
            </a:pPr>
            <a:r>
              <a:rPr lang="en-US" sz="2000" smtClean="0"/>
              <a:t>Boxplot or quantile analysis on the transformed cube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11/7/2012</a:t>
            </a:r>
            <a:endParaRPr lang="en-US" sz="1400"/>
          </a:p>
        </p:txBody>
      </p:sp>
      <p:sp>
        <p:nvSpPr>
          <p:cNvPr id="1126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ISC471 - HCI571  Isabelle Bichindaritz  </a:t>
            </a:r>
          </a:p>
        </p:txBody>
      </p:sp>
      <p:sp>
        <p:nvSpPr>
          <p:cNvPr id="112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F65A87-FFC0-4474-9342-00E89C48E7A5}" type="slidenum">
              <a:rPr lang="en-US" sz="1400" smtClean="0"/>
              <a:pPr/>
              <a:t>9</a:t>
            </a:fld>
            <a:endParaRPr lang="en-US" sz="14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smtClean="0"/>
              <a:t>Measuring the Central Tendency</a:t>
            </a:r>
            <a:endParaRPr lang="en-US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8534400" cy="5029200"/>
          </a:xfrm>
        </p:spPr>
        <p:txBody>
          <a:bodyPr/>
          <a:lstStyle/>
          <a:p>
            <a:pPr>
              <a:lnSpc>
                <a:spcPct val="130000"/>
              </a:lnSpc>
              <a:buSzPct val="80000"/>
            </a:pPr>
            <a:r>
              <a:rPr lang="en-US" sz="2400" u="sng" smtClean="0"/>
              <a:t>Mean (algebraic measure) (sample vs. population):</a:t>
            </a:r>
          </a:p>
          <a:p>
            <a:pPr lvl="1">
              <a:lnSpc>
                <a:spcPct val="130000"/>
              </a:lnSpc>
              <a:buSzPct val="80000"/>
            </a:pPr>
            <a:r>
              <a:rPr lang="en-US" sz="2000" smtClean="0"/>
              <a:t>Weighted arithmetic mean:</a:t>
            </a:r>
          </a:p>
          <a:p>
            <a:pPr lvl="1">
              <a:lnSpc>
                <a:spcPct val="130000"/>
              </a:lnSpc>
              <a:buSzPct val="80000"/>
            </a:pPr>
            <a:r>
              <a:rPr lang="en-US" sz="2000" smtClean="0"/>
              <a:t>Trimmed mean: chopping extreme values</a:t>
            </a:r>
          </a:p>
          <a:p>
            <a:pPr>
              <a:lnSpc>
                <a:spcPct val="130000"/>
              </a:lnSpc>
              <a:buSzPct val="80000"/>
            </a:pPr>
            <a:r>
              <a:rPr lang="en-US" sz="2400" u="sng" smtClean="0"/>
              <a:t>Median</a:t>
            </a:r>
            <a:r>
              <a:rPr lang="en-US" sz="2400" smtClean="0"/>
              <a:t>: A holistic measure</a:t>
            </a:r>
          </a:p>
          <a:p>
            <a:pPr lvl="1">
              <a:lnSpc>
                <a:spcPct val="130000"/>
              </a:lnSpc>
              <a:buSzPct val="80000"/>
            </a:pPr>
            <a:r>
              <a:rPr lang="en-US" sz="2000" smtClean="0"/>
              <a:t>Middle value if odd number of values, or average of the middle two values otherwise</a:t>
            </a:r>
          </a:p>
          <a:p>
            <a:pPr lvl="1">
              <a:lnSpc>
                <a:spcPct val="130000"/>
              </a:lnSpc>
              <a:buSzPct val="80000"/>
            </a:pPr>
            <a:r>
              <a:rPr lang="en-US" sz="2000" smtClean="0"/>
              <a:t>Estimated by interpolation (for </a:t>
            </a:r>
            <a:r>
              <a:rPr lang="en-US" sz="2000" i="1" smtClean="0">
                <a:solidFill>
                  <a:schemeClr val="tx2"/>
                </a:solidFill>
              </a:rPr>
              <a:t>grouped data</a:t>
            </a:r>
            <a:r>
              <a:rPr lang="en-US" sz="2000" smtClean="0"/>
              <a:t>):</a:t>
            </a:r>
          </a:p>
          <a:p>
            <a:pPr>
              <a:lnSpc>
                <a:spcPct val="130000"/>
              </a:lnSpc>
              <a:buSzPct val="80000"/>
            </a:pPr>
            <a:r>
              <a:rPr lang="en-US" sz="2400" u="sng" smtClean="0"/>
              <a:t>Mode</a:t>
            </a:r>
          </a:p>
          <a:p>
            <a:pPr lvl="1">
              <a:lnSpc>
                <a:spcPct val="130000"/>
              </a:lnSpc>
              <a:buSzPct val="80000"/>
            </a:pPr>
            <a:r>
              <a:rPr lang="en-US" sz="2000" smtClean="0"/>
              <a:t>Value that occurs most frequently in the data</a:t>
            </a:r>
          </a:p>
          <a:p>
            <a:pPr lvl="1">
              <a:lnSpc>
                <a:spcPct val="130000"/>
              </a:lnSpc>
              <a:buSzPct val="80000"/>
            </a:pPr>
            <a:r>
              <a:rPr lang="en-US" sz="2000" smtClean="0"/>
              <a:t>Unimodal, bimodal, trimodal</a:t>
            </a:r>
          </a:p>
          <a:p>
            <a:pPr lvl="1">
              <a:lnSpc>
                <a:spcPct val="130000"/>
              </a:lnSpc>
              <a:buSzPct val="80000"/>
            </a:pPr>
            <a:r>
              <a:rPr lang="en-US" sz="2000" smtClean="0"/>
              <a:t>Empirical formula:</a:t>
            </a:r>
          </a:p>
          <a:p>
            <a:pPr>
              <a:lnSpc>
                <a:spcPct val="130000"/>
              </a:lnSpc>
              <a:buSzPct val="80000"/>
            </a:pPr>
            <a:endParaRPr lang="en-US" sz="2400" smtClean="0"/>
          </a:p>
        </p:txBody>
      </p:sp>
      <p:graphicFrame>
        <p:nvGraphicFramePr>
          <p:cNvPr id="11271" name="Object 2"/>
          <p:cNvGraphicFramePr>
            <a:graphicFrameLocks noChangeAspect="1"/>
          </p:cNvGraphicFramePr>
          <p:nvPr/>
        </p:nvGraphicFramePr>
        <p:xfrm>
          <a:off x="6553200" y="1295400"/>
          <a:ext cx="13716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4" imgW="710891" imgH="431613" progId="Equation.3">
                  <p:embed/>
                </p:oleObj>
              </mc:Choice>
              <mc:Fallback>
                <p:oleObj name="Equation" r:id="rId4" imgW="710891" imgH="4316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295400"/>
                        <a:ext cx="13716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3"/>
          <p:cNvGraphicFramePr>
            <a:graphicFrameLocks noChangeAspect="1"/>
          </p:cNvGraphicFramePr>
          <p:nvPr/>
        </p:nvGraphicFramePr>
        <p:xfrm>
          <a:off x="6019800" y="1928813"/>
          <a:ext cx="121920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6" imgW="749300" imgH="838200" progId="Equation.3">
                  <p:embed/>
                </p:oleObj>
              </mc:Choice>
              <mc:Fallback>
                <p:oleObj name="Equation" r:id="rId6" imgW="749300" imgH="838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28813"/>
                        <a:ext cx="1219200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4"/>
          <p:cNvGraphicFramePr>
            <a:graphicFrameLocks noChangeAspect="1"/>
          </p:cNvGraphicFramePr>
          <p:nvPr/>
        </p:nvGraphicFramePr>
        <p:xfrm>
          <a:off x="4397375" y="4191000"/>
          <a:ext cx="4746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8" imgW="2438400" imgH="469900" progId="Equation.3">
                  <p:embed/>
                </p:oleObj>
              </mc:Choice>
              <mc:Fallback>
                <p:oleObj name="Equation" r:id="rId8" imgW="24384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4191000"/>
                        <a:ext cx="47466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5"/>
          <p:cNvGraphicFramePr>
            <a:graphicFrameLocks noChangeAspect="1"/>
          </p:cNvGraphicFramePr>
          <p:nvPr/>
        </p:nvGraphicFramePr>
        <p:xfrm>
          <a:off x="4191000" y="5715000"/>
          <a:ext cx="44497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10" imgW="2197100" imgH="203200" progId="Equation.3">
                  <p:embed/>
                </p:oleObj>
              </mc:Choice>
              <mc:Fallback>
                <p:oleObj name="Equation" r:id="rId10" imgW="21971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715000"/>
                        <a:ext cx="444976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8077200" y="1295400"/>
          <a:ext cx="8382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12" imgW="596900" imgH="431800" progId="Equation.3">
                  <p:embed/>
                </p:oleObj>
              </mc:Choice>
              <mc:Fallback>
                <p:oleObj name="Equation" r:id="rId12" imgW="5969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295400"/>
                        <a:ext cx="8382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2835</TotalTime>
  <Words>4205</Words>
  <Application>Microsoft Office PowerPoint</Application>
  <PresentationFormat>On-screen Show (4:3)</PresentationFormat>
  <Paragraphs>762</Paragraphs>
  <Slides>66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Times New Roman</vt:lpstr>
      <vt:lpstr>Arial</vt:lpstr>
      <vt:lpstr>Tahoma</vt:lpstr>
      <vt:lpstr>Symbol</vt:lpstr>
      <vt:lpstr>Wingdings</vt:lpstr>
      <vt:lpstr>Blank Presentation</vt:lpstr>
      <vt:lpstr>Microsoft Equation 3.0</vt:lpstr>
      <vt:lpstr>SmartDraw Drawing</vt:lpstr>
      <vt:lpstr>Paintbrush Picture</vt:lpstr>
      <vt:lpstr>Data Preprocessing</vt:lpstr>
      <vt:lpstr>Learning Objectives</vt:lpstr>
      <vt:lpstr>Learning Objectives</vt:lpstr>
      <vt:lpstr>Why Data Preprocessing?</vt:lpstr>
      <vt:lpstr>Major Tasks in Data Preprocessing</vt:lpstr>
      <vt:lpstr>Forms of data preprocessing </vt:lpstr>
      <vt:lpstr>Learning Objectives</vt:lpstr>
      <vt:lpstr>Mining Data Descriptive Characteristics</vt:lpstr>
      <vt:lpstr>Measuring the Central Tendency</vt:lpstr>
      <vt:lpstr> Symmetric vs. Skewed Data</vt:lpstr>
      <vt:lpstr>Measuring the Dispersion of Data</vt:lpstr>
      <vt:lpstr> Boxplot Analysis</vt:lpstr>
      <vt:lpstr>Visualization of Data Dispersion: 3-D Boxplots</vt:lpstr>
      <vt:lpstr>Properties of Normal Distribution Curve</vt:lpstr>
      <vt:lpstr>Graphic Displays of Basic Statistical Descriptions</vt:lpstr>
      <vt:lpstr>Histogram Analysis</vt:lpstr>
      <vt:lpstr>Histograms Often Tell More than Boxplots</vt:lpstr>
      <vt:lpstr>Scatter plot</vt:lpstr>
      <vt:lpstr>Loess Curve</vt:lpstr>
      <vt:lpstr>Positively and Negatively Correlated Data</vt:lpstr>
      <vt:lpstr> Not Correlated Data</vt:lpstr>
      <vt:lpstr>Data Visualization and Its Methods</vt:lpstr>
      <vt:lpstr>Scatterplot Matrices</vt:lpstr>
      <vt:lpstr>Landscapes</vt:lpstr>
      <vt:lpstr>Tree-Map</vt:lpstr>
      <vt:lpstr>Tree-Map of a File System (Schneiderman)</vt:lpstr>
      <vt:lpstr>Learning Objectives</vt:lpstr>
      <vt:lpstr>Data Cleaning</vt:lpstr>
      <vt:lpstr>Data in the Real World Is Dirty</vt:lpstr>
      <vt:lpstr>Why Is Data Dirty?</vt:lpstr>
      <vt:lpstr>Multi-Dimensional Measure of Data Quality</vt:lpstr>
      <vt:lpstr>Missing Data</vt:lpstr>
      <vt:lpstr>How to Handle Missing Data?</vt:lpstr>
      <vt:lpstr>Noisy Data</vt:lpstr>
      <vt:lpstr>How to Handle Noisy Data?</vt:lpstr>
      <vt:lpstr>Simple Discretization Methods: Binning</vt:lpstr>
      <vt:lpstr>Binning Methods for Data Smoothing</vt:lpstr>
      <vt:lpstr>Regression</vt:lpstr>
      <vt:lpstr>Cluster Analysis</vt:lpstr>
      <vt:lpstr>Learning Objectives</vt:lpstr>
      <vt:lpstr>Data Integration</vt:lpstr>
      <vt:lpstr>Handling Redundancy in Data Integration</vt:lpstr>
      <vt:lpstr>Correlation Analysis (Numerical Data)</vt:lpstr>
      <vt:lpstr>Visually Evaluating Correlation</vt:lpstr>
      <vt:lpstr>Correlation Analysis (Categorical Data)</vt:lpstr>
      <vt:lpstr>Chi-Square Calculation: An Example</vt:lpstr>
      <vt:lpstr>Data Transformation</vt:lpstr>
      <vt:lpstr>Data Transformation: Normalization</vt:lpstr>
      <vt:lpstr>Learning Objectives</vt:lpstr>
      <vt:lpstr>Data Reduction Strategies</vt:lpstr>
      <vt:lpstr>Dimensionality Reduction</vt:lpstr>
      <vt:lpstr>Dimensionality Reduction</vt:lpstr>
      <vt:lpstr>Mapping Data to a New Space</vt:lpstr>
      <vt:lpstr>DWT for Image Compression</vt:lpstr>
      <vt:lpstr>Data Reduction: Regression Analysis</vt:lpstr>
      <vt:lpstr>Data Reduction: Data Compression</vt:lpstr>
      <vt:lpstr>Data Reduction: Clustering</vt:lpstr>
      <vt:lpstr>Data Reduction: Sampling</vt:lpstr>
      <vt:lpstr>Types of Sampling</vt:lpstr>
      <vt:lpstr>PowerPoint Presentation</vt:lpstr>
      <vt:lpstr>Sampling: Cluster or Stratified Sampling</vt:lpstr>
      <vt:lpstr>Learning Objectives</vt:lpstr>
      <vt:lpstr>Data Reduction: Discretization</vt:lpstr>
      <vt:lpstr>Discretization Generation for Numeric Data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Isabelle Bichindaritz</dc:creator>
  <cp:lastModifiedBy>Isa</cp:lastModifiedBy>
  <cp:revision>215</cp:revision>
  <cp:lastPrinted>2000-10-02T16:10:22Z</cp:lastPrinted>
  <dcterms:created xsi:type="dcterms:W3CDTF">2000-09-29T00:33:17Z</dcterms:created>
  <dcterms:modified xsi:type="dcterms:W3CDTF">2012-11-07T14:50:04Z</dcterms:modified>
</cp:coreProperties>
</file>