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37" r:id="rId14"/>
    <p:sldId id="271" r:id="rId15"/>
    <p:sldId id="300" r:id="rId16"/>
    <p:sldId id="301" r:id="rId17"/>
    <p:sldId id="302" r:id="rId18"/>
    <p:sldId id="303" r:id="rId19"/>
    <p:sldId id="306" r:id="rId20"/>
    <p:sldId id="307" r:id="rId21"/>
    <p:sldId id="314" r:id="rId22"/>
    <p:sldId id="315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7C81BFCC-7599-4B00-8400-B3635208C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E9B2806-0326-4CA2-B2FA-AF3DBF8D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1E5DD0-AC25-4E71-9A14-4C529297670B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1675"/>
            <a:ext cx="4625975" cy="3468688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20" tIns="43609" rIns="87220" bIns="4360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96F6B-1CCC-4BB5-A8DB-49677540D34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1675"/>
            <a:ext cx="4625975" cy="3468688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20" tIns="43609" rIns="87220" bIns="4360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B20DA7-92D0-4EFF-82E4-BC6B6B20694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1675"/>
            <a:ext cx="4625975" cy="3468688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20" tIns="43609" rIns="87220" bIns="4360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895C51-FBE4-441F-A945-BEA3DBA38DB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1675"/>
            <a:ext cx="4625975" cy="3468688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20" tIns="43609" rIns="87220" bIns="4360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A20E47-87F3-46CF-AF26-8EE37F9A6983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420F-0656-4240-87B8-CC6FF5DB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16C9-3B4F-469E-931A-2D3EC9643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6BB4-231C-4A61-A877-72126ACE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E4C3-B086-45AC-8A55-85B9C9C9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F99B-7A4D-4BEB-A407-9D22A894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CE9C-8520-496D-AB22-F0544A86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0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9A3A-1675-4322-A991-9BC423F0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5639-5FE1-469A-8932-E027D62C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B346-F985-48D3-901B-1A97035D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F85E2-9251-496E-BEC3-1255A4F8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8902-E3F4-40A2-9E46-84BC418AA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ISC471 - HCI571  Isabelle Bichindaritz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928DFB-6FE0-4174-BBD2-0898135B9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ISC471 - HCI571  Isabelle Bichindaritz  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A1AC7D-2AAA-4D8B-8C30-923F9495ADE0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3868738"/>
          </a:xfrm>
        </p:spPr>
        <p:txBody>
          <a:bodyPr/>
          <a:lstStyle/>
          <a:p>
            <a:r>
              <a:rPr lang="en-US" sz="5400" dirty="0" smtClean="0"/>
              <a:t>Classification</a:t>
            </a:r>
            <a:endParaRPr lang="en-US" sz="3200" dirty="0" smtClean="0"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E95545-9714-4C7D-9691-51B2910B3FF9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2192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solidFill>
                  <a:srgbClr val="170981"/>
                </a:solidFill>
              </a:rPr>
              <a:t>Issues regarding classification and prediction (2): Evaluating Classification Methods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800" smtClean="0"/>
              <a:t>Predictive accuracy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Speed and scalability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time to construct the model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time to use the model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Robustness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handling noise and missing values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Scalability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efficiency in disk-resident databases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Interpretability: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understanding and insight provided by the model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Goodness of rules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decision tree size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compactness of classification rules</a:t>
            </a:r>
          </a:p>
        </p:txBody>
      </p:sp>
    </p:spTree>
    <p:extLst>
      <p:ext uri="{BB962C8B-B14F-4D97-AF65-F5344CB8AC3E}">
        <p14:creationId xmlns:p14="http://schemas.microsoft.com/office/powerpoint/2010/main" val="174966916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DEC277-B642-4303-A4E3-2A24A301BD04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tr-TR" b="1" smtClean="0"/>
              <a:t>Measuring Error</a:t>
            </a:r>
          </a:p>
        </p:txBody>
      </p:sp>
      <p:sp>
        <p:nvSpPr>
          <p:cNvPr id="18438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304800" y="762000"/>
            <a:ext cx="8839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Accuracy</a:t>
            </a:r>
            <a:r>
              <a:rPr lang="tr-TR" sz="2800" smtClean="0"/>
              <a:t> 	= # of </a:t>
            </a:r>
            <a:r>
              <a:rPr lang="en-US" sz="2800" smtClean="0"/>
              <a:t>found</a:t>
            </a:r>
            <a:r>
              <a:rPr lang="tr-TR" sz="2800" smtClean="0"/>
              <a:t> / # of instances = (</a:t>
            </a:r>
            <a:r>
              <a:rPr lang="en-US" sz="2800" smtClean="0"/>
              <a:t>T</a:t>
            </a:r>
            <a:r>
              <a:rPr lang="tr-TR" sz="2800" smtClean="0"/>
              <a:t>N+</a:t>
            </a:r>
            <a:r>
              <a:rPr lang="en-US" sz="2800" smtClean="0"/>
              <a:t>T</a:t>
            </a:r>
            <a:r>
              <a:rPr lang="tr-TR" sz="2800" smtClean="0"/>
              <a:t>P) / N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Error rate</a:t>
            </a:r>
            <a:r>
              <a:rPr lang="tr-TR" sz="2800" smtClean="0"/>
              <a:t> 	= # of errors / # of instances = (FN+FP) / N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Recall 	</a:t>
            </a:r>
            <a:r>
              <a:rPr lang="tr-TR" sz="2800" smtClean="0"/>
              <a:t>= # of found positives / # of positives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smtClean="0"/>
              <a:t>			= TP / (TP+FN) = </a:t>
            </a:r>
            <a:r>
              <a:rPr lang="tr-TR" sz="2800" smtClean="0">
                <a:solidFill>
                  <a:schemeClr val="accent2"/>
                </a:solidFill>
              </a:rPr>
              <a:t>sensitivity </a:t>
            </a:r>
            <a:r>
              <a:rPr lang="tr-TR" sz="2800" smtClean="0"/>
              <a:t>= </a:t>
            </a:r>
            <a:r>
              <a:rPr lang="tr-TR" sz="2800" smtClean="0">
                <a:solidFill>
                  <a:schemeClr val="accent2"/>
                </a:solidFill>
              </a:rPr>
              <a:t>hit rate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Precision 	</a:t>
            </a:r>
            <a:r>
              <a:rPr lang="tr-TR" sz="2800" smtClean="0"/>
              <a:t>= # of found positives / # of found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smtClean="0"/>
              <a:t>			= TP / (TP+FP)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Specificity </a:t>
            </a:r>
            <a:r>
              <a:rPr lang="tr-TR" sz="2800" smtClean="0"/>
              <a:t>	= TN / (TN+FP)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False alarm rate</a:t>
            </a:r>
            <a:r>
              <a:rPr lang="tr-TR" sz="2800" smtClean="0"/>
              <a:t> = FP / (FP+TN) = 1 - Specificity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15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6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EC6442-2D53-4C2D-9A5A-CFF4A8CD30CE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ROC Curve</a:t>
            </a:r>
          </a:p>
        </p:txBody>
      </p:sp>
      <p:pic>
        <p:nvPicPr>
          <p:cNvPr id="19462" name="Picture 3" descr="Roc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7920037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1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1/13/2010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TCSS888A   Isabelle Bichindaritz 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FA01B-B06C-416C-9C4E-72186908CDB7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199" cy="858838"/>
          </a:xfrm>
          <a:noFill/>
        </p:spPr>
        <p:txBody>
          <a:bodyPr lIns="92075" tIns="46038" rIns="92075" bIns="46038"/>
          <a:lstStyle/>
          <a:p>
            <a:r>
              <a:rPr lang="en-US" sz="4000" dirty="0" smtClean="0"/>
              <a:t>Approaches to </a:t>
            </a:r>
            <a:r>
              <a:rPr lang="en-US" sz="4000" dirty="0" smtClean="0"/>
              <a:t>Evaluating Classification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30000"/>
              </a:spcBef>
            </a:pPr>
            <a:endParaRPr lang="en-US" sz="2800" dirty="0" smtClean="0"/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sz="2800" dirty="0" smtClean="0"/>
              <a:t>Separate </a:t>
            </a:r>
            <a:r>
              <a:rPr lang="en-US" sz="2800" dirty="0" smtClean="0"/>
              <a:t>training (2/3) and testing (1/3) </a:t>
            </a:r>
            <a:r>
              <a:rPr lang="en-US" sz="2800" dirty="0" smtClean="0"/>
              <a:t>sets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endParaRPr lang="en-US" sz="2800" dirty="0"/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sz="2800" dirty="0" smtClean="0"/>
              <a:t>Use </a:t>
            </a:r>
            <a:r>
              <a:rPr lang="en-US" sz="2800" dirty="0" smtClean="0"/>
              <a:t>cross validation, e.g., 10-fold cross </a:t>
            </a:r>
            <a:r>
              <a:rPr lang="en-US" sz="2800" dirty="0" smtClean="0"/>
              <a:t>validation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en-US" sz="2400" dirty="0" smtClean="0"/>
              <a:t>Separate the data training (9/10) and testing (1/10)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en-US" sz="2400" dirty="0" smtClean="0"/>
              <a:t>Repeat 10 times by rotating the (1/10) used for testing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en-US" sz="2400" dirty="0" smtClean="0"/>
              <a:t>Average the results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81378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1F95EA-0CCE-4627-AE40-841523E86EBC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is classification? What is prediction?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Issues regarding classification and prediction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Classification </a:t>
            </a:r>
            <a:r>
              <a:rPr lang="en-US" sz="2800" dirty="0">
                <a:solidFill>
                  <a:srgbClr val="FF0000"/>
                </a:solidFill>
              </a:rPr>
              <a:t>with naïve Bayes algorithm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9526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F8D5A-A21C-494E-88A3-7A0DC60A47A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Probabilistic Framework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800" smtClean="0"/>
              <a:t>Bayesian inference is a method based on probabilities to draw conclusions in the presence of uncertainty. </a:t>
            </a:r>
          </a:p>
          <a:p>
            <a:r>
              <a:rPr lang="en-US" sz="2800" smtClean="0"/>
              <a:t>It is an inductive method (pair deduction/induction)</a:t>
            </a:r>
          </a:p>
          <a:p>
            <a:r>
              <a:rPr lang="en-US" sz="2800" smtClean="0"/>
              <a:t>A </a:t>
            </a:r>
            <a:r>
              <a:rPr lang="en-US" sz="2800" smtClean="0">
                <a:sym typeface="Wingdings" pitchFamily="2" charset="2"/>
              </a:rPr>
              <a:t></a:t>
            </a:r>
            <a:r>
              <a:rPr lang="en-US" sz="2800" smtClean="0"/>
              <a:t> B,   </a:t>
            </a:r>
            <a:br>
              <a:rPr lang="en-US" sz="2800" smtClean="0"/>
            </a:br>
            <a:r>
              <a:rPr lang="en-US" sz="2800" smtClean="0"/>
              <a:t>IF A (is true) THEN B (is true) (deduction)</a:t>
            </a:r>
            <a:br>
              <a:rPr lang="en-US" sz="2800" smtClean="0"/>
            </a:br>
            <a:r>
              <a:rPr lang="en-US" sz="2800" smtClean="0"/>
              <a:t>IF B (is true) THEN A is plausible (induction)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endParaRPr lang="en-US" sz="2800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A2337-8814-4FDA-B7E4-3DE1838AB4B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Probabilistic Framework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Statistical framework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State hypotheses and models (sets of hypotheses)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Assign prior probabilities to the hypotheses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Draw inferences using probability calculus: </a:t>
            </a:r>
            <a:br>
              <a:rPr lang="en-US" sz="2400" smtClean="0"/>
            </a:br>
            <a:r>
              <a:rPr lang="en-US" sz="2400" smtClean="0"/>
              <a:t>evaluate posterior probabilities (or degrees of belief) for the hypotheses given the data available, </a:t>
            </a:r>
            <a:br>
              <a:rPr lang="en-US" sz="2400" smtClean="0"/>
            </a:br>
            <a:r>
              <a:rPr lang="en-US" sz="2400" smtClean="0"/>
              <a:t>derive unique answers.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9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F34BF-CF71-4DF7-B491-F623EA34CB7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Probabilistic Framework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Conditional probabilities (reads probability of X knowing Y):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r>
              <a:rPr lang="en-US" sz="3600" smtClean="0"/>
              <a:t>Events X and Y are said to be independent if: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  <a:buFontTx/>
              <a:buNone/>
            </a:pPr>
            <a:endParaRPr lang="en-US" sz="3600" smtClean="0"/>
          </a:p>
          <a:p>
            <a:pPr>
              <a:lnSpc>
                <a:spcPct val="90000"/>
              </a:lnSpc>
              <a:buFontTx/>
              <a:buNone/>
            </a:pPr>
            <a:endParaRPr lang="en-US" sz="3600" smtClean="0">
              <a:solidFill>
                <a:srgbClr val="993300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489562"/>
              </p:ext>
            </p:extLst>
          </p:nvPr>
        </p:nvGraphicFramePr>
        <p:xfrm>
          <a:off x="2819400" y="2895600"/>
          <a:ext cx="32956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3" imgW="1333440" imgH="419040" progId="Equation.3">
                  <p:embed/>
                </p:oleObj>
              </mc:Choice>
              <mc:Fallback>
                <p:oleObj name="Equation" r:id="rId3" imgW="1333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295650" cy="1036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257800" y="5486400"/>
          <a:ext cx="26368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5" imgW="1066680" imgH="203040" progId="Equation.3">
                  <p:embed/>
                </p:oleObj>
              </mc:Choice>
              <mc:Fallback>
                <p:oleObj name="Equation" r:id="rId5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86400"/>
                        <a:ext cx="2636838" cy="501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4343400" y="5410200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>
                <a:latin typeface="Times New Roman" pitchFamily="18" charset="0"/>
              </a:rPr>
              <a:t>or</a:t>
            </a: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533400" y="5486400"/>
          <a:ext cx="35163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7" imgW="1422360" imgH="203040" progId="Equation.3">
                  <p:embed/>
                </p:oleObj>
              </mc:Choice>
              <mc:Fallback>
                <p:oleObj name="Equation" r:id="rId7" imgW="1422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86400"/>
                        <a:ext cx="3516313" cy="501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45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ACD08-38EC-4F21-A30D-B3D2C620199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Probabilistic Framework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114800"/>
          </a:xfrm>
        </p:spPr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Bayes </a:t>
            </a:r>
            <a:r>
              <a:rPr lang="en-US" sz="3600" dirty="0" smtClean="0"/>
              <a:t>rule:</a:t>
            </a:r>
          </a:p>
          <a:p>
            <a:endParaRPr lang="en-US" sz="36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17575"/>
              </p:ext>
            </p:extLst>
          </p:nvPr>
        </p:nvGraphicFramePr>
        <p:xfrm>
          <a:off x="4343400" y="2895600"/>
          <a:ext cx="39560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3" imgW="1600200" imgH="419040" progId="Equation.3">
                  <p:embed/>
                </p:oleObj>
              </mc:Choice>
              <mc:Fallback>
                <p:oleObj name="Equation" r:id="rId3" imgW="1600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3956050" cy="1036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1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B627-7717-4D54-83B1-2478D0427A5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Bayesian Inference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Bayesian inference and induction </a:t>
            </a:r>
            <a:r>
              <a:rPr lang="en-US" sz="2400" smtClean="0"/>
              <a:t>consists in deriving a model from a set of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 is a model (hypotheses), D are the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P(M|D) is the posterior - updated belief that M is correct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P(M) is our estimate that M is correct prior to any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P(D|M) is the likelihood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Logarithms are helpful to represent small numbers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Permits to combine prior knowledge with the observed data.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993300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362200" y="3581400"/>
          <a:ext cx="42703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3" imgW="1726920" imgH="419040" progId="Equation.3">
                  <p:embed/>
                </p:oleObj>
              </mc:Choice>
              <mc:Fallback>
                <p:oleObj name="Equation" r:id="rId3" imgW="1726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4270375" cy="1036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11/9/2012</a:t>
            </a:r>
            <a:endParaRPr lang="en-US" sz="1400" dirty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E2ED56-8AF4-4FBC-852D-C08FC46E2CF1}" type="slidenum">
              <a:rPr lang="en-US" sz="1400"/>
              <a:pPr/>
              <a:t>2</a:t>
            </a:fld>
            <a:endParaRPr lang="en-US" sz="1400" dirty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Learning Objectives</a:t>
            </a:r>
            <a:endParaRPr 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105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Define what </a:t>
            </a:r>
            <a:r>
              <a:rPr lang="en-US" dirty="0" smtClean="0"/>
              <a:t>is </a:t>
            </a:r>
            <a:r>
              <a:rPr lang="en-US" dirty="0" smtClean="0"/>
              <a:t>classification and what </a:t>
            </a:r>
            <a:r>
              <a:rPr lang="en-US" dirty="0" smtClean="0"/>
              <a:t>is </a:t>
            </a:r>
            <a:r>
              <a:rPr lang="en-US" dirty="0" smtClean="0"/>
              <a:t>prediction.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Solve issues </a:t>
            </a:r>
            <a:r>
              <a:rPr lang="en-US" dirty="0" smtClean="0"/>
              <a:t>regarding classification and prediction</a:t>
            </a:r>
          </a:p>
          <a:p>
            <a:endParaRPr lang="en-US" dirty="0" smtClean="0"/>
          </a:p>
          <a:p>
            <a:r>
              <a:rPr lang="en-US" dirty="0" smtClean="0"/>
              <a:t>Classification </a:t>
            </a:r>
            <a:r>
              <a:rPr lang="en-US" dirty="0" smtClean="0"/>
              <a:t>with naïve Bayes algorithm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28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DE2C5-B4B4-44C6-9B81-0A98DEEE0DB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Bayesian Inference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029200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>
              <a:solidFill>
                <a:srgbClr val="993300"/>
              </a:solidFill>
            </a:endParaRPr>
          </a:p>
        </p:txBody>
      </p:sp>
      <p:sp>
        <p:nvSpPr>
          <p:cNvPr id="974852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To be able to infer a model, we need to evaluate:</a:t>
            </a:r>
          </a:p>
          <a:p>
            <a:pPr marL="1200150" lvl="2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latin typeface="Times New Roman" pitchFamily="18" charset="0"/>
              </a:rPr>
              <a:t>The prior P(M)</a:t>
            </a:r>
          </a:p>
          <a:p>
            <a:pPr marL="1200150" lvl="2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latin typeface="Times New Roman" pitchFamily="18" charset="0"/>
              </a:rPr>
              <a:t>The likelihood P(D/M)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dirty="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P(D) is calculated as the sum of all the numerators P(D/M)P(M) over all the hypotheses H, and thus we do not need to calculate it: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881188" y="4373563"/>
          <a:ext cx="49291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Equation" r:id="rId3" imgW="1993680" imgH="457200" progId="Equation.3">
                  <p:embed/>
                </p:oleObj>
              </mc:Choice>
              <mc:Fallback>
                <p:oleObj name="Equation" r:id="rId3" imgW="1993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4373563"/>
                        <a:ext cx="4929187" cy="1130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5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4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4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4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4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 autoUpdateAnimBg="0"/>
      <p:bldP spid="97485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D372D-8641-47F2-8407-2CC44AF037E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9222" name="Picture 2" descr="Bnconc-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44675"/>
            <a:ext cx="2017713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Bayesian Networks: Classification</a:t>
            </a:r>
            <a:endParaRPr lang="en-GB" b="1" smtClean="0"/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179388" y="2781300"/>
            <a:ext cx="1671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 i="1">
                <a:solidFill>
                  <a:schemeClr val="bg2"/>
                </a:solidFill>
                <a:latin typeface="Lucida Bright" pitchFamily="18" charset="0"/>
              </a:rPr>
              <a:t>diagnostic</a:t>
            </a:r>
          </a:p>
          <a:p>
            <a:pPr eaLnBrk="1" hangingPunct="1"/>
            <a:endParaRPr lang="tr-TR">
              <a:solidFill>
                <a:schemeClr val="bg2"/>
              </a:solidFill>
              <a:latin typeface="Lucida Bright" pitchFamily="18" charset="0"/>
            </a:endParaRPr>
          </a:p>
          <a:p>
            <a:pPr eaLnBrk="1" hangingPunct="1"/>
            <a:r>
              <a:rPr lang="tr-TR" i="1">
                <a:solidFill>
                  <a:schemeClr val="bg2"/>
                </a:solidFill>
                <a:latin typeface="Lucida Bright" pitchFamily="18" charset="0"/>
              </a:rPr>
              <a:t>P </a:t>
            </a:r>
            <a:r>
              <a:rPr lang="tr-TR">
                <a:solidFill>
                  <a:schemeClr val="bg2"/>
                </a:solidFill>
                <a:latin typeface="Lucida Bright" pitchFamily="18" charset="0"/>
              </a:rPr>
              <a:t>(</a:t>
            </a:r>
            <a:r>
              <a:rPr lang="tr-TR" i="1">
                <a:solidFill>
                  <a:schemeClr val="bg2"/>
                </a:solidFill>
                <a:latin typeface="Lucida Bright" pitchFamily="18" charset="0"/>
              </a:rPr>
              <a:t>C </a:t>
            </a:r>
            <a:r>
              <a:rPr lang="tr-TR">
                <a:solidFill>
                  <a:schemeClr val="bg2"/>
                </a:solidFill>
                <a:latin typeface="Lucida Bright" pitchFamily="18" charset="0"/>
              </a:rPr>
              <a:t>| </a:t>
            </a:r>
            <a:r>
              <a:rPr lang="tr-TR" i="1">
                <a:solidFill>
                  <a:schemeClr val="bg2"/>
                </a:solidFill>
                <a:latin typeface="Lucida Bright" pitchFamily="18" charset="0"/>
              </a:rPr>
              <a:t>x </a:t>
            </a:r>
            <a:r>
              <a:rPr lang="tr-TR">
                <a:solidFill>
                  <a:schemeClr val="bg2"/>
                </a:solidFill>
                <a:latin typeface="Lucida Bright" pitchFamily="18" charset="0"/>
              </a:rPr>
              <a:t>)</a:t>
            </a:r>
            <a:endParaRPr lang="en-GB" i="1">
              <a:solidFill>
                <a:schemeClr val="bg2"/>
              </a:solidFill>
              <a:latin typeface="Lucida Bright" pitchFamily="18" charset="0"/>
            </a:endParaRP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3995738" y="2492375"/>
            <a:ext cx="407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>
                <a:latin typeface="Lucida Bright" pitchFamily="18" charset="0"/>
              </a:rPr>
              <a:t>Bayes’ rule inverts the arc:</a:t>
            </a:r>
            <a:endParaRPr lang="en-GB">
              <a:latin typeface="Lucida Bright" pitchFamily="18" charset="0"/>
            </a:endParaRPr>
          </a:p>
        </p:txBody>
      </p:sp>
      <p:sp>
        <p:nvSpPr>
          <p:cNvPr id="9226" name="Freeform 6"/>
          <p:cNvSpPr>
            <a:spLocks/>
          </p:cNvSpPr>
          <p:nvPr/>
        </p:nvSpPr>
        <p:spPr bwMode="auto">
          <a:xfrm flipH="1">
            <a:off x="1908175" y="2997200"/>
            <a:ext cx="290513" cy="1152525"/>
          </a:xfrm>
          <a:custGeom>
            <a:avLst/>
            <a:gdLst>
              <a:gd name="T0" fmla="*/ 10808621 w 492"/>
              <a:gd name="T1" fmla="*/ 1570111192 h 846"/>
              <a:gd name="T2" fmla="*/ 169099855 w 492"/>
              <a:gd name="T3" fmla="*/ 896411140 h 846"/>
              <a:gd name="T4" fmla="*/ 26498095 w 492"/>
              <a:gd name="T5" fmla="*/ 139193961 h 846"/>
              <a:gd name="T6" fmla="*/ 10808621 w 492"/>
              <a:gd name="T7" fmla="*/ 55678134 h 846"/>
              <a:gd name="T8" fmla="*/ 0 60000 65536"/>
              <a:gd name="T9" fmla="*/ 0 60000 65536"/>
              <a:gd name="T10" fmla="*/ 0 60000 65536"/>
              <a:gd name="T11" fmla="*/ 0 60000 65536"/>
              <a:gd name="T12" fmla="*/ 0 w 492"/>
              <a:gd name="T13" fmla="*/ 0 h 846"/>
              <a:gd name="T14" fmla="*/ 492 w 492"/>
              <a:gd name="T15" fmla="*/ 846 h 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2" h="846">
                <a:moveTo>
                  <a:pt x="31" y="846"/>
                </a:moveTo>
                <a:cubicBezTo>
                  <a:pt x="254" y="728"/>
                  <a:pt x="478" y="611"/>
                  <a:pt x="485" y="483"/>
                </a:cubicBezTo>
                <a:cubicBezTo>
                  <a:pt x="492" y="355"/>
                  <a:pt x="152" y="150"/>
                  <a:pt x="76" y="75"/>
                </a:cubicBezTo>
                <a:cubicBezTo>
                  <a:pt x="0" y="0"/>
                  <a:pt x="15" y="15"/>
                  <a:pt x="31" y="3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>
            <p:ph idx="1"/>
          </p:nvPr>
        </p:nvGraphicFramePr>
        <p:xfrm>
          <a:off x="4435475" y="3209925"/>
          <a:ext cx="299243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4" imgW="1549080" imgH="419040" progId="Equation.3">
                  <p:embed/>
                </p:oleObj>
              </mc:Choice>
              <mc:Fallback>
                <p:oleObj name="Equation" r:id="rId4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3209925"/>
                        <a:ext cx="2992438" cy="908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C9081-2345-41C3-A4D4-32549045470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Naive Bayes’ Classifier</a:t>
            </a:r>
            <a:endParaRPr lang="en-GB" b="1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1331913" y="4784725"/>
            <a:ext cx="57610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 dirty="0">
                <a:latin typeface="Lucida Bright" pitchFamily="18" charset="0"/>
              </a:rPr>
              <a:t>Given 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, 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i="1" baseline="-25000" dirty="0">
                <a:latin typeface="Lucida Bright" pitchFamily="18" charset="0"/>
              </a:rPr>
              <a:t>j</a:t>
            </a:r>
            <a:r>
              <a:rPr lang="tr-TR" dirty="0">
                <a:latin typeface="Lucida Bright" pitchFamily="18" charset="0"/>
              </a:rPr>
              <a:t> are independent:</a:t>
            </a:r>
          </a:p>
          <a:p>
            <a:pPr eaLnBrk="1" hangingPunct="1"/>
            <a:endParaRPr lang="tr-TR" dirty="0">
              <a:latin typeface="Lucida Bright" pitchFamily="18" charset="0"/>
            </a:endParaRPr>
          </a:p>
          <a:p>
            <a:pPr eaLnBrk="1" hangingPunct="1"/>
            <a:r>
              <a:rPr lang="tr-TR" i="1" dirty="0">
                <a:latin typeface="Lucida Bright" pitchFamily="18" charset="0"/>
              </a:rPr>
              <a:t>	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b="1" i="1" dirty="0">
                <a:latin typeface="Lucida Bright" pitchFamily="18" charset="0"/>
              </a:rPr>
              <a:t>x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=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baseline="-25000" dirty="0">
                <a:latin typeface="Lucida Bright" pitchFamily="18" charset="0"/>
              </a:rPr>
              <a:t>1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baseline="-25000" dirty="0">
                <a:latin typeface="Lucida Bright" pitchFamily="18" charset="0"/>
              </a:rPr>
              <a:t>2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...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i="1" baseline="-25000" dirty="0">
                <a:latin typeface="Lucida Bright" pitchFamily="18" charset="0"/>
              </a:rPr>
              <a:t>d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</a:t>
            </a:r>
            <a:endParaRPr lang="en-GB" dirty="0">
              <a:latin typeface="Lucida Bright" pitchFamily="18" charset="0"/>
            </a:endParaRPr>
          </a:p>
        </p:txBody>
      </p:sp>
      <p:pic>
        <p:nvPicPr>
          <p:cNvPr id="28679" name="Picture 4" descr="Bnconc2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525621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8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31BB7-5935-4A99-A6BF-E8931BB3530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Bayes Classifier (I)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simplified assumption: attributes are conditionally independent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p(C/</a:t>
            </a:r>
            <a:r>
              <a:rPr lang="tr-TR" b="1" i="1" dirty="0">
                <a:latin typeface="Lucida Bright" pitchFamily="18" charset="0"/>
              </a:rPr>
              <a:t>x</a:t>
            </a:r>
            <a:r>
              <a:rPr lang="en-US" i="1" dirty="0" smtClean="0"/>
              <a:t>) </a:t>
            </a:r>
            <a:r>
              <a:rPr lang="en-US" dirty="0">
                <a:latin typeface="Lucida Bright" pitchFamily="18" charset="0"/>
              </a:rPr>
              <a:t>~</a:t>
            </a:r>
            <a:r>
              <a:rPr lang="en-US" i="1" dirty="0" smtClean="0"/>
              <a:t> p(C) </a:t>
            </a:r>
            <a:r>
              <a:rPr lang="tr-TR" i="1" dirty="0" smtClean="0">
                <a:latin typeface="Lucida Bright" pitchFamily="18" charset="0"/>
              </a:rPr>
              <a:t>p</a:t>
            </a:r>
            <a:r>
              <a:rPr lang="tr-TR" dirty="0" smtClean="0">
                <a:latin typeface="Lucida Bright" pitchFamily="18" charset="0"/>
              </a:rPr>
              <a:t>(</a:t>
            </a:r>
            <a:r>
              <a:rPr lang="tr-TR" b="1" i="1" dirty="0" smtClean="0">
                <a:latin typeface="Lucida Bright" pitchFamily="18" charset="0"/>
              </a:rPr>
              <a:t>x</a:t>
            </a:r>
            <a:r>
              <a:rPr lang="tr-TR" dirty="0" smtClean="0">
                <a:latin typeface="Lucida Bright" pitchFamily="18" charset="0"/>
              </a:rPr>
              <a:t>|</a:t>
            </a:r>
            <a:r>
              <a:rPr lang="tr-TR" i="1" dirty="0" smtClean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b="1" i="1" dirty="0">
                <a:latin typeface="Lucida Bright" pitchFamily="18" charset="0"/>
              </a:rPr>
              <a:t>x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 smtClean="0">
                <a:latin typeface="Lucida Bright" pitchFamily="18" charset="0"/>
              </a:rPr>
              <a:t>)</a:t>
            </a:r>
            <a:r>
              <a:rPr lang="en-US" dirty="0" smtClean="0">
                <a:latin typeface="Lucida Bright" pitchFamily="18" charset="0"/>
              </a:rPr>
              <a:t> ~</a:t>
            </a:r>
            <a:r>
              <a:rPr lang="tr-TR" dirty="0" smtClean="0">
                <a:latin typeface="Lucida Bright" pitchFamily="18" charset="0"/>
              </a:rPr>
              <a:t>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baseline="-25000" dirty="0">
                <a:latin typeface="Lucida Bright" pitchFamily="18" charset="0"/>
              </a:rPr>
              <a:t>1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baseline="-25000" dirty="0">
                <a:latin typeface="Lucida Bright" pitchFamily="18" charset="0"/>
              </a:rPr>
              <a:t>2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... </a:t>
            </a:r>
            <a:r>
              <a:rPr lang="tr-TR" i="1" dirty="0">
                <a:latin typeface="Lucida Bright" pitchFamily="18" charset="0"/>
              </a:rPr>
              <a:t>p</a:t>
            </a:r>
            <a:r>
              <a:rPr lang="tr-TR" dirty="0">
                <a:latin typeface="Lucida Bright" pitchFamily="18" charset="0"/>
              </a:rPr>
              <a:t>(</a:t>
            </a:r>
            <a:r>
              <a:rPr lang="tr-TR" i="1" dirty="0">
                <a:latin typeface="Lucida Bright" pitchFamily="18" charset="0"/>
              </a:rPr>
              <a:t>x</a:t>
            </a:r>
            <a:r>
              <a:rPr lang="tr-TR" i="1" baseline="-25000" dirty="0">
                <a:latin typeface="Lucida Bright" pitchFamily="18" charset="0"/>
              </a:rPr>
              <a:t>d</a:t>
            </a:r>
            <a:r>
              <a:rPr lang="tr-TR" dirty="0">
                <a:latin typeface="Lucida Bright" pitchFamily="18" charset="0"/>
              </a:rPr>
              <a:t>|</a:t>
            </a:r>
            <a:r>
              <a:rPr lang="tr-TR" i="1" dirty="0">
                <a:latin typeface="Lucida Bright" pitchFamily="18" charset="0"/>
              </a:rPr>
              <a:t>C</a:t>
            </a:r>
            <a:r>
              <a:rPr lang="tr-TR" dirty="0">
                <a:latin typeface="Lucida Bright" pitchFamily="18" charset="0"/>
              </a:rPr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Greatly reduces the computation cost, only count the class distribution.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277275"/>
      </p:ext>
    </p:extLst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0B434-E29A-4FBD-A470-85F6B22D1CF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963" y="817563"/>
            <a:ext cx="7488237" cy="893762"/>
          </a:xfrm>
          <a:noFill/>
        </p:spPr>
        <p:txBody>
          <a:bodyPr lIns="92075" tIns="46038" rIns="92075" bIns="46038" anchor="b"/>
          <a:lstStyle/>
          <a:p>
            <a:r>
              <a:rPr lang="en-US" smtClean="0"/>
              <a:t>Naive Bayesian Classifier (II)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01050" cy="655638"/>
          </a:xfrm>
          <a:noFill/>
        </p:spPr>
        <p:txBody>
          <a:bodyPr lIns="92075" tIns="46038" rIns="92075" bIns="46038"/>
          <a:lstStyle/>
          <a:p>
            <a:r>
              <a:rPr lang="en-US" sz="2800" smtClean="0"/>
              <a:t>Given a training set, we can compute the probabilities</a:t>
            </a:r>
          </a:p>
        </p:txBody>
      </p:sp>
      <p:graphicFrame>
        <p:nvGraphicFramePr>
          <p:cNvPr id="12290" name="Object 2"/>
          <p:cNvGraphicFramePr>
            <a:graphicFrameLocks/>
          </p:cNvGraphicFramePr>
          <p:nvPr/>
        </p:nvGraphicFramePr>
        <p:xfrm>
          <a:off x="1066800" y="2743200"/>
          <a:ext cx="6459538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Worksheet" r:id="rId3" imgW="6001207" imgH="2800807" progId="Excel.Sheet.8">
                  <p:embed/>
                </p:oleObj>
              </mc:Choice>
              <mc:Fallback>
                <p:oleObj name="Worksheet" r:id="rId3" imgW="6001207" imgH="280080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6459538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020337"/>
      </p:ext>
    </p:extLst>
  </p:cSld>
  <p:clrMapOvr>
    <a:masterClrMapping/>
  </p:clrMapOvr>
  <p:transition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3505E-0FC2-42C1-B0FB-43BF0D8E2A7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Bayesian classification</a:t>
            </a:r>
            <a:endParaRPr lang="it-IT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classification problem may be formalized using </a:t>
            </a:r>
            <a:r>
              <a:rPr lang="en-US" smtClean="0">
                <a:solidFill>
                  <a:schemeClr val="hlink"/>
                </a:solidFill>
              </a:rPr>
              <a:t>a-posteriori probabilities</a:t>
            </a:r>
            <a:r>
              <a:rPr lang="en-US" smtClean="0"/>
              <a:t>:</a:t>
            </a:r>
          </a:p>
          <a:p>
            <a:pPr>
              <a:lnSpc>
                <a:spcPct val="90000"/>
              </a:lnSpc>
            </a:pPr>
            <a:r>
              <a:rPr lang="en-US" smtClean="0"/>
              <a:t>  P(C|X)  = prob. that the sample tuple 				X=&lt;x</a:t>
            </a:r>
            <a:r>
              <a:rPr lang="en-US" baseline="-25000" smtClean="0"/>
              <a:t>1</a:t>
            </a:r>
            <a:r>
              <a:rPr lang="en-US" smtClean="0"/>
              <a:t>,…,x</a:t>
            </a:r>
            <a:r>
              <a:rPr lang="en-US" baseline="-25000" smtClean="0"/>
              <a:t>k</a:t>
            </a:r>
            <a:r>
              <a:rPr lang="en-US" smtClean="0"/>
              <a:t>&gt; is of class 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E.g. P(class=N | outlook=sunny,windy=true,…)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Idea: assign to sample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the class label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such that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P(C|X) is maximal</a:t>
            </a:r>
          </a:p>
        </p:txBody>
      </p:sp>
    </p:spTree>
    <p:extLst>
      <p:ext uri="{BB962C8B-B14F-4D97-AF65-F5344CB8AC3E}">
        <p14:creationId xmlns:p14="http://schemas.microsoft.com/office/powerpoint/2010/main" val="366569365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7312A-AEEF-47F3-8E7E-92799A2D889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a-posteriori probabilities</a:t>
            </a:r>
            <a:endParaRPr lang="it-IT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78800" cy="4495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smtClean="0">
                <a:solidFill>
                  <a:schemeClr val="hlink"/>
                </a:solidFill>
              </a:rPr>
              <a:t>Bayes theorem</a:t>
            </a:r>
            <a:r>
              <a:rPr lang="en-US" sz="2800" smtClean="0"/>
              <a:t>: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smtClean="0"/>
              <a:t>P(C|X) = P(X|C)·P(C) / P(X)</a:t>
            </a:r>
          </a:p>
          <a:p>
            <a:pPr>
              <a:lnSpc>
                <a:spcPct val="130000"/>
              </a:lnSpc>
            </a:pPr>
            <a:r>
              <a:rPr lang="en-US" sz="2800" smtClean="0"/>
              <a:t>P(X) is constant for all classes</a:t>
            </a:r>
          </a:p>
          <a:p>
            <a:pPr>
              <a:lnSpc>
                <a:spcPct val="130000"/>
              </a:lnSpc>
            </a:pPr>
            <a:r>
              <a:rPr lang="en-US" sz="2800" smtClean="0"/>
              <a:t>P(C) = relative freq of class C samples</a:t>
            </a:r>
          </a:p>
          <a:p>
            <a:pPr>
              <a:lnSpc>
                <a:spcPct val="130000"/>
              </a:lnSpc>
            </a:pPr>
            <a:r>
              <a:rPr lang="en-US" sz="2800" smtClean="0"/>
              <a:t>C such that </a:t>
            </a:r>
            <a:r>
              <a:rPr lang="en-US" sz="2800" smtClean="0">
                <a:solidFill>
                  <a:schemeClr val="hlink"/>
                </a:solidFill>
              </a:rPr>
              <a:t>P(C|X)</a:t>
            </a:r>
            <a:r>
              <a:rPr lang="en-US" sz="2800" smtClean="0"/>
              <a:t> is maximum = </a:t>
            </a:r>
            <a:br>
              <a:rPr lang="en-US" sz="2800" smtClean="0"/>
            </a:br>
            <a:r>
              <a:rPr lang="en-US" sz="2800" smtClean="0"/>
              <a:t>C such that </a:t>
            </a:r>
            <a:r>
              <a:rPr lang="en-US" sz="2800" smtClean="0">
                <a:solidFill>
                  <a:schemeClr val="hlink"/>
                </a:solidFill>
              </a:rPr>
              <a:t>P(X|C)·P(C)</a:t>
            </a:r>
            <a:r>
              <a:rPr lang="en-US" sz="2800" smtClean="0"/>
              <a:t> is maximum</a:t>
            </a:r>
          </a:p>
          <a:p>
            <a:pPr>
              <a:lnSpc>
                <a:spcPct val="130000"/>
              </a:lnSpc>
            </a:pPr>
            <a:r>
              <a:rPr lang="en-US" sz="2800" smtClean="0"/>
              <a:t>Problem: computing P(X|C) is unfeasible!</a:t>
            </a:r>
          </a:p>
        </p:txBody>
      </p:sp>
    </p:spTree>
    <p:extLst>
      <p:ext uri="{BB962C8B-B14F-4D97-AF65-F5344CB8AC3E}">
        <p14:creationId xmlns:p14="http://schemas.microsoft.com/office/powerpoint/2010/main" val="203167291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AB119-2859-4601-B571-2F9B8BE29B2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Bayesian Classification</a:t>
            </a:r>
            <a:endParaRPr lang="it-IT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572000"/>
          </a:xfrm>
        </p:spPr>
        <p:txBody>
          <a:bodyPr/>
          <a:lstStyle/>
          <a:p>
            <a:r>
              <a:rPr lang="en-US" sz="2800" smtClean="0"/>
              <a:t>Naïve assumption: </a:t>
            </a:r>
            <a:r>
              <a:rPr lang="en-US" sz="2800" smtClean="0">
                <a:solidFill>
                  <a:schemeClr val="hlink"/>
                </a:solidFill>
              </a:rPr>
              <a:t>attribute independence</a:t>
            </a:r>
          </a:p>
          <a:p>
            <a:pPr algn="ctr">
              <a:buFontTx/>
              <a:buNone/>
            </a:pPr>
            <a:r>
              <a:rPr lang="en-US" sz="2800" smtClean="0"/>
              <a:t>P(x</a:t>
            </a:r>
            <a:r>
              <a:rPr lang="en-US" sz="2800" baseline="-25000" smtClean="0"/>
              <a:t>1</a:t>
            </a:r>
            <a:r>
              <a:rPr lang="en-US" sz="2800" smtClean="0"/>
              <a:t>,…,x</a:t>
            </a:r>
            <a:r>
              <a:rPr lang="en-US" sz="2800" baseline="-25000" smtClean="0"/>
              <a:t>k</a:t>
            </a:r>
            <a:r>
              <a:rPr lang="en-US" sz="2800" smtClean="0"/>
              <a:t>|C) = P(x</a:t>
            </a:r>
            <a:r>
              <a:rPr lang="en-US" sz="2800" baseline="-25000" smtClean="0"/>
              <a:t>1</a:t>
            </a:r>
            <a:r>
              <a:rPr lang="en-US" sz="2800" smtClean="0"/>
              <a:t>|C)·…·P(x</a:t>
            </a:r>
            <a:r>
              <a:rPr lang="en-US" sz="2800" baseline="-25000" smtClean="0"/>
              <a:t>k</a:t>
            </a:r>
            <a:r>
              <a:rPr lang="en-US" sz="2800" smtClean="0"/>
              <a:t>|C)</a:t>
            </a:r>
          </a:p>
          <a:p>
            <a:r>
              <a:rPr lang="en-US" sz="2800" smtClean="0"/>
              <a:t>If i-th attribute is </a:t>
            </a:r>
            <a:r>
              <a:rPr lang="en-US" sz="2800" smtClean="0">
                <a:solidFill>
                  <a:schemeClr val="hlink"/>
                </a:solidFill>
              </a:rPr>
              <a:t>categorical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en-US" sz="2800" smtClean="0"/>
              <a:t>P(x</a:t>
            </a:r>
            <a:r>
              <a:rPr lang="en-US" sz="2800" baseline="-25000" smtClean="0"/>
              <a:t>i</a:t>
            </a:r>
            <a:r>
              <a:rPr lang="en-US" sz="2800" smtClean="0"/>
              <a:t>|C) is estimated as the relative freq of samples having value x</a:t>
            </a:r>
            <a:r>
              <a:rPr lang="en-US" sz="2800" baseline="-25000" smtClean="0"/>
              <a:t>i</a:t>
            </a:r>
            <a:r>
              <a:rPr lang="en-US" sz="2800" smtClean="0"/>
              <a:t> as i-th attribute in class C</a:t>
            </a:r>
          </a:p>
          <a:p>
            <a:r>
              <a:rPr lang="en-US" sz="2800" smtClean="0"/>
              <a:t>If i-th attribute is </a:t>
            </a:r>
            <a:r>
              <a:rPr lang="en-US" sz="2800" smtClean="0">
                <a:solidFill>
                  <a:schemeClr val="hlink"/>
                </a:solidFill>
              </a:rPr>
              <a:t>continuous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en-US" sz="2800" smtClean="0"/>
              <a:t>P(x</a:t>
            </a:r>
            <a:r>
              <a:rPr lang="en-US" sz="2800" baseline="-25000" smtClean="0"/>
              <a:t>i</a:t>
            </a:r>
            <a:r>
              <a:rPr lang="en-US" sz="2800" smtClean="0"/>
              <a:t>|C) is estimated thru a Gaussian density function</a:t>
            </a:r>
            <a:endParaRPr lang="it-IT" sz="2800" smtClean="0"/>
          </a:p>
          <a:p>
            <a:r>
              <a:rPr lang="en-US" sz="2800" smtClean="0"/>
              <a:t>Computationally easy in both cases</a:t>
            </a:r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37522285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72D41-C3F7-4F4C-885E-38391C54E99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sz="4000" smtClean="0"/>
              <a:t>Play-tennis example: </a:t>
            </a:r>
            <a:br>
              <a:rPr lang="en-US" sz="4000" smtClean="0"/>
            </a:br>
            <a:r>
              <a:rPr lang="en-US" sz="4000" smtClean="0"/>
              <a:t>estimating P(x</a:t>
            </a:r>
            <a:r>
              <a:rPr lang="en-US" sz="4000" baseline="-25000" smtClean="0"/>
              <a:t>i</a:t>
            </a:r>
            <a:r>
              <a:rPr lang="en-US" sz="4000" smtClean="0"/>
              <a:t>|C)</a:t>
            </a:r>
            <a:endParaRPr lang="it-IT" sz="4000" smtClean="0"/>
          </a:p>
        </p:txBody>
      </p:sp>
      <p:graphicFrame>
        <p:nvGraphicFramePr>
          <p:cNvPr id="13314" name="Object 2"/>
          <p:cNvGraphicFramePr>
            <a:graphicFrameLocks/>
          </p:cNvGraphicFramePr>
          <p:nvPr/>
        </p:nvGraphicFramePr>
        <p:xfrm>
          <a:off x="228600" y="1524000"/>
          <a:ext cx="35052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Worksheet" r:id="rId3" imgW="5743956" imgH="5172456" progId="Excel.Sheet.8">
                  <p:embed/>
                </p:oleObj>
              </mc:Choice>
              <mc:Fallback>
                <p:oleObj name="Worksheet" r:id="rId3" imgW="5743956" imgH="5172456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3505200" cy="289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6078" name="Group 62"/>
          <p:cNvGraphicFramePr>
            <a:graphicFrameLocks noGrp="1"/>
          </p:cNvGraphicFramePr>
          <p:nvPr/>
        </p:nvGraphicFramePr>
        <p:xfrm>
          <a:off x="4038600" y="93663"/>
          <a:ext cx="5105400" cy="6785461"/>
        </p:xfrm>
        <a:graphic>
          <a:graphicData uri="http://schemas.openxmlformats.org/drawingml/2006/table">
            <a:tbl>
              <a:tblPr/>
              <a:tblGrid>
                <a:gridCol w="2667000"/>
                <a:gridCol w="2438400"/>
              </a:tblGrid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outlook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P(sunny|p) = 2/9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P(sunny|n) = 3/5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P(overcast|p) = 4/9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P(overcast|n) = 0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P(rain|p) = 3/9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P(rain|n) = 2/5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temperature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P(hot|p) = 2/9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P(hot|n) = 2/5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P(mild|p) = 4/9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P(mild|n) = 2/5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P(cool|p) = 3/9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P(cool|n) = 1/5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humidity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P(high|p) = 3/9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P(high|n) = 4/5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P(normal|p) = 6/9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P(normal|n) = 2/5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windy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P(true|p) = 3/9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P(true|n) = 3/5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P(false|p) = 6/9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P(false|n) = 2/5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606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47873"/>
              </p:ext>
            </p:extLst>
          </p:nvPr>
        </p:nvGraphicFramePr>
        <p:xfrm>
          <a:off x="990600" y="4953000"/>
          <a:ext cx="1905000" cy="10414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P(p)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9/14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P(n)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5/14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91502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41A6E-A71C-4B8A-ABDB-B86955A01C2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r>
              <a:rPr lang="en-US" smtClean="0"/>
              <a:t>Play-tennis example: classifying X</a:t>
            </a:r>
            <a:endParaRPr lang="it-IT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78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An unseen sample X = &lt;rain, hot, high, false&gt;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P(X|p)·P(p) = </a:t>
            </a:r>
            <a:br>
              <a:rPr lang="en-US" sz="2800" smtClean="0"/>
            </a:br>
            <a:r>
              <a:rPr lang="en-US" sz="2800" smtClean="0"/>
              <a:t>P(rain|p)·P(hot|p)·P(high|p)·P(false|p)·P(p) = 3/9·2/9·3/9·6/9·9/14 = </a:t>
            </a:r>
            <a:r>
              <a:rPr lang="it-IT" sz="2800" smtClean="0">
                <a:cs typeface="Arial" charset="0"/>
              </a:rPr>
              <a:t>0.010582</a:t>
            </a:r>
            <a:endParaRPr lang="en-US" sz="280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/>
              <a:t>P(X|n)·P(n) = </a:t>
            </a:r>
            <a:br>
              <a:rPr lang="en-US" sz="2800" smtClean="0"/>
            </a:br>
            <a:r>
              <a:rPr lang="en-US" sz="2800" smtClean="0"/>
              <a:t>P(rain|n)·P(hot|n)·P(high|n)·P(false|n)·P(n) = 2/5·2/5·4/5·2/5·5/14 = </a:t>
            </a:r>
            <a:r>
              <a:rPr lang="it-IT" sz="2800" smtClean="0">
                <a:solidFill>
                  <a:schemeClr val="hlink"/>
                </a:solidFill>
                <a:cs typeface="Arial" charset="0"/>
              </a:rPr>
              <a:t>0.018286</a:t>
            </a:r>
            <a:endParaRPr lang="en-US" sz="2800" smtClean="0">
              <a:solidFill>
                <a:schemeClr val="hlink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800" smtClean="0">
              <a:solidFill>
                <a:schemeClr val="hlink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/>
              <a:t>Sample </a:t>
            </a:r>
            <a:r>
              <a:rPr lang="en-US" sz="2800" smtClean="0">
                <a:solidFill>
                  <a:schemeClr val="hlink"/>
                </a:solidFill>
              </a:rPr>
              <a:t>X is</a:t>
            </a:r>
            <a:r>
              <a:rPr lang="en-US" sz="2800" smtClean="0"/>
              <a:t> classified in class </a:t>
            </a:r>
            <a:r>
              <a:rPr lang="en-US" sz="2800" smtClean="0">
                <a:solidFill>
                  <a:schemeClr val="hlink"/>
                </a:solidFill>
              </a:rPr>
              <a:t>n </a:t>
            </a:r>
            <a:r>
              <a:rPr lang="en-US" sz="2800" smtClean="0"/>
              <a:t>(don</a:t>
            </a:r>
            <a:r>
              <a:rPr lang="en-US" sz="2800" smtClean="0">
                <a:latin typeface="Comic Sans MS" pitchFamily="66" charset="0"/>
              </a:rPr>
              <a:t>’</a:t>
            </a:r>
            <a:r>
              <a:rPr lang="en-US" sz="2800" smtClean="0"/>
              <a:t>t play)</a:t>
            </a:r>
            <a:endParaRPr lang="it-IT" sz="2800" smtClean="0"/>
          </a:p>
          <a:p>
            <a:pPr>
              <a:lnSpc>
                <a:spcPct val="90000"/>
              </a:lnSpc>
            </a:pPr>
            <a:endParaRPr lang="it-IT" sz="2400" smtClean="0"/>
          </a:p>
        </p:txBody>
      </p:sp>
    </p:spTree>
    <p:extLst>
      <p:ext uri="{BB962C8B-B14F-4D97-AF65-F5344CB8AC3E}">
        <p14:creationId xmlns:p14="http://schemas.microsoft.com/office/powerpoint/2010/main" val="86906304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D9B3C2-ABC3-426B-8D19-DDA6A40AC9FA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59763" cy="48323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Classification:</a:t>
            </a:r>
            <a:r>
              <a:rPr lang="en-US" sz="2400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predicts categorical class labels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classifies data (constructs a model) based on the training set and the values (</a:t>
            </a:r>
            <a:r>
              <a:rPr lang="en-US" sz="2400" smtClean="0">
                <a:solidFill>
                  <a:schemeClr val="hlink"/>
                </a:solidFill>
              </a:rPr>
              <a:t>class labels</a:t>
            </a:r>
            <a:r>
              <a:rPr lang="en-US" sz="2400" smtClean="0"/>
              <a:t>) in a classifying attribute and uses it in classifying new data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Prediction: 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models continuous-valued functions, i.e., predicts unknown or missing values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Typical Applications</a:t>
            </a:r>
          </a:p>
          <a:p>
            <a:pPr lvl="1">
              <a:lnSpc>
                <a:spcPct val="90000"/>
              </a:lnSpc>
              <a:buClr>
                <a:srgbClr val="0000CC"/>
              </a:buClr>
            </a:pPr>
            <a:r>
              <a:rPr lang="en-US" sz="2400" smtClean="0"/>
              <a:t>credit approval</a:t>
            </a:r>
          </a:p>
          <a:p>
            <a:pPr lvl="1">
              <a:lnSpc>
                <a:spcPct val="90000"/>
              </a:lnSpc>
              <a:buClr>
                <a:srgbClr val="0000CC"/>
              </a:buClr>
            </a:pPr>
            <a:r>
              <a:rPr lang="en-US" sz="2400" smtClean="0"/>
              <a:t>target marketing</a:t>
            </a:r>
          </a:p>
          <a:p>
            <a:pPr lvl="1">
              <a:lnSpc>
                <a:spcPct val="90000"/>
              </a:lnSpc>
              <a:buClr>
                <a:srgbClr val="0000CC"/>
              </a:buClr>
            </a:pPr>
            <a:r>
              <a:rPr lang="en-US" sz="2400" smtClean="0"/>
              <a:t>medical diagnosis</a:t>
            </a:r>
          </a:p>
          <a:p>
            <a:pPr lvl="1">
              <a:lnSpc>
                <a:spcPct val="90000"/>
              </a:lnSpc>
              <a:buClr>
                <a:srgbClr val="0000CC"/>
              </a:buClr>
            </a:pPr>
            <a:r>
              <a:rPr lang="en-US" sz="2400" smtClean="0"/>
              <a:t>treatment effectiveness analysis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62800" cy="81915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Classification vs. Prediction</a:t>
            </a:r>
          </a:p>
        </p:txBody>
      </p:sp>
    </p:spTree>
    <p:extLst>
      <p:ext uri="{BB962C8B-B14F-4D97-AF65-F5344CB8AC3E}">
        <p14:creationId xmlns:p14="http://schemas.microsoft.com/office/powerpoint/2010/main" val="312324003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ISC471 - HCI571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37B81-714F-4C92-8901-E7466E74FC2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independence hypothesis…</a:t>
            </a:r>
            <a:endParaRPr lang="it-IT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78800" cy="4648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smtClean="0"/>
              <a:t>… makes computation possible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… yields optimal classifiers when satisfied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… but is seldom satisfied in practice, as attributes (variables) are often correlated.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Attempts to overcome this limitation:</a:t>
            </a:r>
          </a:p>
          <a:p>
            <a:pPr lvl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Bayesian networks</a:t>
            </a:r>
            <a:r>
              <a:rPr lang="en-US" sz="2400" smtClean="0"/>
              <a:t>, that combine Bayesian reasoning with causal relationships between attributes</a:t>
            </a:r>
          </a:p>
          <a:p>
            <a:pPr lvl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Decision trees</a:t>
            </a:r>
            <a:r>
              <a:rPr lang="en-US" sz="2400" smtClean="0"/>
              <a:t>, that reason on one attribute at the time, considering most important attributes first</a:t>
            </a:r>
            <a:endParaRPr lang="it-IT" sz="2400" smtClean="0"/>
          </a:p>
        </p:txBody>
      </p:sp>
    </p:spTree>
    <p:extLst>
      <p:ext uri="{BB962C8B-B14F-4D97-AF65-F5344CB8AC3E}">
        <p14:creationId xmlns:p14="http://schemas.microsoft.com/office/powerpoint/2010/main" val="49474784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07A45E-F5A5-4F9D-8463-1CA273872B84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86600" cy="762000"/>
          </a:xfrm>
        </p:spPr>
        <p:txBody>
          <a:bodyPr/>
          <a:lstStyle/>
          <a:p>
            <a:r>
              <a:rPr lang="en-US" sz="4000" smtClean="0"/>
              <a:t>Classification—A Two-Step Process</a:t>
            </a:r>
            <a:r>
              <a:rPr lang="en-US" sz="3600" smtClean="0"/>
              <a:t> </a:t>
            </a:r>
            <a:endParaRPr lang="en-US" sz="40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105400"/>
          </a:xfrm>
        </p:spPr>
        <p:txBody>
          <a:bodyPr/>
          <a:lstStyle/>
          <a:p>
            <a:r>
              <a:rPr lang="en-US" sz="2400" smtClean="0"/>
              <a:t>Model construction: describing a set of predetermined classes</a:t>
            </a:r>
          </a:p>
          <a:p>
            <a:pPr lvl="1"/>
            <a:r>
              <a:rPr lang="en-US" sz="2000" smtClean="0"/>
              <a:t>Each tuple/sample is assumed to belong to a predefined class, as determined by the </a:t>
            </a:r>
            <a:r>
              <a:rPr lang="en-US" sz="2000" smtClean="0">
                <a:solidFill>
                  <a:schemeClr val="hlink"/>
                </a:solidFill>
              </a:rPr>
              <a:t>class label attribute</a:t>
            </a:r>
          </a:p>
          <a:p>
            <a:pPr lvl="1"/>
            <a:r>
              <a:rPr lang="en-US" sz="2000" smtClean="0"/>
              <a:t>The set of tuples used for model construction: </a:t>
            </a:r>
            <a:r>
              <a:rPr lang="en-US" sz="2000" smtClean="0">
                <a:solidFill>
                  <a:schemeClr val="hlink"/>
                </a:solidFill>
              </a:rPr>
              <a:t>training set</a:t>
            </a:r>
          </a:p>
          <a:p>
            <a:pPr lvl="1"/>
            <a:r>
              <a:rPr lang="en-US" sz="2000" smtClean="0"/>
              <a:t>The model is represented as classification rules, decision trees, or mathematical formulae</a:t>
            </a:r>
          </a:p>
          <a:p>
            <a:r>
              <a:rPr lang="en-US" sz="2400" smtClean="0"/>
              <a:t>Model usage: for classifying future or unknown objects</a:t>
            </a:r>
          </a:p>
          <a:p>
            <a:pPr lvl="1"/>
            <a:r>
              <a:rPr lang="en-US" sz="2000" smtClean="0"/>
              <a:t>Estimate accuracy of the model</a:t>
            </a:r>
          </a:p>
          <a:p>
            <a:pPr lvl="2"/>
            <a:r>
              <a:rPr lang="en-US" sz="2000" smtClean="0"/>
              <a:t>The known label of test sample is compared with the classified result from the model</a:t>
            </a:r>
          </a:p>
          <a:p>
            <a:pPr lvl="2"/>
            <a:r>
              <a:rPr lang="en-US" sz="2000" smtClean="0"/>
              <a:t>Accuracy rate is the percentage of test set samples that are correctly classified by the model</a:t>
            </a:r>
          </a:p>
          <a:p>
            <a:pPr lvl="2"/>
            <a:r>
              <a:rPr lang="en-US" sz="2000" smtClean="0"/>
              <a:t>Test set is independent of training set, otherwise over-fitting will occur</a:t>
            </a:r>
          </a:p>
        </p:txBody>
      </p:sp>
    </p:spTree>
    <p:extLst>
      <p:ext uri="{BB962C8B-B14F-4D97-AF65-F5344CB8AC3E}">
        <p14:creationId xmlns:p14="http://schemas.microsoft.com/office/powerpoint/2010/main" val="379625135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747B50-2258-41E8-8D5A-2C50FE755892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010400" cy="990600"/>
          </a:xfrm>
          <a:noFill/>
        </p:spPr>
        <p:txBody>
          <a:bodyPr lIns="92075" tIns="46038" rIns="92075" bIns="46038" anchor="b"/>
          <a:lstStyle/>
          <a:p>
            <a:r>
              <a:rPr lang="en-US" smtClean="0"/>
              <a:t>Classification Process (1): Model Construction</a:t>
            </a:r>
          </a:p>
        </p:txBody>
      </p:sp>
      <p:grpSp>
        <p:nvGrpSpPr>
          <p:cNvPr id="1031" name="Group 3"/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1043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" name="Rectangle 5"/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/>
                <a:t>Training</a:t>
              </a:r>
            </a:p>
            <a:p>
              <a:r>
                <a:rPr lang="en-US"/>
                <a:t>Data</a:t>
              </a:r>
            </a:p>
          </p:txBody>
        </p:sp>
      </p:grp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288925" y="3825875"/>
          <a:ext cx="54371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Worksheet" r:id="rId4" imgW="5437080" imgH="2495520" progId="Excel.Sheet.8">
                  <p:embed/>
                </p:oleObj>
              </mc:Choice>
              <mc:Fallback>
                <p:oleObj name="Worksheet" r:id="rId4" imgW="5437080" imgH="249552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4371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r>
              <a:rPr lang="en-US"/>
              <a:t>Classification</a:t>
            </a:r>
          </a:p>
          <a:p>
            <a:r>
              <a:rPr lang="en-US"/>
              <a:t>Algorithms</a:t>
            </a:r>
          </a:p>
        </p:txBody>
      </p:sp>
      <p:sp>
        <p:nvSpPr>
          <p:cNvPr id="1035" name="AutoShape 10"/>
          <p:cNvSpPr>
            <a:spLocks noChangeArrowheads="1"/>
          </p:cNvSpPr>
          <p:nvPr/>
        </p:nvSpPr>
        <p:spPr bwMode="auto">
          <a:xfrm rot="-114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5948363" y="5311775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IF rank = ‘professor’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OR years &gt; 6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THEN tenured = ‘yes’</a:t>
            </a:r>
            <a:r>
              <a:rPr lang="en-US"/>
              <a:t> </a:t>
            </a:r>
          </a:p>
        </p:txBody>
      </p:sp>
      <p:grpSp>
        <p:nvGrpSpPr>
          <p:cNvPr id="1037" name="Group 12"/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1041" name="Picture 13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2" name="Rectangle 14"/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/>
                <a:t>Classifier</a:t>
              </a:r>
            </a:p>
            <a:p>
              <a:r>
                <a:rPr lang="en-US"/>
                <a:t>(Model)</a:t>
              </a:r>
            </a:p>
          </p:txBody>
        </p:sp>
      </p:grpSp>
      <p:sp>
        <p:nvSpPr>
          <p:cNvPr id="1038" name="Line 15"/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AutoShape 17"/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1986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FDA2B2-464D-4FB5-B3B2-40F9D1673BD3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88238" cy="1066800"/>
          </a:xfrm>
          <a:noFill/>
        </p:spPr>
        <p:txBody>
          <a:bodyPr lIns="92075" tIns="46038" rIns="92075" bIns="46038" anchor="b"/>
          <a:lstStyle/>
          <a:p>
            <a:r>
              <a:rPr lang="en-US" smtClean="0"/>
              <a:t>Classification Process (2): Use the Model in Prediction</a:t>
            </a:r>
          </a:p>
        </p:txBody>
      </p:sp>
      <p:grpSp>
        <p:nvGrpSpPr>
          <p:cNvPr id="2055" name="Group 3"/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2072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3" name="Rectangle 5"/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/>
                <a:t>Classifier</a:t>
              </a:r>
            </a:p>
          </p:txBody>
        </p:sp>
      </p:grpSp>
      <p:grpSp>
        <p:nvGrpSpPr>
          <p:cNvPr id="2056" name="Group 6"/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2070" name="Picture 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1" name="Rectangle 8"/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/>
                <a:t>Testing</a:t>
              </a:r>
            </a:p>
            <a:p>
              <a:r>
                <a:rPr lang="en-US"/>
                <a:t>Data</a:t>
              </a:r>
            </a:p>
          </p:txBody>
        </p:sp>
      </p:grpSp>
      <p:graphicFrame>
        <p:nvGraphicFramePr>
          <p:cNvPr id="2050" name="Object 9"/>
          <p:cNvGraphicFramePr>
            <a:graphicFrameLocks/>
          </p:cNvGraphicFramePr>
          <p:nvPr/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Worksheet" r:id="rId5" imgW="5438520" imgH="1765080" progId="Excel.Sheet.8">
                  <p:embed/>
                </p:oleObj>
              </mc:Choice>
              <mc:Fallback>
                <p:oleObj name="Worksheet" r:id="rId5" imgW="5438520" imgH="176508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2"/>
          <p:cNvSpPr>
            <a:spLocks noChangeArrowheads="1"/>
          </p:cNvSpPr>
          <p:nvPr/>
        </p:nvSpPr>
        <p:spPr bwMode="auto">
          <a:xfrm>
            <a:off x="7793038" y="50006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Freeform 13"/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>
              <a:gd name="T0" fmla="*/ 0 w 593"/>
              <a:gd name="T1" fmla="*/ 34 h 483"/>
              <a:gd name="T2" fmla="*/ 200 w 593"/>
              <a:gd name="T3" fmla="*/ 0 h 483"/>
              <a:gd name="T4" fmla="*/ 159 w 593"/>
              <a:gd name="T5" fmla="*/ 58 h 483"/>
              <a:gd name="T6" fmla="*/ 515 w 593"/>
              <a:gd name="T7" fmla="*/ 306 h 483"/>
              <a:gd name="T8" fmla="*/ 555 w 593"/>
              <a:gd name="T9" fmla="*/ 248 h 483"/>
              <a:gd name="T10" fmla="*/ 592 w 593"/>
              <a:gd name="T11" fmla="*/ 448 h 483"/>
              <a:gd name="T12" fmla="*/ 392 w 593"/>
              <a:gd name="T13" fmla="*/ 482 h 483"/>
              <a:gd name="T14" fmla="*/ 433 w 593"/>
              <a:gd name="T15" fmla="*/ 424 h 483"/>
              <a:gd name="T16" fmla="*/ 77 w 593"/>
              <a:gd name="T17" fmla="*/ 176 h 483"/>
              <a:gd name="T18" fmla="*/ 37 w 593"/>
              <a:gd name="T19" fmla="*/ 234 h 483"/>
              <a:gd name="T20" fmla="*/ 0 w 593"/>
              <a:gd name="T21" fmla="*/ 34 h 4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3"/>
              <a:gd name="T34" fmla="*/ 0 h 483"/>
              <a:gd name="T35" fmla="*/ 593 w 593"/>
              <a:gd name="T36" fmla="*/ 483 h 4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61" name="Group 14"/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2068" name="Picture 15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9" name="Rectangle 16"/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/>
                <a:t>Unseen Data</a:t>
              </a:r>
            </a:p>
          </p:txBody>
        </p:sp>
      </p:grp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6305550" y="42624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(Jeff, Professor, 4)</a:t>
            </a:r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Freeform 20"/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>
              <a:gd name="T0" fmla="*/ 567 w 568"/>
              <a:gd name="T1" fmla="*/ 59 h 374"/>
              <a:gd name="T2" fmla="*/ 503 w 568"/>
              <a:gd name="T3" fmla="*/ 220 h 374"/>
              <a:gd name="T4" fmla="*/ 478 w 568"/>
              <a:gd name="T5" fmla="*/ 165 h 374"/>
              <a:gd name="T6" fmla="*/ 138 w 568"/>
              <a:gd name="T7" fmla="*/ 318 h 374"/>
              <a:gd name="T8" fmla="*/ 163 w 568"/>
              <a:gd name="T9" fmla="*/ 373 h 374"/>
              <a:gd name="T10" fmla="*/ 0 w 568"/>
              <a:gd name="T11" fmla="*/ 314 h 374"/>
              <a:gd name="T12" fmla="*/ 64 w 568"/>
              <a:gd name="T13" fmla="*/ 153 h 374"/>
              <a:gd name="T14" fmla="*/ 89 w 568"/>
              <a:gd name="T15" fmla="*/ 208 h 374"/>
              <a:gd name="T16" fmla="*/ 429 w 568"/>
              <a:gd name="T17" fmla="*/ 55 h 374"/>
              <a:gd name="T18" fmla="*/ 404 w 568"/>
              <a:gd name="T19" fmla="*/ 0 h 374"/>
              <a:gd name="T20" fmla="*/ 567 w 568"/>
              <a:gd name="T21" fmla="*/ 59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374"/>
              <a:gd name="T35" fmla="*/ 568 w 568"/>
              <a:gd name="T36" fmla="*/ 374 h 3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6" name="Picture 21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5738813"/>
            <a:ext cx="720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Rectangle 22"/>
          <p:cNvSpPr>
            <a:spLocks noChangeArrowheads="1"/>
          </p:cNvSpPr>
          <p:nvPr/>
        </p:nvSpPr>
        <p:spPr bwMode="auto">
          <a:xfrm>
            <a:off x="6221413" y="4959350"/>
            <a:ext cx="152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Tenured?</a:t>
            </a:r>
          </a:p>
        </p:txBody>
      </p:sp>
    </p:spTree>
    <p:extLst>
      <p:ext uri="{BB962C8B-B14F-4D97-AF65-F5344CB8AC3E}">
        <p14:creationId xmlns:p14="http://schemas.microsoft.com/office/powerpoint/2010/main" val="286171799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B39589-49C7-4AE4-8514-D387491874F5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64438" cy="1066800"/>
          </a:xfrm>
          <a:noFill/>
        </p:spPr>
        <p:txBody>
          <a:bodyPr lIns="92075" tIns="46038" rIns="92075" bIns="46038" anchor="b"/>
          <a:lstStyle/>
          <a:p>
            <a:r>
              <a:rPr lang="en-US" smtClean="0"/>
              <a:t>Supervised vs. Unsupervised Learning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2800" smtClean="0">
                <a:solidFill>
                  <a:srgbClr val="F83F24"/>
                </a:solidFill>
              </a:rPr>
              <a:t>Supervised learning (classification)</a:t>
            </a:r>
            <a:endParaRPr lang="en-US" sz="2800" smtClean="0"/>
          </a:p>
          <a:p>
            <a:pPr lvl="1">
              <a:lnSpc>
                <a:spcPct val="120000"/>
              </a:lnSpc>
            </a:pPr>
            <a:r>
              <a:rPr lang="en-US" sz="2400" smtClean="0"/>
              <a:t>Supervision: The training data (observations, measurements, etc.) are accompanied by labels indicating the class of the observations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New data is classified based on the training set</a:t>
            </a:r>
          </a:p>
          <a:p>
            <a:pPr>
              <a:lnSpc>
                <a:spcPct val="120000"/>
              </a:lnSpc>
            </a:pPr>
            <a:r>
              <a:rPr lang="en-US" sz="2800" smtClean="0">
                <a:solidFill>
                  <a:srgbClr val="F83F24"/>
                </a:solidFill>
              </a:rPr>
              <a:t>Unsupervised learning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3300"/>
                </a:solidFill>
              </a:rPr>
              <a:t>(clustering)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The class labels of training data is unknown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Given a set of measurements, observations, etc. with the aim of establishing the existence of classes or clusters in the data</a:t>
            </a:r>
          </a:p>
        </p:txBody>
      </p:sp>
    </p:spTree>
    <p:extLst>
      <p:ext uri="{BB962C8B-B14F-4D97-AF65-F5344CB8AC3E}">
        <p14:creationId xmlns:p14="http://schemas.microsoft.com/office/powerpoint/2010/main" val="232585035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4EE9F2-3340-4F7C-883B-D777F30CCA95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What is classification? What is prediction?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Issues regarding classification and prediction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Classification </a:t>
            </a:r>
            <a:r>
              <a:rPr lang="en-US" sz="2400" dirty="0" smtClean="0"/>
              <a:t>with naïve </a:t>
            </a:r>
            <a:r>
              <a:rPr lang="en-US" sz="2400" dirty="0"/>
              <a:t>Bayes algorithm</a:t>
            </a: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9027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11/9/2012</a:t>
            </a:r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ISC471 - HCI571  Isabelle Bichindaritz  </a:t>
            </a:r>
            <a:endParaRPr lang="en-US" sz="140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AE77C-91B9-4C81-B5FD-C3711A9454E5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39000" cy="914400"/>
          </a:xfrm>
          <a:noFill/>
        </p:spPr>
        <p:txBody>
          <a:bodyPr lIns="92075" tIns="46038" rIns="92075" bIns="46038" anchor="b"/>
          <a:lstStyle/>
          <a:p>
            <a:r>
              <a:rPr lang="en-US" sz="4000" smtClean="0">
                <a:solidFill>
                  <a:srgbClr val="170981"/>
                </a:solidFill>
              </a:rPr>
              <a:t>Issues regarding classification and prediction (1): Data Preparation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1148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800" smtClean="0"/>
              <a:t>Data cleaning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Preprocess data in order to reduce noise and handle missing values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Relevance analysis (feature selection)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Remove the irrelevant or redundant attributes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Data transformation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Generalize and/or normalize data</a:t>
            </a:r>
          </a:p>
        </p:txBody>
      </p:sp>
    </p:spTree>
    <p:extLst>
      <p:ext uri="{BB962C8B-B14F-4D97-AF65-F5344CB8AC3E}">
        <p14:creationId xmlns:p14="http://schemas.microsoft.com/office/powerpoint/2010/main" val="203054380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2959</TotalTime>
  <Words>1276</Words>
  <Application>Microsoft Office PowerPoint</Application>
  <PresentationFormat>On-screen Show (4:3)</PresentationFormat>
  <Paragraphs>329</Paragraphs>
  <Slides>30</Slides>
  <Notes>5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Blank Presentation</vt:lpstr>
      <vt:lpstr>Microsoft Excel Worksheet</vt:lpstr>
      <vt:lpstr>Microsoft Equation 3.0</vt:lpstr>
      <vt:lpstr>Classification</vt:lpstr>
      <vt:lpstr>Learning Objectives</vt:lpstr>
      <vt:lpstr>Classification vs. Prediction</vt:lpstr>
      <vt:lpstr>Classification—A Two-Step Process </vt:lpstr>
      <vt:lpstr>Classification Process (1): Model Construction</vt:lpstr>
      <vt:lpstr>Classification Process (2): Use the Model in Prediction</vt:lpstr>
      <vt:lpstr>Supervised vs. Unsupervised Learning</vt:lpstr>
      <vt:lpstr>PowerPoint Presentation</vt:lpstr>
      <vt:lpstr>Issues regarding classification and prediction (1): Data Preparation</vt:lpstr>
      <vt:lpstr>Issues regarding classification and prediction (2): Evaluating Classification Methods</vt:lpstr>
      <vt:lpstr>Measuring Error</vt:lpstr>
      <vt:lpstr>ROC Curve</vt:lpstr>
      <vt:lpstr>Approaches to Evaluating Classification</vt:lpstr>
      <vt:lpstr>PowerPoint Presentation</vt:lpstr>
      <vt:lpstr>Probabilistic Framework</vt:lpstr>
      <vt:lpstr>Probabilistic Framework</vt:lpstr>
      <vt:lpstr>Probabilistic Framework</vt:lpstr>
      <vt:lpstr>Probabilistic Framework</vt:lpstr>
      <vt:lpstr>Bayesian Inference</vt:lpstr>
      <vt:lpstr>Bayesian Inference</vt:lpstr>
      <vt:lpstr>Bayesian Networks: Classification</vt:lpstr>
      <vt:lpstr>Naive Bayes’ Classifier</vt:lpstr>
      <vt:lpstr>Naïve Bayes Classifier (I)</vt:lpstr>
      <vt:lpstr>Naive Bayesian Classifier (II)</vt:lpstr>
      <vt:lpstr>Bayesian classification</vt:lpstr>
      <vt:lpstr>Estimating a-posteriori probabilities</vt:lpstr>
      <vt:lpstr>Naïve Bayesian Classification</vt:lpstr>
      <vt:lpstr>Play-tennis example:  estimating P(xi|C)</vt:lpstr>
      <vt:lpstr>Play-tennis example: classifying X</vt:lpstr>
      <vt:lpstr>The independence hypothesis…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Isabelle Bichindaritz</dc:creator>
  <cp:lastModifiedBy>Isa</cp:lastModifiedBy>
  <cp:revision>221</cp:revision>
  <cp:lastPrinted>2000-10-02T16:10:22Z</cp:lastPrinted>
  <dcterms:created xsi:type="dcterms:W3CDTF">2000-09-29T00:33:17Z</dcterms:created>
  <dcterms:modified xsi:type="dcterms:W3CDTF">2012-11-09T03:51:59Z</dcterms:modified>
</cp:coreProperties>
</file>