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1" r:id="rId34"/>
    <p:sldId id="292" r:id="rId35"/>
    <p:sldId id="293" r:id="rId36"/>
    <p:sldId id="294" r:id="rId37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1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24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7C81BFCC-7599-4B00-8400-B3635208C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19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CE9B2806-0326-4CA2-B2FA-AF3DBF8D6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29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A2094A-6CAB-4CA5-B51A-D73CC257F6FD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9A0F32-B62F-429B-8108-27D3A8B9F6FF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705194-6CE2-4FB7-92E3-49506059BC97}" type="slidenum">
              <a:rPr lang="en-US" sz="1200" smtClean="0">
                <a:latin typeface="Times New Roman" pitchFamily="18" charset="0"/>
              </a:rPr>
              <a:pPr/>
              <a:t>33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2EE32CC-476A-4878-9FDC-2EF80B38CFF2}" type="slidenum">
              <a:rPr lang="en-US" sz="1200" smtClean="0">
                <a:latin typeface="Times New Roman" pitchFamily="18" charset="0"/>
              </a:rPr>
              <a:pPr/>
              <a:t>36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420F-0656-4240-87B8-CC6FF5DBB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8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16C9-3B4F-469E-931A-2D3EC9643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6BB4-231C-4A61-A877-72126ACEA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88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22F3-CEA7-4E0B-964A-A8C176038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3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5B110-1939-4B67-8C65-5B123359B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9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CE4C3-B086-45AC-8A55-85B9C9C92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F99B-7A4D-4BEB-A407-9D22A8942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CE9C-8520-496D-AB22-F0544A860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0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9A3A-1675-4322-A991-9BC423F08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5639-5FE1-469A-8932-E027D62CF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0B346-F985-48D3-901B-1A97035D1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F85E2-9251-496E-BEC3-1255A4F8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8902-E3F4-40A2-9E46-84BC418AA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11/12/2012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928DFB-6FE0-4174-BBD2-0898135B9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lectures.net/aaai07_bosch_knnc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012C75-A481-4AEC-9C81-A255AC6D9684}" type="slidenum">
              <a:rPr lang="en-US" sz="1400" smtClean="0"/>
              <a:pPr/>
              <a:t>1</a:t>
            </a:fld>
            <a:endParaRPr 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77200" cy="3868738"/>
          </a:xfrm>
        </p:spPr>
        <p:txBody>
          <a:bodyPr/>
          <a:lstStyle/>
          <a:p>
            <a:r>
              <a:rPr lang="en-US" sz="5400" b="1" smtClean="0"/>
              <a:t>Prediction</a:t>
            </a:r>
            <a:endParaRPr lang="en-US" sz="3200" b="1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66061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5124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512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B5C148-2AD1-4AC3-82C5-95CD150B2D69}" type="slidenum">
              <a:rPr lang="en-US" sz="1400" smtClean="0"/>
              <a:pPr/>
              <a:t>10</a:t>
            </a:fld>
            <a:endParaRPr lang="en-US" sz="1400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Parameter Estimation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995363" y="2079625"/>
          <a:ext cx="6745287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3" imgW="2984400" imgH="1434960" progId="Equation.3">
                  <p:embed/>
                </p:oleObj>
              </mc:Choice>
              <mc:Fallback>
                <p:oleObj name="Equation" r:id="rId3" imgW="298440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079625"/>
                        <a:ext cx="6745287" cy="32432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45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C28011-708D-4CEE-9116-66F49EC2141F}" type="slidenum">
              <a:rPr lang="en-US" sz="1400" smtClean="0"/>
              <a:pPr/>
              <a:t>11</a:t>
            </a:fld>
            <a:endParaRPr lang="en-US" sz="14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tr-TR" b="1" smtClean="0"/>
              <a:t>Estimation of Missing Values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876800"/>
          </a:xfrm>
        </p:spPr>
        <p:txBody>
          <a:bodyPr/>
          <a:lstStyle/>
          <a:p>
            <a:r>
              <a:rPr lang="tr-TR" sz="2800" smtClean="0"/>
              <a:t>What to do if certain instances have missing attributes?</a:t>
            </a:r>
          </a:p>
          <a:p>
            <a:r>
              <a:rPr lang="tr-TR" sz="2800" smtClean="0"/>
              <a:t>Ignore those instances: not a good idea if the sample is small</a:t>
            </a:r>
          </a:p>
          <a:p>
            <a:r>
              <a:rPr lang="tr-TR" sz="2800" smtClean="0"/>
              <a:t>Use ‘missing’ as an attribute: may give information</a:t>
            </a:r>
          </a:p>
          <a:p>
            <a:r>
              <a:rPr lang="tr-TR" sz="2800" b="1" smtClean="0">
                <a:solidFill>
                  <a:schemeClr val="hlink"/>
                </a:solidFill>
              </a:rPr>
              <a:t>Imputation:</a:t>
            </a:r>
            <a:r>
              <a:rPr lang="tr-TR" sz="2800" smtClean="0"/>
              <a:t> Fill in the missing value</a:t>
            </a:r>
          </a:p>
          <a:p>
            <a:pPr lvl="1"/>
            <a:r>
              <a:rPr lang="tr-TR" sz="2400" smtClean="0"/>
              <a:t>Mean imputation: Use the most likely value (e.g., mean)</a:t>
            </a:r>
          </a:p>
          <a:p>
            <a:pPr lvl="1"/>
            <a:r>
              <a:rPr lang="tr-TR" sz="2400" smtClean="0"/>
              <a:t>Imputation by regression: Predict based on other attributes</a:t>
            </a:r>
          </a:p>
        </p:txBody>
      </p:sp>
    </p:spTree>
    <p:extLst>
      <p:ext uri="{BB962C8B-B14F-4D97-AF65-F5344CB8AC3E}">
        <p14:creationId xmlns:p14="http://schemas.microsoft.com/office/powerpoint/2010/main" val="30729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E6A434-7F8E-4825-A42A-0DC80407FD44}" type="slidenum">
              <a:rPr lang="en-US" sz="1400" smtClean="0"/>
              <a:pPr/>
              <a:t>12</a:t>
            </a:fld>
            <a:endParaRPr lang="en-US" sz="1400" smtClean="0"/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765175"/>
            <a:ext cx="60579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tr-TR" sz="4000" b="1" smtClean="0"/>
              <a:t>Multivariate Normal Distribution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idx="1"/>
          </p:nvPr>
        </p:nvGraphicFramePr>
        <p:xfrm>
          <a:off x="152400" y="5189538"/>
          <a:ext cx="6904038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4" imgW="3047760" imgH="736560" progId="Equation.3">
                  <p:embed/>
                </p:oleObj>
              </mc:Choice>
              <mc:Fallback>
                <p:oleObj name="Equation" r:id="rId4" imgW="3047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189538"/>
                        <a:ext cx="6904038" cy="16684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2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1148DF-6684-491D-9F0E-3DB4C5DB8B9C}" type="slidenum">
              <a:rPr lang="en-US" sz="1400" smtClean="0"/>
              <a:pPr/>
              <a:t>13</a:t>
            </a:fld>
            <a:endParaRPr lang="en-US" sz="1400" smtClean="0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tr-TR" b="1" smtClean="0"/>
              <a:t>Multivariate Regression</a:t>
            </a:r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tr-TR" sz="2800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Multivariate linear model</a:t>
            </a:r>
          </a:p>
          <a:p>
            <a:pPr>
              <a:lnSpc>
                <a:spcPct val="90000"/>
              </a:lnSpc>
            </a:pPr>
            <a:endParaRPr lang="tr-TR" sz="2800" dirty="0" smtClean="0"/>
          </a:p>
          <a:p>
            <a:pPr>
              <a:lnSpc>
                <a:spcPct val="90000"/>
              </a:lnSpc>
            </a:pPr>
            <a:endParaRPr lang="tr-TR" sz="2800" dirty="0" smtClean="0"/>
          </a:p>
          <a:p>
            <a:pPr>
              <a:lnSpc>
                <a:spcPct val="90000"/>
              </a:lnSpc>
            </a:pPr>
            <a:endParaRPr lang="tr-TR" sz="2800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Multivariate polynomial model: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dirty="0" smtClean="0"/>
              <a:t>		Define new higher-order variables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dirty="0" smtClean="0"/>
              <a:t>			</a:t>
            </a:r>
            <a:r>
              <a:rPr lang="tr-TR" sz="2800" i="1" dirty="0" smtClean="0"/>
              <a:t>z</a:t>
            </a:r>
            <a:r>
              <a:rPr lang="tr-TR" sz="2800" baseline="-25000" dirty="0" smtClean="0"/>
              <a:t>1</a:t>
            </a:r>
            <a:r>
              <a:rPr lang="tr-TR" sz="2800" dirty="0" smtClean="0"/>
              <a:t>=</a:t>
            </a:r>
            <a:r>
              <a:rPr lang="tr-TR" sz="2800" i="1" dirty="0" smtClean="0"/>
              <a:t>x</a:t>
            </a:r>
            <a:r>
              <a:rPr lang="tr-TR" sz="2800" baseline="-25000" dirty="0" smtClean="0"/>
              <a:t>1</a:t>
            </a:r>
            <a:r>
              <a:rPr lang="tr-TR" sz="2800" dirty="0" smtClean="0"/>
              <a:t>, </a:t>
            </a:r>
            <a:r>
              <a:rPr lang="tr-TR" sz="2800" i="1" dirty="0" smtClean="0"/>
              <a:t>z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=</a:t>
            </a:r>
            <a:r>
              <a:rPr lang="tr-TR" sz="2800" i="1" dirty="0" smtClean="0"/>
              <a:t>x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, </a:t>
            </a:r>
            <a:r>
              <a:rPr lang="tr-TR" sz="2800" i="1" dirty="0" smtClean="0"/>
              <a:t>z</a:t>
            </a:r>
            <a:r>
              <a:rPr lang="tr-TR" sz="2800" baseline="-25000" dirty="0" smtClean="0"/>
              <a:t>3</a:t>
            </a:r>
            <a:r>
              <a:rPr lang="tr-TR" sz="2800" dirty="0" smtClean="0"/>
              <a:t>=</a:t>
            </a:r>
            <a:r>
              <a:rPr lang="tr-TR" sz="2800" i="1" dirty="0" smtClean="0"/>
              <a:t>x</a:t>
            </a:r>
            <a:r>
              <a:rPr lang="tr-TR" sz="2800" baseline="-25000" dirty="0" smtClean="0"/>
              <a:t>1</a:t>
            </a:r>
            <a:r>
              <a:rPr lang="tr-TR" sz="2800" baseline="30000" dirty="0" smtClean="0"/>
              <a:t>2</a:t>
            </a:r>
            <a:r>
              <a:rPr lang="tr-TR" sz="2800" dirty="0" smtClean="0"/>
              <a:t>, </a:t>
            </a:r>
            <a:r>
              <a:rPr lang="tr-TR" sz="2800" i="1" dirty="0" smtClean="0"/>
              <a:t>z</a:t>
            </a:r>
            <a:r>
              <a:rPr lang="tr-TR" sz="2800" baseline="-25000" dirty="0" smtClean="0"/>
              <a:t>4</a:t>
            </a:r>
            <a:r>
              <a:rPr lang="tr-TR" sz="2800" dirty="0" smtClean="0"/>
              <a:t>=</a:t>
            </a:r>
            <a:r>
              <a:rPr lang="tr-TR" sz="2800" i="1" dirty="0" smtClean="0"/>
              <a:t>x</a:t>
            </a:r>
            <a:r>
              <a:rPr lang="tr-TR" sz="2800" baseline="-25000" dirty="0" smtClean="0"/>
              <a:t>2</a:t>
            </a:r>
            <a:r>
              <a:rPr lang="tr-TR" sz="2800" baseline="30000" dirty="0" smtClean="0"/>
              <a:t>2</a:t>
            </a:r>
            <a:r>
              <a:rPr lang="tr-TR" sz="2800" dirty="0" smtClean="0"/>
              <a:t>, </a:t>
            </a:r>
            <a:r>
              <a:rPr lang="tr-TR" sz="2800" i="1" dirty="0" smtClean="0"/>
              <a:t>z</a:t>
            </a:r>
            <a:r>
              <a:rPr lang="tr-TR" sz="2800" baseline="-25000" dirty="0" smtClean="0"/>
              <a:t>5</a:t>
            </a:r>
            <a:r>
              <a:rPr lang="tr-TR" sz="2800" dirty="0" smtClean="0"/>
              <a:t>=</a:t>
            </a:r>
            <a:r>
              <a:rPr lang="tr-TR" sz="2800" i="1" dirty="0" smtClean="0"/>
              <a:t>x</a:t>
            </a:r>
            <a:r>
              <a:rPr lang="tr-TR" sz="2800" baseline="-25000" dirty="0" smtClean="0"/>
              <a:t>1</a:t>
            </a:r>
            <a:r>
              <a:rPr lang="tr-TR" sz="2800" i="1" dirty="0" smtClean="0"/>
              <a:t>x</a:t>
            </a:r>
            <a:r>
              <a:rPr lang="tr-TR" sz="2800" baseline="-25000" dirty="0" smtClean="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dirty="0" smtClean="0"/>
              <a:t>		and use the linear model in this new </a:t>
            </a:r>
            <a:r>
              <a:rPr lang="tr-TR" sz="2800" b="1" i="1" dirty="0" smtClean="0"/>
              <a:t>z</a:t>
            </a:r>
            <a:r>
              <a:rPr lang="tr-TR" sz="2800" dirty="0" smtClean="0"/>
              <a:t> space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dirty="0" smtClean="0"/>
              <a:t>		(basis functions, kernel trick, SVM)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02706523"/>
              </p:ext>
            </p:extLst>
          </p:nvPr>
        </p:nvGraphicFramePr>
        <p:xfrm>
          <a:off x="990600" y="2433638"/>
          <a:ext cx="78486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4" name="Equation" r:id="rId3" imgW="1726920" imgH="241200" progId="Equation.3">
                  <p:embed/>
                </p:oleObj>
              </mc:Choice>
              <mc:Fallback>
                <p:oleObj name="Equation" r:id="rId3" imgW="1726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3638"/>
                        <a:ext cx="7848600" cy="10969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15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A69F76-EDC3-456E-9208-E69D407B7FEC}" type="slidenum">
              <a:rPr lang="en-US" sz="1400" smtClean="0"/>
              <a:pPr/>
              <a:t>14</a:t>
            </a:fld>
            <a:endParaRPr 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b="1" smtClean="0"/>
              <a:t>When to Choose Multivariate Regression </a:t>
            </a:r>
            <a:endParaRPr lang="tr-TR" sz="4000" b="1" smtClean="0"/>
          </a:p>
        </p:txBody>
      </p:sp>
      <p:graphicFrame>
        <p:nvGraphicFramePr>
          <p:cNvPr id="755747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472023"/>
              </p:ext>
            </p:extLst>
          </p:nvPr>
        </p:nvGraphicFramePr>
        <p:xfrm>
          <a:off x="533400" y="1447800"/>
          <a:ext cx="8077200" cy="4627563"/>
        </p:xfrm>
        <a:graphic>
          <a:graphicData uri="http://schemas.openxmlformats.org/drawingml/2006/table">
            <a:tbl>
              <a:tblPr/>
              <a:tblGrid>
                <a:gridCol w="1981200"/>
                <a:gridCol w="2209800"/>
                <a:gridCol w="1943100"/>
                <a:gridCol w="1943100"/>
              </a:tblGrid>
              <a:tr h="1883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 dependent variable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Independent variables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continuous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Independent variables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continuous &amp; nominal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Independent variables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nominal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8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Continuous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Multiple regression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Multiple regression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Multiple regression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8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Nominal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Discriminant analysis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Logistic regression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Logistic regression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46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B3EC7B-409B-46FC-A766-69B0BC633D85}" type="slidenum">
              <a:rPr lang="en-US" sz="1400" smtClean="0"/>
              <a:pPr/>
              <a:t>15</a:t>
            </a:fld>
            <a:endParaRPr lang="en-US" sz="14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b="1" smtClean="0"/>
              <a:t>Dataset</a:t>
            </a:r>
            <a:endParaRPr lang="tr-TR" sz="4000" b="1" smtClean="0"/>
          </a:p>
        </p:txBody>
      </p:sp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8486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1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09DAB9-FE27-4820-84AA-F5A593A18371}" type="slidenum">
              <a:rPr lang="en-US" sz="1400" smtClean="0"/>
              <a:pPr/>
              <a:t>16</a:t>
            </a:fld>
            <a:endParaRPr lang="en-US" sz="14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Data Mining Questions</a:t>
            </a:r>
            <a:endParaRPr lang="tr-TR" b="1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876800"/>
          </a:xfrm>
        </p:spPr>
        <p:txBody>
          <a:bodyPr/>
          <a:lstStyle/>
          <a:p>
            <a:r>
              <a:rPr lang="en-US" sz="2800" smtClean="0"/>
              <a:t>Can we predict men’s life expectancy – lifeexpm - in the world based on the following predictors:</a:t>
            </a:r>
          </a:p>
          <a:p>
            <a:pPr lvl="1"/>
            <a:r>
              <a:rPr lang="en-US" sz="2400" smtClean="0"/>
              <a:t>People living in cities – urban</a:t>
            </a:r>
          </a:p>
          <a:p>
            <a:pPr lvl="1"/>
            <a:r>
              <a:rPr lang="en-US" sz="2400" smtClean="0"/>
              <a:t>People who read – literacy</a:t>
            </a:r>
          </a:p>
          <a:p>
            <a:pPr lvl="1"/>
            <a:r>
              <a:rPr lang="en-US" sz="2400" smtClean="0"/>
              <a:t>Infant mortality – babymort</a:t>
            </a:r>
          </a:p>
          <a:p>
            <a:pPr lvl="1"/>
            <a:r>
              <a:rPr lang="en-US" sz="2400" smtClean="0"/>
              <a:t>Gross domestic product – gdp_cap</a:t>
            </a:r>
          </a:p>
          <a:p>
            <a:pPr lvl="1"/>
            <a:r>
              <a:rPr lang="en-US" sz="2400" smtClean="0"/>
              <a:t>Aids cases – aids</a:t>
            </a:r>
          </a:p>
          <a:p>
            <a:pPr lvl="1"/>
            <a:r>
              <a:rPr lang="en-US" sz="2400" smtClean="0"/>
              <a:t>Daily calorie intake – calories</a:t>
            </a:r>
          </a:p>
          <a:p>
            <a:r>
              <a:rPr lang="en-US" sz="2800" smtClean="0"/>
              <a:t>Same question, omitting babymort.</a:t>
            </a:r>
          </a:p>
          <a:p>
            <a:r>
              <a:rPr lang="en-US" sz="2800" smtClean="0"/>
              <a:t>Can we predict women’s life expectancy – lifeexpmf – based on lifeexpmm and the previous predictors.</a:t>
            </a:r>
            <a:endParaRPr lang="tr-TR" sz="2800" smtClean="0"/>
          </a:p>
        </p:txBody>
      </p:sp>
    </p:spTree>
    <p:extLst>
      <p:ext uri="{BB962C8B-B14F-4D97-AF65-F5344CB8AC3E}">
        <p14:creationId xmlns:p14="http://schemas.microsoft.com/office/powerpoint/2010/main" val="40629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3A7E87-8D21-4127-BD2F-5AD9B686E9D2}" type="slidenum">
              <a:rPr lang="en-US" sz="1400" smtClean="0"/>
              <a:pPr/>
              <a:t>17</a:t>
            </a:fld>
            <a:endParaRPr lang="en-US" sz="140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Assumptions</a:t>
            </a:r>
            <a:endParaRPr lang="tr-TR" b="1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876800"/>
          </a:xfrm>
        </p:spPr>
        <p:txBody>
          <a:bodyPr/>
          <a:lstStyle/>
          <a:p>
            <a:r>
              <a:rPr lang="en-US" sz="2800" smtClean="0"/>
              <a:t>Assumptions in multiple linear regression:</a:t>
            </a:r>
          </a:p>
          <a:p>
            <a:pPr lvl="1"/>
            <a:r>
              <a:rPr lang="en-US" sz="2400" smtClean="0"/>
              <a:t>There exists a linear relationship between the independent variables / predictors and the dependent variable.</a:t>
            </a:r>
          </a:p>
          <a:p>
            <a:pPr lvl="1"/>
            <a:r>
              <a:rPr lang="en-US" sz="2400" smtClean="0"/>
              <a:t>The error / residual is normally distributed </a:t>
            </a:r>
            <a:r>
              <a:rPr lang="en-US" sz="2400" smtClean="0">
                <a:sym typeface="Wingdings" pitchFamily="2" charset="2"/>
              </a:rPr>
              <a:t> parametric prediction.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The error is not correlated with the predictor.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There is no multicollinearity between the independent variables  no pair or subset is correlated.</a:t>
            </a:r>
          </a:p>
          <a:p>
            <a:pPr lvl="2"/>
            <a:r>
              <a:rPr lang="en-US" sz="2000" smtClean="0"/>
              <a:t>Matrix of correlations between pairs of predictors.</a:t>
            </a:r>
            <a:endParaRPr lang="tr-TR" sz="2000" smtClean="0"/>
          </a:p>
        </p:txBody>
      </p:sp>
    </p:spTree>
    <p:extLst>
      <p:ext uri="{BB962C8B-B14F-4D97-AF65-F5344CB8AC3E}">
        <p14:creationId xmlns:p14="http://schemas.microsoft.com/office/powerpoint/2010/main" val="10225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C2CF9F-F3A4-452D-990E-CFD24AF2B7CC}" type="slidenum">
              <a:rPr lang="en-US" sz="1400" smtClean="0"/>
              <a:pPr/>
              <a:t>18</a:t>
            </a:fld>
            <a:endParaRPr lang="en-US" sz="1400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Different Methods</a:t>
            </a:r>
            <a:endParaRPr lang="tr-TR" b="1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876800"/>
          </a:xfrm>
        </p:spPr>
        <p:txBody>
          <a:bodyPr/>
          <a:lstStyle/>
          <a:p>
            <a:r>
              <a:rPr lang="en-US" sz="2800" smtClean="0"/>
              <a:t>Simultaneous regression</a:t>
            </a:r>
          </a:p>
          <a:p>
            <a:pPr lvl="1"/>
            <a:r>
              <a:rPr lang="en-US" sz="2400" smtClean="0"/>
              <a:t>No prior ideas about the variables, small set of variables.</a:t>
            </a:r>
          </a:p>
          <a:p>
            <a:r>
              <a:rPr lang="en-US" sz="2800" smtClean="0"/>
              <a:t>Hierarchical regression</a:t>
            </a:r>
          </a:p>
          <a:p>
            <a:pPr lvl="1"/>
            <a:r>
              <a:rPr lang="en-US" sz="2400" smtClean="0"/>
              <a:t>The data analyst has prior ideas about the predicting power of the different variables. He/she can create an order between the variables. </a:t>
            </a:r>
            <a:br>
              <a:rPr lang="en-US" sz="2400" smtClean="0"/>
            </a:br>
            <a:r>
              <a:rPr lang="en-US" sz="2400" smtClean="0"/>
              <a:t>Questions to answer: how prediction by certain variables improves on prediction by others.</a:t>
            </a:r>
          </a:p>
          <a:p>
            <a:r>
              <a:rPr lang="en-US" sz="2800" smtClean="0"/>
              <a:t>Stepwise regression</a:t>
            </a:r>
          </a:p>
          <a:p>
            <a:pPr lvl="1"/>
            <a:r>
              <a:rPr lang="en-US" sz="2400" smtClean="0"/>
              <a:t>Enter the variables sequentially, capitalizes on chance, large set of variables – not recommended.</a:t>
            </a:r>
            <a:endParaRPr lang="tr-TR" sz="2400" smtClean="0"/>
          </a:p>
        </p:txBody>
      </p:sp>
    </p:spTree>
    <p:extLst>
      <p:ext uri="{BB962C8B-B14F-4D97-AF65-F5344CB8AC3E}">
        <p14:creationId xmlns:p14="http://schemas.microsoft.com/office/powerpoint/2010/main" val="13443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4DAB5D-07B8-4195-B341-2F2D1718F0B6}" type="slidenum">
              <a:rPr lang="en-US" sz="1400" smtClean="0"/>
              <a:pPr/>
              <a:t>19</a:t>
            </a:fld>
            <a:endParaRPr lang="en-US" sz="14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876800"/>
          </a:xfrm>
        </p:spPr>
        <p:txBody>
          <a:bodyPr/>
          <a:lstStyle/>
          <a:p>
            <a:r>
              <a:rPr lang="en-US" sz="2800" smtClean="0"/>
              <a:t>Question: can we predict lifeexpm based on the following predictors: urban, literacy, babymort, gdp_cap, aids, calories?</a:t>
            </a:r>
          </a:p>
          <a:p>
            <a:endParaRPr lang="en-US" sz="2800" smtClean="0"/>
          </a:p>
          <a:p>
            <a:r>
              <a:rPr lang="en-US" sz="2800" smtClean="0"/>
              <a:t>Enter all the variables simultaneously.</a:t>
            </a:r>
          </a:p>
          <a:p>
            <a:endParaRPr lang="en-US" sz="2800" smtClean="0"/>
          </a:p>
          <a:p>
            <a:r>
              <a:rPr lang="en-US" sz="2800" smtClean="0"/>
              <a:t>Study the relative contribution of each variable to the prediction.</a:t>
            </a:r>
            <a:endParaRPr lang="tr-TR" sz="2800" smtClean="0"/>
          </a:p>
        </p:txBody>
      </p:sp>
    </p:spTree>
    <p:extLst>
      <p:ext uri="{BB962C8B-B14F-4D97-AF65-F5344CB8AC3E}">
        <p14:creationId xmlns:p14="http://schemas.microsoft.com/office/powerpoint/2010/main" val="42726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5BF72B-0733-4A3C-B30F-3C987C1C4002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Learning Objectives</a:t>
            </a:r>
            <a:endParaRPr lang="en-US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1816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r>
              <a:rPr lang="en-US" dirty="0"/>
              <a:t>Analyze datasets involving predictive tasks with linear regression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/>
              <a:t>predicted variables.</a:t>
            </a:r>
          </a:p>
          <a:p>
            <a:r>
              <a:rPr lang="en-US" dirty="0" smtClean="0"/>
              <a:t>Analyze datasets involving predictive tasks with nearest neighbor.</a:t>
            </a:r>
          </a:p>
          <a:p>
            <a:r>
              <a:rPr lang="en-US" dirty="0" smtClean="0"/>
              <a:t>Evaluate the prediction performance.</a:t>
            </a:r>
          </a:p>
          <a:p>
            <a:r>
              <a:rPr lang="en-US" dirty="0" smtClean="0"/>
              <a:t>Interpret the analysis results.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0645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50F742-2828-4029-BAFE-FCC50028BC48}" type="slidenum">
              <a:rPr lang="en-US" sz="1400" smtClean="0"/>
              <a:pPr/>
              <a:t>20</a:t>
            </a:fld>
            <a:endParaRPr lang="en-US" sz="1400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Check the Assumptions</a:t>
            </a:r>
            <a:endParaRPr lang="tr-TR" b="1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4267200"/>
          </a:xfrm>
        </p:spPr>
        <p:txBody>
          <a:bodyPr/>
          <a:lstStyle/>
          <a:p>
            <a:r>
              <a:rPr lang="en-US" sz="2800" smtClean="0"/>
              <a:t>In SPSS, several assumptions can be checked during analysis by requesting</a:t>
            </a:r>
          </a:p>
          <a:p>
            <a:endParaRPr lang="en-US" sz="2800" smtClean="0"/>
          </a:p>
          <a:p>
            <a:pPr lvl="1"/>
            <a:r>
              <a:rPr lang="en-US" sz="2400" smtClean="0"/>
              <a:t>Correlation matrix </a:t>
            </a:r>
            <a:r>
              <a:rPr lang="en-US" sz="2400" smtClean="0">
                <a:sym typeface="Wingdings" pitchFamily="2" charset="2"/>
              </a:rPr>
              <a:t> pairwise collinearity</a:t>
            </a:r>
          </a:p>
          <a:p>
            <a:pPr lvl="1"/>
            <a:endParaRPr lang="en-US" sz="2400" smtClean="0">
              <a:sym typeface="Wingdings" pitchFamily="2" charset="2"/>
            </a:endParaRPr>
          </a:p>
          <a:p>
            <a:pPr lvl="1"/>
            <a:r>
              <a:rPr lang="en-US" sz="2400" smtClean="0">
                <a:sym typeface="Wingdings" pitchFamily="2" charset="2"/>
              </a:rPr>
              <a:t>Coefficients table  Multicollinearity  consider combining these variables </a:t>
            </a:r>
          </a:p>
          <a:p>
            <a:pPr lvl="1"/>
            <a:endParaRPr lang="en-US" sz="2400" smtClean="0">
              <a:sym typeface="Wingdings" pitchFamily="2" charset="2"/>
            </a:endParaRPr>
          </a:p>
          <a:p>
            <a:pPr lvl="1"/>
            <a:r>
              <a:rPr lang="en-US" sz="2400" smtClean="0">
                <a:sym typeface="Wingdings" pitchFamily="2" charset="2"/>
              </a:rPr>
              <a:t>Study scatterplots of the data and look for linear relationships between each predictor and the dependent variable …</a:t>
            </a:r>
            <a:endParaRPr lang="tr-TR" sz="2400" smtClean="0"/>
          </a:p>
        </p:txBody>
      </p:sp>
    </p:spTree>
    <p:extLst>
      <p:ext uri="{BB962C8B-B14F-4D97-AF65-F5344CB8AC3E}">
        <p14:creationId xmlns:p14="http://schemas.microsoft.com/office/powerpoint/2010/main" val="30726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FD26BC-3CC0-42F5-A45D-1EBC6592EDFC}" type="slidenum">
              <a:rPr lang="en-US" sz="1400" smtClean="0"/>
              <a:pPr/>
              <a:t>21</a:t>
            </a:fld>
            <a:endParaRPr lang="en-US" sz="14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Collinearity</a:t>
            </a:r>
            <a:endParaRPr lang="tr-TR" b="1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876800"/>
          </a:xfrm>
        </p:spPr>
        <p:txBody>
          <a:bodyPr/>
          <a:lstStyle/>
          <a:p>
            <a:r>
              <a:rPr lang="en-US" sz="2800" smtClean="0"/>
              <a:t>Can be checked before regression analysis too.</a:t>
            </a:r>
          </a:p>
          <a:p>
            <a:r>
              <a:rPr lang="en-US" sz="2800" smtClean="0"/>
              <a:t>Analyze </a:t>
            </a:r>
            <a:r>
              <a:rPr lang="en-US" sz="2800" smtClean="0">
                <a:sym typeface="Wingdings" pitchFamily="2" charset="2"/>
              </a:rPr>
              <a:t> correlate  bivariate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select the independent variables </a:t>
            </a:r>
            <a:r>
              <a:rPr lang="en-US" sz="2800" smtClean="0"/>
              <a:t>urban, literacy, babymort, gdp_cap, aids, calories</a:t>
            </a:r>
            <a:br>
              <a:rPr lang="en-US" sz="2800" smtClean="0"/>
            </a:br>
            <a:r>
              <a:rPr lang="en-US" sz="2800" smtClean="0"/>
              <a:t>select Options </a:t>
            </a:r>
            <a:r>
              <a:rPr lang="en-US" sz="2800" smtClean="0">
                <a:sym typeface="Wingdings" pitchFamily="2" charset="2"/>
              </a:rPr>
              <a:t> missing values  exclude cases listwise.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Click Continue  OK</a:t>
            </a:r>
          </a:p>
          <a:p>
            <a:r>
              <a:rPr lang="en-US" sz="2800" smtClean="0">
                <a:sym typeface="Wingdings" pitchFamily="2" charset="2"/>
              </a:rPr>
              <a:t>Pearson correlation coefficient: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r &gt; 0.5 or r &lt; 0.5    and significant at p &lt; 0.05 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Eliminate correlations greater than 0.9 or smaller than </a:t>
            </a:r>
            <a:br>
              <a:rPr lang="en-US" sz="2400" smtClean="0">
                <a:sym typeface="Wingdings" pitchFamily="2" charset="2"/>
              </a:rPr>
            </a:br>
            <a:r>
              <a:rPr lang="en-US" sz="2400" smtClean="0">
                <a:sym typeface="Wingdings" pitchFamily="2" charset="2"/>
              </a:rPr>
              <a:t>-0.9 , if significant.</a:t>
            </a:r>
            <a:endParaRPr lang="tr-TR" sz="2400" smtClean="0"/>
          </a:p>
        </p:txBody>
      </p:sp>
    </p:spTree>
    <p:extLst>
      <p:ext uri="{BB962C8B-B14F-4D97-AF65-F5344CB8AC3E}">
        <p14:creationId xmlns:p14="http://schemas.microsoft.com/office/powerpoint/2010/main" val="17558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FC2838-ADBD-4FE0-8B56-1CF3D48FEFB4}" type="slidenum">
              <a:rPr lang="en-US" sz="1400" smtClean="0"/>
              <a:pPr/>
              <a:t>22</a:t>
            </a:fld>
            <a:endParaRPr lang="en-US" sz="1400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Collinearity</a:t>
            </a:r>
            <a:endParaRPr lang="tr-TR" b="1" smtClean="0"/>
          </a:p>
        </p:txBody>
      </p:sp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0"/>
            <a:ext cx="91440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7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300CE8-3CB4-4FC8-8E3F-E15985A9E12E}" type="slidenum">
              <a:rPr lang="en-US" sz="1400" smtClean="0"/>
              <a:pPr/>
              <a:t>23</a:t>
            </a:fld>
            <a:endParaRPr lang="en-US" sz="140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876800"/>
          </a:xfrm>
        </p:spPr>
        <p:txBody>
          <a:bodyPr/>
          <a:lstStyle/>
          <a:p>
            <a:r>
              <a:rPr lang="en-US" sz="2800" smtClean="0"/>
              <a:t>Conduct the regression analysis with all these variables.</a:t>
            </a:r>
          </a:p>
          <a:p>
            <a:r>
              <a:rPr lang="en-US" sz="2800" smtClean="0"/>
              <a:t>Analyze </a:t>
            </a:r>
            <a:r>
              <a:rPr lang="en-US" sz="2800" smtClean="0">
                <a:sym typeface="Wingdings" pitchFamily="2" charset="2"/>
              </a:rPr>
              <a:t> Regression  Linear.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Select the dependent variable and the independent variables.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Select Method  Enter (simultaneous).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Statistics  all selected except covariance matrix.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Continue  OK.</a:t>
            </a:r>
            <a:endParaRPr lang="tr-TR" sz="2800" smtClean="0"/>
          </a:p>
        </p:txBody>
      </p:sp>
    </p:spTree>
    <p:extLst>
      <p:ext uri="{BB962C8B-B14F-4D97-AF65-F5344CB8AC3E}">
        <p14:creationId xmlns:p14="http://schemas.microsoft.com/office/powerpoint/2010/main" val="15526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FA3E43-62BA-4DC6-829C-247573B5CD0A}" type="slidenum">
              <a:rPr lang="en-US" sz="1400" smtClean="0"/>
              <a:pPr/>
              <a:t>24</a:t>
            </a:fld>
            <a:endParaRPr lang="en-US" sz="1400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15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1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6803AE-3810-457B-8404-47DE019C3B81}" type="slidenum">
              <a:rPr lang="en-US" sz="1400" smtClean="0"/>
              <a:pPr/>
              <a:t>25</a:t>
            </a:fld>
            <a:endParaRPr 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36675"/>
            <a:ext cx="65532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2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1F6CD1-5A83-4BF0-824B-3DE1F1D02F97}" type="slidenum">
              <a:rPr lang="en-US" sz="1400" smtClean="0"/>
              <a:pPr/>
              <a:t>26</a:t>
            </a:fld>
            <a:endParaRPr lang="en-US" sz="1400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620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0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EFF466-179D-4879-B3FB-1F8C6874E2AA}" type="slidenum">
              <a:rPr lang="en-US" sz="1400" smtClean="0"/>
              <a:pPr/>
              <a:t>27</a:t>
            </a:fld>
            <a:endParaRPr lang="en-US" sz="1400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883920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7772400" cy="2819400"/>
          </a:xfrm>
          <a:noFill/>
        </p:spPr>
        <p:txBody>
          <a:bodyPr/>
          <a:lstStyle/>
          <a:p>
            <a:r>
              <a:rPr lang="en-US" smtClean="0">
                <a:sym typeface="Wingdings" pitchFamily="2" charset="2"/>
              </a:rPr>
              <a:t>Multiple correlation coefficient (R) is .955.</a:t>
            </a:r>
          </a:p>
          <a:p>
            <a:r>
              <a:rPr lang="en-US" smtClean="0">
                <a:sym typeface="Wingdings" pitchFamily="2" charset="2"/>
              </a:rPr>
              <a:t>Adjusted R square of .905 indicates that 90.5% of the variance in average male life expectancy can be predicted from the predictors.</a:t>
            </a:r>
          </a:p>
          <a:p>
            <a:r>
              <a:rPr lang="en-US" smtClean="0">
                <a:sym typeface="Wingdings" pitchFamily="2" charset="2"/>
              </a:rPr>
              <a:t>Maybe some predictors are not helping.</a:t>
            </a:r>
            <a:endParaRPr lang="tr-TR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45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F792CA2-6D45-475E-85F3-099E85093025}" type="slidenum">
              <a:rPr lang="en-US" sz="1400" smtClean="0"/>
              <a:pPr/>
              <a:t>28</a:t>
            </a:fld>
            <a:endParaRPr lang="en-US" sz="140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pic>
        <p:nvPicPr>
          <p:cNvPr id="3072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191375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3505200"/>
            <a:ext cx="7772400" cy="2819400"/>
          </a:xfrm>
          <a:noFill/>
        </p:spPr>
        <p:txBody>
          <a:bodyPr/>
          <a:lstStyle/>
          <a:p>
            <a:r>
              <a:rPr lang="en-US" smtClean="0">
                <a:sym typeface="Wingdings" pitchFamily="2" charset="2"/>
              </a:rPr>
              <a:t>ANOVA (ANalysis Of VAriance) indicates with F= 116.626 that the predictors significantly predict the dependent variable – greater than 1.0 at least.</a:t>
            </a:r>
          </a:p>
          <a:p>
            <a:r>
              <a:rPr lang="en-US" smtClean="0">
                <a:sym typeface="Wingdings" pitchFamily="2" charset="2"/>
              </a:rPr>
              <a:t>Tests the fit of the model to the data.</a:t>
            </a:r>
          </a:p>
        </p:txBody>
      </p:sp>
    </p:spTree>
    <p:extLst>
      <p:ext uri="{BB962C8B-B14F-4D97-AF65-F5344CB8AC3E}">
        <p14:creationId xmlns:p14="http://schemas.microsoft.com/office/powerpoint/2010/main" val="36308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3EE239-A7D6-46BB-9189-4900FD67C492}" type="slidenum">
              <a:rPr lang="en-US" sz="1400" smtClean="0"/>
              <a:pPr/>
              <a:t>29</a:t>
            </a:fld>
            <a:endParaRPr lang="en-US" sz="1400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020175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  <a:noFill/>
        </p:spPr>
        <p:txBody>
          <a:bodyPr/>
          <a:lstStyle/>
          <a:p>
            <a:r>
              <a:rPr lang="en-US" sz="2000" smtClean="0">
                <a:sym typeface="Wingdings" pitchFamily="2" charset="2"/>
              </a:rPr>
              <a:t>Coefficients indicates the standardized beta coefficients – this is the most important information about which variables contribute the most.</a:t>
            </a:r>
          </a:p>
          <a:p>
            <a:r>
              <a:rPr lang="en-US" sz="2000" smtClean="0">
                <a:sym typeface="Wingdings" pitchFamily="2" charset="2"/>
              </a:rPr>
              <a:t>t value indicates with the Sig whether the contribution of this variable is significant – needs to be &lt; 0.05.</a:t>
            </a:r>
          </a:p>
          <a:p>
            <a:r>
              <a:rPr lang="en-US" sz="2000" smtClean="0">
                <a:sym typeface="Wingdings" pitchFamily="2" charset="2"/>
              </a:rPr>
              <a:t>Changing the variables may have an effect on these numbers</a:t>
            </a:r>
            <a:r>
              <a:rPr lang="en-US" sz="2400" smtClean="0">
                <a:sym typeface="Wingdings" pitchFamily="2" charset="2"/>
              </a:rPr>
              <a:t>. </a:t>
            </a:r>
          </a:p>
          <a:p>
            <a:r>
              <a:rPr lang="en-US" sz="2000" smtClean="0">
                <a:sym typeface="Wingdings" pitchFamily="2" charset="2"/>
              </a:rPr>
              <a:t>Each VIF should be less than 10, and average should not be a lot greater than 1.</a:t>
            </a:r>
          </a:p>
          <a:p>
            <a:r>
              <a:rPr lang="en-US" sz="2000" smtClean="0">
                <a:sym typeface="Wingdings" pitchFamily="2" charset="2"/>
              </a:rPr>
              <a:t>If tolerance is &lt; 1-R</a:t>
            </a:r>
            <a:r>
              <a:rPr lang="en-US" sz="2000" baseline="30000" smtClean="0">
                <a:sym typeface="Wingdings" pitchFamily="2" charset="2"/>
              </a:rPr>
              <a:t>2</a:t>
            </a:r>
            <a:r>
              <a:rPr lang="en-US" sz="2000" smtClean="0">
                <a:sym typeface="Wingdings" pitchFamily="2" charset="2"/>
              </a:rPr>
              <a:t> = .095, then there is a risk of multicollinearity. This is not the case here for any variable.</a:t>
            </a:r>
          </a:p>
        </p:txBody>
      </p:sp>
    </p:spTree>
    <p:extLst>
      <p:ext uri="{BB962C8B-B14F-4D97-AF65-F5344CB8AC3E}">
        <p14:creationId xmlns:p14="http://schemas.microsoft.com/office/powerpoint/2010/main" val="29226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919692-A674-4FF3-8D49-4AD7B5DDA8A4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6324600" cy="685800"/>
          </a:xfrm>
        </p:spPr>
        <p:txBody>
          <a:bodyPr/>
          <a:lstStyle/>
          <a:p>
            <a:r>
              <a:rPr lang="en-US" dirty="0" smtClean="0"/>
              <a:t>What Is Prediction?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smtClean="0"/>
              <a:t>Prediction is similar to classification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First, construct a model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Second, use model to predict unknown value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Major method for prediction is regression</a:t>
            </a:r>
          </a:p>
          <a:p>
            <a:pPr lvl="3">
              <a:lnSpc>
                <a:spcPct val="110000"/>
              </a:lnSpc>
            </a:pPr>
            <a:r>
              <a:rPr lang="en-US" sz="2400" dirty="0" smtClean="0"/>
              <a:t>Linear and multiple regression</a:t>
            </a:r>
          </a:p>
          <a:p>
            <a:pPr lvl="3">
              <a:lnSpc>
                <a:spcPct val="110000"/>
              </a:lnSpc>
            </a:pPr>
            <a:r>
              <a:rPr lang="en-US" sz="2400" dirty="0" smtClean="0"/>
              <a:t>Non-linear regression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Prediction is different from classification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Classification refers to </a:t>
            </a:r>
            <a:r>
              <a:rPr lang="en-US" sz="2400" dirty="0" smtClean="0"/>
              <a:t>predicting </a:t>
            </a:r>
            <a:r>
              <a:rPr lang="en-US" sz="2400" dirty="0" smtClean="0"/>
              <a:t>categorical class label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Prediction models continuous-valued functions</a:t>
            </a:r>
          </a:p>
        </p:txBody>
      </p:sp>
    </p:spTree>
    <p:extLst>
      <p:ext uri="{BB962C8B-B14F-4D97-AF65-F5344CB8AC3E}">
        <p14:creationId xmlns:p14="http://schemas.microsoft.com/office/powerpoint/2010/main" val="272899300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D828FA-D709-41AC-AC44-BBBD5B9AD6F9}" type="slidenum">
              <a:rPr lang="en-US" sz="1400" smtClean="0"/>
              <a:pPr/>
              <a:t>30</a:t>
            </a:fld>
            <a:endParaRPr lang="en-US" sz="140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Simultaneous Method</a:t>
            </a:r>
            <a:endParaRPr lang="tr-TR" b="1" smtClean="0"/>
          </a:p>
        </p:txBody>
      </p:sp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496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7772400" cy="2209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Each variable should have most of its variance proportion in one dimension only – Ex: 86%, 80%, ....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Otherwise, could indicate collinearity.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Indicates how much each variable contributes to any collinearity in the model.</a:t>
            </a:r>
          </a:p>
        </p:txBody>
      </p:sp>
    </p:spTree>
    <p:extLst>
      <p:ext uri="{BB962C8B-B14F-4D97-AF65-F5344CB8AC3E}">
        <p14:creationId xmlns:p14="http://schemas.microsoft.com/office/powerpoint/2010/main" val="22559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BEE517-4FEE-400B-AB80-EAFE1A493037}" type="slidenum">
              <a:rPr lang="en-US" sz="1400" smtClean="0"/>
              <a:pPr/>
              <a:t>31</a:t>
            </a:fld>
            <a:endParaRPr lang="en-US" sz="1400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Regression Result</a:t>
            </a:r>
            <a:endParaRPr lang="tr-TR" b="1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7772400" cy="4876800"/>
          </a:xfrm>
        </p:spPr>
        <p:txBody>
          <a:bodyPr/>
          <a:lstStyle/>
          <a:p>
            <a:r>
              <a:rPr lang="en-US" sz="2800" smtClean="0"/>
              <a:t>Question: can we predict lifeexpm based on the following predictors: urban, literacy, babymort, gdp_cap, aids, calories?</a:t>
            </a:r>
          </a:p>
          <a:p>
            <a:endParaRPr lang="en-US" sz="2800" smtClean="0"/>
          </a:p>
          <a:p>
            <a:r>
              <a:rPr lang="en-US" sz="2800" smtClean="0"/>
              <a:t>Answer</a:t>
            </a:r>
            <a:br>
              <a:rPr lang="en-US" sz="2800" smtClean="0"/>
            </a:br>
            <a:r>
              <a:rPr lang="en-US" sz="2800" smtClean="0"/>
              <a:t>Multiple regression was conducted to determine the best linear combination of urban, literacy, babymort, gdp_cap, aids, and calories for predicting lifeexpm. The descriptive statistics and correlations can be found in table …. and indicate a strong correlation between babymort and literacy. </a:t>
            </a:r>
          </a:p>
        </p:txBody>
      </p:sp>
    </p:spTree>
    <p:extLst>
      <p:ext uri="{BB962C8B-B14F-4D97-AF65-F5344CB8AC3E}">
        <p14:creationId xmlns:p14="http://schemas.microsoft.com/office/powerpoint/2010/main" val="5560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F19AAA-0A4D-49D1-8437-E40486A9BE78}" type="slidenum">
              <a:rPr lang="en-US" sz="1400" smtClean="0"/>
              <a:pPr/>
              <a:t>32</a:t>
            </a:fld>
            <a:endParaRPr lang="en-US" sz="1400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Regression Result</a:t>
            </a:r>
            <a:endParaRPr lang="tr-TR" b="1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876800"/>
          </a:xfrm>
        </p:spPr>
        <p:txBody>
          <a:bodyPr/>
          <a:lstStyle/>
          <a:p>
            <a:r>
              <a:rPr lang="en-US" sz="2800" smtClean="0"/>
              <a:t>This combination of variables significantly predicted lifeexpm, F(6, 73) = 118.626, p &lt; 0.000. Only literacy and babymort significantly contributed to the prediction. The beta weights, presented in table … suggest that babymort contributes the most to predicting lifeexpm, and that literacy also contributes to this prediction. The adjusted R squared value was .905, which indicates that 90.5% of the variance in lifeexpm was explained by the model. This is a very large effect. </a:t>
            </a:r>
          </a:p>
          <a:p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0562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3BE31-171E-4CED-B47D-8B8D79300214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162800" cy="762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Instance-Based Methods</a:t>
            </a:r>
          </a:p>
        </p:txBody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5029200"/>
          </a:xfrm>
          <a:noFill/>
        </p:spPr>
        <p:txBody>
          <a:bodyPr lIns="92075" tIns="46038" rIns="92075" bIns="46038"/>
          <a:lstStyle/>
          <a:p>
            <a:r>
              <a:rPr lang="en-US" sz="2800" smtClean="0"/>
              <a:t>Instance-based learning: </a:t>
            </a:r>
          </a:p>
          <a:p>
            <a:pPr lvl="1"/>
            <a:r>
              <a:rPr lang="en-US" sz="2400" smtClean="0"/>
              <a:t>Store training examples and delay the processing (“lazy evaluation”) until a new instance must be classified</a:t>
            </a:r>
          </a:p>
          <a:p>
            <a:r>
              <a:rPr lang="en-US" sz="2800" smtClean="0"/>
              <a:t>Typical approaches</a:t>
            </a:r>
            <a:endParaRPr lang="en-US" sz="2800" u="sng" smtClean="0"/>
          </a:p>
          <a:p>
            <a:pPr lvl="1"/>
            <a:r>
              <a:rPr lang="en-US" sz="2400" i="1" u="sng" smtClean="0"/>
              <a:t>k</a:t>
            </a:r>
            <a:r>
              <a:rPr lang="en-US" sz="2400" u="sng" smtClean="0"/>
              <a:t>-nearest neighbor approach</a:t>
            </a:r>
            <a:endParaRPr lang="en-US" sz="2400" smtClean="0"/>
          </a:p>
          <a:p>
            <a:pPr lvl="2"/>
            <a:r>
              <a:rPr lang="en-US" smtClean="0"/>
              <a:t>Instances represented as points in a Euclidean space.</a:t>
            </a:r>
          </a:p>
          <a:p>
            <a:pPr lvl="1"/>
            <a:r>
              <a:rPr lang="en-US" sz="2400" u="sng" smtClean="0"/>
              <a:t>Locally weighted regression</a:t>
            </a:r>
            <a:endParaRPr lang="en-US" sz="2400" smtClean="0"/>
          </a:p>
          <a:p>
            <a:pPr lvl="2"/>
            <a:r>
              <a:rPr lang="en-US" smtClean="0"/>
              <a:t>Constructs local approximation</a:t>
            </a:r>
          </a:p>
          <a:p>
            <a:pPr lvl="1"/>
            <a:r>
              <a:rPr lang="en-US" sz="2400" u="sng" smtClean="0"/>
              <a:t>Case-based reasoning</a:t>
            </a:r>
            <a:endParaRPr lang="en-US" sz="2400" smtClean="0"/>
          </a:p>
          <a:p>
            <a:pPr lvl="2"/>
            <a:r>
              <a:rPr lang="en-US" smtClean="0"/>
              <a:t>Uses symbolic representations and knowledge-based inference</a:t>
            </a:r>
          </a:p>
        </p:txBody>
      </p:sp>
    </p:spTree>
    <p:extLst>
      <p:ext uri="{BB962C8B-B14F-4D97-AF65-F5344CB8AC3E}">
        <p14:creationId xmlns:p14="http://schemas.microsoft.com/office/powerpoint/2010/main" val="81067900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D3B38-4FA8-4563-9EB8-BCF048294D00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59675" cy="762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The </a:t>
            </a:r>
            <a:r>
              <a:rPr lang="en-US" i="1" dirty="0" smtClean="0"/>
              <a:t>k</a:t>
            </a:r>
            <a:r>
              <a:rPr lang="en-US" dirty="0" smtClean="0"/>
              <a:t>-Nearest Neighbor Algorithm</a:t>
            </a:r>
            <a:endParaRPr lang="en-US" sz="40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All instances correspond to points in the n-D space.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nearest neighbors are defined in terms of Euclidean distance.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target function could be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discrete- </a:t>
            </a:r>
            <a:r>
              <a:rPr lang="en-US" sz="2800" dirty="0" smtClean="0"/>
              <a:t>or real- valued.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For discrete-valued, the </a:t>
            </a:r>
            <a:r>
              <a:rPr lang="en-US" sz="2800" i="1" dirty="0" smtClean="0"/>
              <a:t>k</a:t>
            </a:r>
            <a:r>
              <a:rPr lang="en-US" sz="2800" dirty="0" smtClean="0"/>
              <a:t>-NN returns the most common value among the k training examples nearest to</a:t>
            </a:r>
            <a:r>
              <a:rPr lang="en-US" sz="2400" dirty="0" smtClean="0"/>
              <a:t> </a:t>
            </a:r>
            <a:r>
              <a:rPr lang="en-US" sz="2800" i="1" dirty="0" err="1" smtClean="0"/>
              <a:t>x</a:t>
            </a:r>
            <a:r>
              <a:rPr lang="en-US" sz="2000" i="1" dirty="0" err="1" smtClean="0"/>
              <a:t>q</a:t>
            </a:r>
            <a:r>
              <a:rPr lang="en-US" sz="28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Vonoroi</a:t>
            </a:r>
            <a:r>
              <a:rPr lang="en-US" sz="2800" dirty="0" smtClean="0"/>
              <a:t> diagram: the decision surface induced by 1-NN for a typical set of training examples.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990600" y="4876800"/>
            <a:ext cx="3581400" cy="1752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800" b="1">
              <a:solidFill>
                <a:srgbClr val="FFFFCC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572000" y="4876800"/>
            <a:ext cx="3505200" cy="1752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1752600" y="5181600"/>
            <a:ext cx="1371600" cy="1295400"/>
          </a:xfrm>
          <a:prstGeom prst="ellipse">
            <a:avLst/>
          </a:prstGeom>
          <a:solidFill>
            <a:srgbClr val="FF66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800"/>
              <a:t>  . 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981200" y="5257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_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2514600" y="54864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1010"/>
                </a:solidFill>
              </a:rPr>
              <a:t>+</a:t>
            </a:r>
            <a:endParaRPr lang="en-US" sz="1800"/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1828800" y="5715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_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2438400" y="5791200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srgbClr val="001010"/>
                </a:solidFill>
              </a:rPr>
              <a:t>x</a:t>
            </a:r>
            <a:r>
              <a:rPr lang="en-US" sz="1600" b="1" i="1">
                <a:solidFill>
                  <a:srgbClr val="001010"/>
                </a:solidFill>
              </a:rPr>
              <a:t>q</a:t>
            </a:r>
            <a:endParaRPr lang="en-US" sz="1800"/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2286000" y="62484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1010"/>
                </a:solidFill>
              </a:rPr>
              <a:t>+</a:t>
            </a:r>
            <a:endParaRPr lang="en-US" sz="1800"/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2590800" y="51054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1010"/>
                </a:solidFill>
              </a:rPr>
              <a:t>_</a:t>
            </a:r>
            <a:endParaRPr lang="en-US" sz="1800"/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3032125" y="51435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1010"/>
                </a:solidFill>
              </a:rPr>
              <a:t>_</a:t>
            </a:r>
            <a:endParaRPr lang="en-US" sz="1800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1355725" y="53721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1010"/>
                </a:solidFill>
              </a:rPr>
              <a:t>+</a:t>
            </a:r>
            <a:endParaRPr lang="en-US" sz="1800"/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1584325" y="6134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_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1676400" y="4876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1010"/>
                </a:solidFill>
              </a:rPr>
              <a:t>_</a:t>
            </a:r>
            <a:endParaRPr lang="en-US" sz="1800"/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3108325" y="57531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1010"/>
                </a:solidFill>
              </a:rPr>
              <a:t>+</a:t>
            </a:r>
            <a:endParaRPr lang="en-US" sz="1800"/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5943600" y="47593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00"/>
                </a:solidFill>
              </a:rPr>
              <a:t>.</a:t>
            </a:r>
            <a:endParaRPr lang="en-US" sz="1800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>
            <a:off x="5181600" y="5181600"/>
            <a:ext cx="609600" cy="609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flipV="1">
            <a:off x="5791200" y="5410200"/>
            <a:ext cx="129540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>
            <a:off x="5791200" y="5867400"/>
            <a:ext cx="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/>
        </p:nvSpPr>
        <p:spPr bwMode="auto">
          <a:xfrm>
            <a:off x="5791200" y="6248400"/>
            <a:ext cx="1447800" cy="228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 flipH="1">
            <a:off x="4953000" y="6248400"/>
            <a:ext cx="838200" cy="152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>
            <a:off x="6781800" y="5486400"/>
            <a:ext cx="228600" cy="914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5"/>
          <p:cNvSpPr>
            <a:spLocks noChangeArrowheads="1"/>
          </p:cNvSpPr>
          <p:nvPr/>
        </p:nvSpPr>
        <p:spPr bwMode="auto">
          <a:xfrm>
            <a:off x="6324600" y="55213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00"/>
                </a:solidFill>
              </a:rPr>
              <a:t>.</a:t>
            </a:r>
            <a:endParaRPr lang="en-US" sz="1800"/>
          </a:p>
        </p:txBody>
      </p:sp>
      <p:sp>
        <p:nvSpPr>
          <p:cNvPr id="8219" name="Text Box 26"/>
          <p:cNvSpPr txBox="1">
            <a:spLocks noChangeArrowheads="1"/>
          </p:cNvSpPr>
          <p:nvPr/>
        </p:nvSpPr>
        <p:spPr bwMode="auto">
          <a:xfrm>
            <a:off x="5775325" y="60166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00"/>
                </a:solidFill>
              </a:rPr>
              <a:t>.</a:t>
            </a:r>
            <a:endParaRPr lang="en-US" sz="1800"/>
          </a:p>
        </p:txBody>
      </p:sp>
      <p:sp>
        <p:nvSpPr>
          <p:cNvPr id="8220" name="Text Box 27"/>
          <p:cNvSpPr txBox="1">
            <a:spLocks noChangeArrowheads="1"/>
          </p:cNvSpPr>
          <p:nvPr/>
        </p:nvSpPr>
        <p:spPr bwMode="auto">
          <a:xfrm>
            <a:off x="4937125" y="54070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00"/>
                </a:solidFill>
              </a:rPr>
              <a:t>.</a:t>
            </a:r>
            <a:endParaRPr lang="en-US" sz="1800"/>
          </a:p>
        </p:txBody>
      </p:sp>
      <p:sp>
        <p:nvSpPr>
          <p:cNvPr id="8221" name="Text Box 28"/>
          <p:cNvSpPr txBox="1">
            <a:spLocks noChangeArrowheads="1"/>
          </p:cNvSpPr>
          <p:nvPr/>
        </p:nvSpPr>
        <p:spPr bwMode="auto">
          <a:xfrm>
            <a:off x="7451725" y="53308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00"/>
                </a:solidFill>
              </a:rPr>
              <a:t>.</a:t>
            </a:r>
            <a:endParaRPr lang="en-US" sz="18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142677"/>
              </p:ext>
            </p:extLst>
          </p:nvPr>
        </p:nvGraphicFramePr>
        <p:xfrm>
          <a:off x="5270500" y="2495550"/>
          <a:ext cx="3533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" name="Equation" r:id="rId3" imgW="2857320" imgH="749160" progId="Equation.3">
                  <p:embed/>
                </p:oleObj>
              </mc:Choice>
              <mc:Fallback>
                <p:oleObj name="Equation" r:id="rId3" imgW="2857320" imgH="749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2495550"/>
                        <a:ext cx="3533775" cy="927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808254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50CB2-E9D2-496F-A8A5-4B23BABC194E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685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Discussion on the </a:t>
            </a:r>
            <a:r>
              <a:rPr lang="en-US" i="1" smtClean="0"/>
              <a:t>k</a:t>
            </a:r>
            <a:r>
              <a:rPr lang="en-US" smtClean="0"/>
              <a:t>-NN Algorithm</a:t>
            </a:r>
            <a:endParaRPr lang="en-US" sz="4000" smtClean="0"/>
          </a:p>
        </p:txBody>
      </p:sp>
      <p:sp>
        <p:nvSpPr>
          <p:cNvPr id="102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029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k-NN algorithm for continuous-valued target functions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Calculate the mean values of the</a:t>
            </a:r>
            <a:r>
              <a:rPr lang="en-US" sz="2400" i="1" dirty="0" smtClean="0"/>
              <a:t> k</a:t>
            </a:r>
            <a:r>
              <a:rPr lang="en-US" sz="2400" dirty="0" smtClean="0"/>
              <a:t> nearest neighbors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Distance-weighted nearest neighbor algorithm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Weight the contribution of each of the k neighbors according to their distance to the query point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q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giving greater weight to closer neighbors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Similarly, for real-valued target functions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Robust to noisy data by averaging k-nearest neighbors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Curse of dimensionality: distance between neighbors could be dominated by irrelevant attributes. 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 overcome it, axes stretch or elimination of the least relevant attributes.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62800" y="3352800"/>
          <a:ext cx="147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name="Equation" r:id="rId3" imgW="1473120" imgH="685800" progId="Equation.3">
                  <p:embed/>
                </p:oleObj>
              </mc:Choice>
              <mc:Fallback>
                <p:oleObj name="Equation" r:id="rId3" imgW="14731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352800"/>
                        <a:ext cx="1473200" cy="685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883617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2CD58-294B-4D38-A06B-622E5ABF82D8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687388"/>
          </a:xfrm>
          <a:noFill/>
        </p:spPr>
        <p:txBody>
          <a:bodyPr lIns="92075" tIns="46038" rIns="92075" bIns="46038"/>
          <a:lstStyle/>
          <a:p>
            <a:r>
              <a:rPr lang="en-US" dirty="0"/>
              <a:t>The </a:t>
            </a:r>
            <a:r>
              <a:rPr lang="en-US" i="1" dirty="0"/>
              <a:t>k</a:t>
            </a:r>
            <a:r>
              <a:rPr lang="en-US" dirty="0"/>
              <a:t>-Nearest Neighbor Algorithm</a:t>
            </a:r>
            <a:endParaRPr lang="en-US" dirty="0" smtClean="0"/>
          </a:p>
        </p:txBody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638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endParaRPr lang="en-US" sz="2800" u="sng" dirty="0"/>
          </a:p>
          <a:p>
            <a:pPr>
              <a:lnSpc>
                <a:spcPct val="90000"/>
              </a:lnSpc>
            </a:pPr>
            <a:endParaRPr lang="en-US" sz="2800" u="sng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This algorithm can be used for classification tasks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Example: word pronunciation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>
                <a:hlinkClick r:id="rId3"/>
              </a:rPr>
              <a:t>http://videolectures.net/aaai07_bosch_knnc/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Or for prediction tasks.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7260840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58AF1A-A37A-443A-8F29-C347E110C79D}" type="slidenum">
              <a:rPr lang="en-US" sz="1400" smtClean="0"/>
              <a:pPr/>
              <a:t>4</a:t>
            </a:fld>
            <a:endParaRPr lang="en-US" sz="140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5029200"/>
          </a:xfrm>
          <a:noFill/>
        </p:spPr>
        <p:txBody>
          <a:bodyPr lIns="92075" tIns="46038" rIns="92075" bIns="46038"/>
          <a:lstStyle/>
          <a:p>
            <a:r>
              <a:rPr lang="en-US" sz="2800" u="sng" smtClean="0"/>
              <a:t>Linear regression</a:t>
            </a:r>
            <a:r>
              <a:rPr lang="en-US" sz="2400" smtClean="0"/>
              <a:t>: Y = </a:t>
            </a:r>
            <a:r>
              <a:rPr lang="en-US" sz="2400" smtClean="0">
                <a:sym typeface="Symbol" pitchFamily="18" charset="2"/>
              </a:rPr>
              <a:t> +  X</a:t>
            </a:r>
            <a:endParaRPr lang="en-US" sz="2400" smtClean="0"/>
          </a:p>
          <a:p>
            <a:pPr lvl="1"/>
            <a:r>
              <a:rPr lang="en-US" sz="2400" smtClean="0"/>
              <a:t>Two parameters , </a:t>
            </a:r>
            <a:r>
              <a:rPr lang="en-US" sz="2400" smtClean="0">
                <a:sym typeface="Symbol" pitchFamily="18" charset="2"/>
              </a:rPr>
              <a:t>  and </a:t>
            </a:r>
            <a:r>
              <a:rPr lang="en-US" sz="2400" smtClean="0"/>
              <a:t> specify the line and are to be estimated by using the data at hand.</a:t>
            </a:r>
          </a:p>
          <a:p>
            <a:pPr lvl="1"/>
            <a:r>
              <a:rPr lang="en-US" sz="2400" smtClean="0"/>
              <a:t>using the least squares criterion to the known values of Y</a:t>
            </a:r>
            <a:r>
              <a:rPr lang="en-US" sz="1800" smtClean="0"/>
              <a:t>1</a:t>
            </a:r>
            <a:r>
              <a:rPr lang="en-US" sz="2400" smtClean="0"/>
              <a:t>, Y</a:t>
            </a:r>
            <a:r>
              <a:rPr lang="en-US" sz="1800" smtClean="0"/>
              <a:t>2</a:t>
            </a:r>
            <a:r>
              <a:rPr lang="en-US" sz="2400" smtClean="0"/>
              <a:t>, …, X</a:t>
            </a:r>
            <a:r>
              <a:rPr lang="en-US" sz="1800" smtClean="0"/>
              <a:t>1</a:t>
            </a:r>
            <a:r>
              <a:rPr lang="en-US" sz="2400" smtClean="0"/>
              <a:t>, X</a:t>
            </a:r>
            <a:r>
              <a:rPr lang="en-US" sz="2000" smtClean="0"/>
              <a:t>2</a:t>
            </a:r>
            <a:r>
              <a:rPr lang="en-US" sz="2400" smtClean="0"/>
              <a:t>, ….</a:t>
            </a:r>
          </a:p>
          <a:p>
            <a:r>
              <a:rPr lang="en-US" sz="2800" u="sng" smtClean="0"/>
              <a:t>Multiple regression</a:t>
            </a:r>
            <a:r>
              <a:rPr lang="en-US" sz="2400" smtClean="0"/>
              <a:t>: Y = b0 + b1 X1 + b2 X2.</a:t>
            </a:r>
            <a:endParaRPr lang="en-US" sz="2800" smtClean="0"/>
          </a:p>
          <a:p>
            <a:pPr lvl="1"/>
            <a:r>
              <a:rPr lang="en-US" sz="2400" smtClean="0"/>
              <a:t>Many nonlinear functions can be transformed into the above.</a:t>
            </a:r>
          </a:p>
          <a:p>
            <a:r>
              <a:rPr lang="en-US" sz="2800" u="sng" smtClean="0"/>
              <a:t>Log-linear models</a:t>
            </a:r>
            <a:r>
              <a:rPr lang="en-US" sz="2400" smtClean="0"/>
              <a:t>:</a:t>
            </a:r>
          </a:p>
          <a:p>
            <a:pPr lvl="1"/>
            <a:r>
              <a:rPr lang="en-US" sz="2400" smtClean="0"/>
              <a:t>The multi-way table of joint probabilities is approximated by a product of lower-order tables.</a:t>
            </a:r>
          </a:p>
          <a:p>
            <a:pPr lvl="1"/>
            <a:r>
              <a:rPr lang="en-US" sz="2400" smtClean="0"/>
              <a:t>Probability:  </a:t>
            </a:r>
            <a:r>
              <a:rPr lang="en-US" sz="2400" i="1" smtClean="0"/>
              <a:t>p(a, b, c, d) = </a:t>
            </a:r>
            <a:r>
              <a:rPr lang="en-US" i="1" smtClean="0">
                <a:sym typeface="Symbol" pitchFamily="18" charset="2"/>
              </a:rPr>
              <a:t></a:t>
            </a:r>
            <a:r>
              <a:rPr lang="en-US" sz="2000" i="1" smtClean="0">
                <a:sym typeface="Symbol" pitchFamily="18" charset="2"/>
              </a:rPr>
              <a:t>ab </a:t>
            </a:r>
            <a:r>
              <a:rPr lang="en-US" i="1" smtClean="0">
                <a:sym typeface="Symbol" pitchFamily="18" charset="2"/>
              </a:rPr>
              <a:t></a:t>
            </a:r>
            <a:r>
              <a:rPr lang="en-US" sz="2000" i="1" smtClean="0">
                <a:sym typeface="Symbol" pitchFamily="18" charset="2"/>
              </a:rPr>
              <a:t>ac</a:t>
            </a:r>
            <a:r>
              <a:rPr lang="en-US" i="1" smtClean="0">
                <a:sym typeface="Symbol" pitchFamily="18" charset="2"/>
              </a:rPr>
              <a:t></a:t>
            </a:r>
            <a:r>
              <a:rPr lang="en-US" sz="2000" i="1" smtClean="0">
                <a:sym typeface="Symbol" pitchFamily="18" charset="2"/>
              </a:rPr>
              <a:t>ad</a:t>
            </a:r>
            <a:r>
              <a:rPr lang="en-US" i="1" smtClean="0">
                <a:sym typeface="Symbol" pitchFamily="18" charset="2"/>
              </a:rPr>
              <a:t> </a:t>
            </a:r>
            <a:r>
              <a:rPr lang="en-US" sz="2000" i="1" smtClean="0">
                <a:sym typeface="Symbol" pitchFamily="18" charset="2"/>
              </a:rPr>
              <a:t>bcd</a:t>
            </a:r>
            <a:endParaRPr lang="en-US" sz="2000" i="1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8382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Regression </a:t>
            </a:r>
            <a:r>
              <a:rPr lang="en-US" dirty="0" smtClean="0"/>
              <a:t>Analysis and Log-Linear Models in Prediction</a:t>
            </a:r>
            <a:r>
              <a:rPr lang="en-US" sz="4000" b="1" dirty="0" smtClean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4349019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FA1BA0-C973-4F3A-90E4-83808836BC30}" type="slidenum">
              <a:rPr lang="en-US" sz="1400" smtClean="0"/>
              <a:pPr/>
              <a:t>5</a:t>
            </a:fld>
            <a:endParaRPr lang="en-US" sz="140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5029200"/>
          </a:xfrm>
          <a:noFill/>
        </p:spPr>
        <p:txBody>
          <a:bodyPr lIns="92075" tIns="46038" rIns="92075" bIns="46038"/>
          <a:lstStyle/>
          <a:p>
            <a:r>
              <a:rPr lang="en-US" sz="2800" u="sng" dirty="0" smtClean="0"/>
              <a:t>Method of Least Squares</a:t>
            </a:r>
          </a:p>
          <a:p>
            <a:pPr lvl="1"/>
            <a:r>
              <a:rPr lang="en-US" sz="2400" dirty="0" smtClean="0"/>
              <a:t>With N data points in the form 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…, 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), estimate the coefficients  in </a:t>
            </a:r>
          </a:p>
          <a:p>
            <a:pPr lvl="1" algn="ctr">
              <a:buFontTx/>
              <a:buNone/>
            </a:pPr>
            <a:endParaRPr lang="en-US" sz="2400" dirty="0" smtClean="0"/>
          </a:p>
          <a:p>
            <a:pPr lvl="1" algn="ctr">
              <a:buFontTx/>
              <a:buNone/>
            </a:pPr>
            <a:r>
              <a:rPr lang="en-US" sz="2400" dirty="0" smtClean="0"/>
              <a:t>					     y </a:t>
            </a:r>
            <a:r>
              <a:rPr lang="en-US" sz="2400" dirty="0" smtClean="0"/>
              <a:t>= w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x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1600" dirty="0" smtClean="0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8382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Least Squares Method</a:t>
            </a:r>
            <a:endParaRPr lang="en-US" sz="32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22942"/>
              </p:ext>
            </p:extLst>
          </p:nvPr>
        </p:nvGraphicFramePr>
        <p:xfrm>
          <a:off x="5943600" y="3505200"/>
          <a:ext cx="24352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Equation" r:id="rId4" imgW="1447560" imgH="838080" progId="Equation.3">
                  <p:embed/>
                </p:oleObj>
              </mc:Choice>
              <mc:Fallback>
                <p:oleObj name="Equation" r:id="rId4" imgW="14475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05200"/>
                        <a:ext cx="2435225" cy="1409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219782"/>
              </p:ext>
            </p:extLst>
          </p:nvPr>
        </p:nvGraphicFramePr>
        <p:xfrm>
          <a:off x="5943600" y="5044281"/>
          <a:ext cx="13462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name="Equation" r:id="rId6" imgW="799920" imgH="253800" progId="Equation.3">
                  <p:embed/>
                </p:oleObj>
              </mc:Choice>
              <mc:Fallback>
                <p:oleObj name="Equation" r:id="rId6" imgW="7999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044281"/>
                        <a:ext cx="1346200" cy="4270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759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77" y="3048000"/>
            <a:ext cx="483882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64299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E6A76D-A5B9-4F5B-95CB-41F1E6CC4215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10463" cy="685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Prediction: Numerical Data</a:t>
            </a:r>
            <a:endParaRPr lang="en-US" sz="3200" smtClean="0"/>
          </a:p>
        </p:txBody>
      </p:sp>
      <p:pic>
        <p:nvPicPr>
          <p:cNvPr id="13318" name="Picture 3" descr="predcu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3488"/>
            <a:ext cx="8382000" cy="539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69771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79AA70-AFA5-41B5-A97E-4C11CC8DF660}" type="slidenum">
              <a:rPr lang="en-US" sz="1400" smtClean="0"/>
              <a:pPr/>
              <a:t>7</a:t>
            </a:fld>
            <a:endParaRPr lang="en-US" sz="140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10463" cy="685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Prediction: Categorical Data</a:t>
            </a:r>
            <a:endParaRPr lang="en-US" sz="3200" smtClean="0"/>
          </a:p>
        </p:txBody>
      </p:sp>
      <p:pic>
        <p:nvPicPr>
          <p:cNvPr id="14342" name="Picture 3" descr="pred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305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45147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04DF8E-9EB5-4069-9FE9-ABC5C10AB5B0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Multivariate Data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Multiple measurements (sensors)</a:t>
            </a:r>
          </a:p>
          <a:p>
            <a:r>
              <a:rPr lang="tr-TR" i="1" smtClean="0"/>
              <a:t>d</a:t>
            </a:r>
            <a:r>
              <a:rPr lang="tr-TR" smtClean="0"/>
              <a:t> inputs/features/attributes: </a:t>
            </a:r>
            <a:r>
              <a:rPr lang="tr-TR" i="1" smtClean="0"/>
              <a:t>d</a:t>
            </a:r>
            <a:r>
              <a:rPr lang="tr-TR" smtClean="0"/>
              <a:t>-variate </a:t>
            </a:r>
          </a:p>
          <a:p>
            <a:r>
              <a:rPr lang="tr-TR" i="1" smtClean="0"/>
              <a:t>N</a:t>
            </a:r>
            <a:r>
              <a:rPr lang="tr-TR" smtClean="0"/>
              <a:t> instances/observations/examples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828800" y="3733800"/>
          <a:ext cx="4540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Equation" r:id="rId3" imgW="1726920" imgH="939600" progId="Equation.3">
                  <p:embed/>
                </p:oleObj>
              </mc:Choice>
              <mc:Fallback>
                <p:oleObj name="Equation" r:id="rId3" imgW="17269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33800"/>
                        <a:ext cx="4540250" cy="2470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11/12/2012</a:t>
            </a:r>
            <a:endParaRPr lang="en-US" sz="1400" smtClean="0"/>
          </a:p>
        </p:txBody>
      </p:sp>
      <p:sp>
        <p:nvSpPr>
          <p:cNvPr id="41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41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E34803-8331-4B3B-813B-D581A841BC5A}" type="slidenum">
              <a:rPr lang="en-US" sz="1400" smtClean="0"/>
              <a:pPr/>
              <a:t>9</a:t>
            </a:fld>
            <a:endParaRPr lang="en-US" sz="1400" smtClean="0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Multivariate Parameters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295400" y="1628775"/>
          <a:ext cx="327660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Equation" r:id="rId3" imgW="2387520" imgH="1523880" progId="Equation.3">
                  <p:embed/>
                </p:oleObj>
              </mc:Choice>
              <mc:Fallback>
                <p:oleObj name="Equation" r:id="rId3" imgW="23875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28775"/>
                        <a:ext cx="3276600" cy="22574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33400" y="4038600"/>
          <a:ext cx="8221663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Equation" r:id="rId5" imgW="3670200" imgH="939600" progId="Equation.3">
                  <p:embed/>
                </p:oleObj>
              </mc:Choice>
              <mc:Fallback>
                <p:oleObj name="Equation" r:id="rId5" imgW="3670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8221663" cy="21050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1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3046</TotalTime>
  <Words>1462</Words>
  <Application>Microsoft Office PowerPoint</Application>
  <PresentationFormat>On-screen Show (4:3)</PresentationFormat>
  <Paragraphs>304</Paragraphs>
  <Slides>36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Blank Presentation</vt:lpstr>
      <vt:lpstr>Microsoft Equation 3.0</vt:lpstr>
      <vt:lpstr>Prediction</vt:lpstr>
      <vt:lpstr>Learning Objectives</vt:lpstr>
      <vt:lpstr>What Is Prediction?</vt:lpstr>
      <vt:lpstr>Regression Analysis and Log-Linear Models in Prediction </vt:lpstr>
      <vt:lpstr>Least Squares Method</vt:lpstr>
      <vt:lpstr>Prediction: Numerical Data</vt:lpstr>
      <vt:lpstr>Prediction: Categorical Data</vt:lpstr>
      <vt:lpstr>Multivariate Data</vt:lpstr>
      <vt:lpstr>Multivariate Parameters</vt:lpstr>
      <vt:lpstr>Parameter Estimation</vt:lpstr>
      <vt:lpstr>Estimation of Missing Values</vt:lpstr>
      <vt:lpstr>Multivariate Normal Distribution</vt:lpstr>
      <vt:lpstr>Multivariate Regression</vt:lpstr>
      <vt:lpstr>When to Choose Multivariate Regression </vt:lpstr>
      <vt:lpstr>Dataset</vt:lpstr>
      <vt:lpstr>Data Mining Questions</vt:lpstr>
      <vt:lpstr>Assumptions</vt:lpstr>
      <vt:lpstr>Different Methods</vt:lpstr>
      <vt:lpstr>Simultaneous Method</vt:lpstr>
      <vt:lpstr>Check the Assumptions</vt:lpstr>
      <vt:lpstr>Collinearity</vt:lpstr>
      <vt:lpstr>Collinearity</vt:lpstr>
      <vt:lpstr>Simultaneous Method</vt:lpstr>
      <vt:lpstr>Simultaneous Method</vt:lpstr>
      <vt:lpstr>Simultaneous Method</vt:lpstr>
      <vt:lpstr>Simultaneous Method</vt:lpstr>
      <vt:lpstr>Simultaneous Method</vt:lpstr>
      <vt:lpstr>Simultaneous Method</vt:lpstr>
      <vt:lpstr>Simultaneous Method</vt:lpstr>
      <vt:lpstr>Simultaneous Method</vt:lpstr>
      <vt:lpstr>Regression Result</vt:lpstr>
      <vt:lpstr>Regression Result</vt:lpstr>
      <vt:lpstr>Instance-Based Methods</vt:lpstr>
      <vt:lpstr>The k-Nearest Neighbor Algorithm</vt:lpstr>
      <vt:lpstr>Discussion on the k-NN Algorithm</vt:lpstr>
      <vt:lpstr>The k-Nearest Neighbor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Isabelle Bichindaritz</dc:creator>
  <cp:lastModifiedBy>Isa</cp:lastModifiedBy>
  <cp:revision>230</cp:revision>
  <cp:lastPrinted>2000-10-02T16:10:22Z</cp:lastPrinted>
  <dcterms:created xsi:type="dcterms:W3CDTF">2000-09-29T00:33:17Z</dcterms:created>
  <dcterms:modified xsi:type="dcterms:W3CDTF">2012-11-12T02:47:03Z</dcterms:modified>
</cp:coreProperties>
</file>