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3" r:id="rId23"/>
    <p:sldId id="285" r:id="rId24"/>
    <p:sldId id="286" r:id="rId25"/>
    <p:sldId id="287" r:id="rId26"/>
    <p:sldId id="288" r:id="rId27"/>
    <p:sldId id="289" r:id="rId28"/>
    <p:sldId id="290" r:id="rId29"/>
    <p:sldId id="294" r:id="rId30"/>
    <p:sldId id="296" r:id="rId31"/>
    <p:sldId id="319" r:id="rId32"/>
    <p:sldId id="320" r:id="rId33"/>
    <p:sldId id="321" r:id="rId34"/>
    <p:sldId id="322" r:id="rId35"/>
    <p:sldId id="325" r:id="rId36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87" autoAdjust="0"/>
  </p:normalViewPr>
  <p:slideViewPr>
    <p:cSldViewPr>
      <p:cViewPr varScale="1">
        <p:scale>
          <a:sx n="55" d="100"/>
          <a:sy n="55" d="100"/>
        </p:scale>
        <p:origin x="-4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7C81BFCC-7599-4B00-8400-B3635208C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3" tIns="46407" rIns="92813" bIns="46407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E9B2806-0326-4CA2-B2FA-AF3DBF8D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2CB709-5615-48CF-857D-BF5C1C9B86DB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FB13F-46DB-47A6-ABE7-41E3BABA504E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2B8FE4-F268-475B-AA91-20662F8A2090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9CCD1A-22F4-4BA5-ACFC-BC23C65D3998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C584F8-067B-438F-9F53-A67286B1D083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DA3A0C-B563-4C55-9DB1-9B9F456724F6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33EF23-0A36-4745-8E64-94C410B409C7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FEA636-5B96-4AE3-9F36-ACA46787F197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8ED911-ECAF-4FC0-BCA2-988F58B26C0F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BDBFAE-138D-4C8D-BA04-96222620C0F6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420F-0656-4240-87B8-CC6FF5DB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16C9-3B4F-469E-931A-2D3EC9643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6BB4-231C-4A61-A877-72126ACEA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A9D25-C348-4F90-9ADA-8DA5AB1CA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2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AD44C-A322-4C2F-8625-4F572C3ED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E4C3-B086-45AC-8A55-85B9C9C92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F99B-7A4D-4BEB-A407-9D22A894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DCE9C-8520-496D-AB22-F0544A86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0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9A3A-1675-4322-A991-9BC423F08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5639-5FE1-469A-8932-E027D62CF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8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0B346-F985-48D3-901B-1A97035D1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F85E2-9251-496E-BEC3-1255A4F8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8902-E3F4-40A2-9E46-84BC418AA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11/15/2012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ISC471 / HCI571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928DFB-6FE0-4174-BBD2-0898135B9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12C75-A481-4AEC-9C81-A255AC6D9684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3868738"/>
          </a:xfrm>
        </p:spPr>
        <p:txBody>
          <a:bodyPr/>
          <a:lstStyle/>
          <a:p>
            <a:r>
              <a:rPr lang="en-US" sz="5400" b="1" dirty="0" smtClean="0"/>
              <a:t>Clustering</a:t>
            </a:r>
            <a:endParaRPr lang="en-US" sz="3200" b="1" dirty="0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66061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BD0D2F-0D58-4011-9D99-E54C81906EB6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17563"/>
            <a:ext cx="7278687" cy="830262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Type of data in clustering analysis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2165350"/>
            <a:ext cx="7626350" cy="3930650"/>
          </a:xfrm>
          <a:noFill/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r>
              <a:rPr lang="en-US" sz="2800" u="sng" smtClean="0"/>
              <a:t>Interval-scaled variables</a:t>
            </a:r>
          </a:p>
          <a:p>
            <a:pPr>
              <a:lnSpc>
                <a:spcPct val="140000"/>
              </a:lnSpc>
            </a:pPr>
            <a:r>
              <a:rPr lang="en-US" sz="2800" u="sng" smtClean="0"/>
              <a:t>Binary variables</a:t>
            </a:r>
          </a:p>
          <a:p>
            <a:pPr>
              <a:lnSpc>
                <a:spcPct val="140000"/>
              </a:lnSpc>
            </a:pPr>
            <a:r>
              <a:rPr lang="en-US" sz="2800" u="sng" smtClean="0"/>
              <a:t>Nominal, ordinal, and ratio variables</a:t>
            </a:r>
          </a:p>
          <a:p>
            <a:pPr>
              <a:lnSpc>
                <a:spcPct val="140000"/>
              </a:lnSpc>
            </a:pPr>
            <a:r>
              <a:rPr lang="en-US" sz="2800" u="sng" smtClean="0"/>
              <a:t>Variables of mixed types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8812964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0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7951EA-C973-4A5D-847E-73D1CD4C45DA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78688" cy="830263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Interval-valued variables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00963" cy="3930650"/>
          </a:xfrm>
          <a:noFill/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r>
              <a:rPr lang="en-US" sz="2800" smtClean="0"/>
              <a:t>Standardize data</a:t>
            </a:r>
          </a:p>
          <a:p>
            <a:pPr lvl="1">
              <a:lnSpc>
                <a:spcPct val="140000"/>
              </a:lnSpc>
            </a:pPr>
            <a:r>
              <a:rPr lang="en-US" sz="2400" smtClean="0"/>
              <a:t>Calculate the mean absolute deviation:</a:t>
            </a:r>
          </a:p>
          <a:p>
            <a:pPr>
              <a:lnSpc>
                <a:spcPct val="140000"/>
              </a:lnSpc>
            </a:pPr>
            <a:endParaRPr lang="en-US" sz="2800" smtClean="0"/>
          </a:p>
          <a:p>
            <a:pPr lvl="1">
              <a:lnSpc>
                <a:spcPct val="140000"/>
              </a:lnSpc>
              <a:buFontTx/>
              <a:buNone/>
            </a:pPr>
            <a:r>
              <a:rPr lang="en-US" sz="2400" smtClean="0"/>
              <a:t>where</a:t>
            </a:r>
          </a:p>
          <a:p>
            <a:pPr lvl="1">
              <a:lnSpc>
                <a:spcPct val="140000"/>
              </a:lnSpc>
            </a:pPr>
            <a:r>
              <a:rPr lang="en-US" sz="2400" smtClean="0"/>
              <a:t>Calculate the standardized measurement (</a:t>
            </a:r>
            <a:r>
              <a:rPr lang="en-US" sz="2400" i="1" smtClean="0"/>
              <a:t>z-score</a:t>
            </a:r>
            <a:r>
              <a:rPr lang="en-US" sz="2400" smtClean="0"/>
              <a:t>)</a:t>
            </a:r>
          </a:p>
          <a:p>
            <a:pPr>
              <a:lnSpc>
                <a:spcPct val="140000"/>
              </a:lnSpc>
            </a:pPr>
            <a:endParaRPr lang="en-US" sz="2800" smtClean="0"/>
          </a:p>
          <a:p>
            <a:pPr>
              <a:lnSpc>
                <a:spcPct val="140000"/>
              </a:lnSpc>
            </a:pPr>
            <a:r>
              <a:rPr lang="en-US" sz="2800" smtClean="0"/>
              <a:t>Using mean absolute deviation is more robust than using standard deviation </a:t>
            </a:r>
          </a:p>
          <a:p>
            <a:pPr>
              <a:lnSpc>
                <a:spcPct val="140000"/>
              </a:lnSpc>
              <a:buFontTx/>
              <a:buNone/>
            </a:pPr>
            <a:endParaRPr lang="en-US" sz="2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38400" y="3124200"/>
          <a:ext cx="37338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6" name="Equation" r:id="rId3" imgW="2450880" imgH="431640" progId="Equation.3">
                  <p:embed/>
                </p:oleObj>
              </mc:Choice>
              <mc:Fallback>
                <p:oleObj name="Equation" r:id="rId3" imgW="245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4200"/>
                        <a:ext cx="3733800" cy="655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05000" y="2362200"/>
          <a:ext cx="68580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Equation" r:id="rId5" imgW="4343400" imgH="406080" progId="Equation.3">
                  <p:embed/>
                </p:oleObj>
              </mc:Choice>
              <mc:Fallback>
                <p:oleObj name="Equation" r:id="rId5" imgW="43434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62200"/>
                        <a:ext cx="6858000" cy="6397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76600" y="4191000"/>
          <a:ext cx="19050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8" name="Equation" r:id="rId7" imgW="1409400" imgH="660240" progId="Equation.3">
                  <p:embed/>
                </p:oleObj>
              </mc:Choice>
              <mc:Fallback>
                <p:oleObj name="Equation" r:id="rId7" imgW="1409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1905000" cy="892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3223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15F91-9229-4C6F-96D6-0749ECAA795F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066800"/>
          </a:xfrm>
        </p:spPr>
        <p:txBody>
          <a:bodyPr/>
          <a:lstStyle/>
          <a:p>
            <a:r>
              <a:rPr lang="en-US" sz="4000" smtClean="0"/>
              <a:t>Similarity and Dissimilarity Between Objects</a:t>
            </a:r>
            <a:endParaRPr lang="en-US" smtClean="0"/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631113" cy="38084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u="sng" smtClean="0"/>
              <a:t>Distances</a:t>
            </a:r>
            <a:r>
              <a:rPr lang="en-US" sz="2800" smtClean="0"/>
              <a:t> are normally used to measure the </a:t>
            </a:r>
            <a:r>
              <a:rPr lang="en-US" sz="2800" u="sng" smtClean="0"/>
              <a:t>similarity</a:t>
            </a:r>
            <a:r>
              <a:rPr lang="en-US" sz="2800" smtClean="0"/>
              <a:t> or </a:t>
            </a:r>
            <a:r>
              <a:rPr lang="en-US" sz="2800" u="sng" smtClean="0"/>
              <a:t>dissimilarity</a:t>
            </a:r>
            <a:r>
              <a:rPr lang="en-US" sz="2800" smtClean="0"/>
              <a:t> between two data objects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Some popular ones include: </a:t>
            </a:r>
            <a:r>
              <a:rPr lang="en-US" sz="2800" i="1" smtClean="0"/>
              <a:t>Manhattan distance</a:t>
            </a:r>
            <a:r>
              <a:rPr lang="en-US" sz="2800" smtClean="0"/>
              <a:t>:</a:t>
            </a:r>
          </a:p>
          <a:p>
            <a:pPr>
              <a:lnSpc>
                <a:spcPct val="120000"/>
              </a:lnSpc>
            </a:pPr>
            <a:endParaRPr lang="en-US" sz="2800" smtClean="0"/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smtClean="0"/>
              <a:t>where  </a:t>
            </a:r>
            <a:r>
              <a:rPr lang="en-US" sz="2400" i="1" smtClean="0"/>
              <a:t>i</a:t>
            </a:r>
            <a:r>
              <a:rPr lang="en-US" sz="2400" smtClean="0"/>
              <a:t> = (</a:t>
            </a:r>
            <a:r>
              <a:rPr lang="en-US" sz="2400" i="1" smtClean="0"/>
              <a:t>x</a:t>
            </a:r>
            <a:r>
              <a:rPr lang="en-US" sz="2400" baseline="-25000" smtClean="0"/>
              <a:t>i1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baseline="-25000" smtClean="0"/>
              <a:t>i2</a:t>
            </a:r>
            <a:r>
              <a:rPr lang="en-US" sz="2400" smtClean="0"/>
              <a:t>, …, </a:t>
            </a:r>
            <a:r>
              <a:rPr lang="en-US" sz="2400" i="1" smtClean="0"/>
              <a:t>x</a:t>
            </a:r>
            <a:r>
              <a:rPr lang="en-US" sz="2400" baseline="-25000" smtClean="0"/>
              <a:t>ip</a:t>
            </a:r>
            <a:r>
              <a:rPr lang="en-US" sz="2400" smtClean="0"/>
              <a:t>) and</a:t>
            </a:r>
            <a:r>
              <a:rPr lang="en-US" sz="2400" i="1" smtClean="0"/>
              <a:t> j</a:t>
            </a:r>
            <a:r>
              <a:rPr lang="en-US" sz="2400" smtClean="0"/>
              <a:t> = (</a:t>
            </a:r>
            <a:r>
              <a:rPr lang="en-US" sz="2400" i="1" smtClean="0"/>
              <a:t>x</a:t>
            </a:r>
            <a:r>
              <a:rPr lang="en-US" sz="2400" baseline="-25000" smtClean="0"/>
              <a:t>j1</a:t>
            </a:r>
            <a:r>
              <a:rPr lang="en-US" sz="2400" smtClean="0"/>
              <a:t>, </a:t>
            </a:r>
            <a:r>
              <a:rPr lang="en-US" sz="2400" i="1" smtClean="0"/>
              <a:t>x</a:t>
            </a:r>
            <a:r>
              <a:rPr lang="en-US" sz="2400" baseline="-25000" smtClean="0"/>
              <a:t>j2</a:t>
            </a:r>
            <a:r>
              <a:rPr lang="en-US" sz="2400" smtClean="0"/>
              <a:t>, …, </a:t>
            </a:r>
            <a:r>
              <a:rPr lang="en-US" sz="2400" i="1" smtClean="0"/>
              <a:t>x</a:t>
            </a:r>
            <a:r>
              <a:rPr lang="en-US" sz="2400" baseline="-25000" smtClean="0"/>
              <a:t>jp</a:t>
            </a:r>
            <a:r>
              <a:rPr lang="en-US" sz="2400" smtClean="0"/>
              <a:t>) are two </a:t>
            </a:r>
            <a:r>
              <a:rPr lang="en-US" sz="2400" i="1" smtClean="0"/>
              <a:t>p</a:t>
            </a:r>
            <a:r>
              <a:rPr lang="en-US" sz="2400" smtClean="0"/>
              <a:t>-dimensional data objects, and </a:t>
            </a:r>
            <a:r>
              <a:rPr lang="en-US" sz="2400" i="1" smtClean="0"/>
              <a:t>q</a:t>
            </a:r>
            <a:r>
              <a:rPr lang="en-US" sz="2400" smtClean="0"/>
              <a:t> is a positive integer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If </a:t>
            </a:r>
            <a:r>
              <a:rPr lang="en-US" sz="2800" i="1" smtClean="0"/>
              <a:t>q</a:t>
            </a:r>
            <a:r>
              <a:rPr lang="en-US" sz="2800" smtClean="0"/>
              <a:t> = </a:t>
            </a:r>
            <a:r>
              <a:rPr lang="en-US" sz="2800" i="1" smtClean="0"/>
              <a:t>1</a:t>
            </a:r>
            <a:r>
              <a:rPr lang="en-US" sz="2800" smtClean="0"/>
              <a:t>, </a:t>
            </a:r>
            <a:r>
              <a:rPr lang="en-US" sz="2800" i="1" smtClean="0"/>
              <a:t>d</a:t>
            </a:r>
            <a:r>
              <a:rPr lang="en-US" sz="2800" smtClean="0"/>
              <a:t> is Manhattan distance (otherwise Minkowski distance)</a:t>
            </a:r>
            <a:endParaRPr lang="en-US" sz="2800" i="1" smtClean="0"/>
          </a:p>
          <a:p>
            <a:pPr>
              <a:lnSpc>
                <a:spcPct val="120000"/>
              </a:lnSpc>
            </a:pPr>
            <a:endParaRPr lang="en-US" sz="2800" i="1" smtClean="0"/>
          </a:p>
          <a:p>
            <a:pPr lvl="1">
              <a:lnSpc>
                <a:spcPct val="120000"/>
              </a:lnSpc>
              <a:buFontTx/>
              <a:buNone/>
            </a:pPr>
            <a:endParaRPr lang="en-US" sz="24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38400" y="2286000"/>
          <a:ext cx="57150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0" name="Equation" r:id="rId3" imgW="5181480" imgH="596880" progId="Equation.3">
                  <p:embed/>
                </p:oleObj>
              </mc:Choice>
              <mc:Fallback>
                <p:oleObj name="Equation" r:id="rId3" imgW="51814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5715000" cy="6588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14600" y="3429000"/>
          <a:ext cx="56388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Equation" r:id="rId5" imgW="4292280" imgH="431640" progId="Equation.3">
                  <p:embed/>
                </p:oleObj>
              </mc:Choice>
              <mc:Fallback>
                <p:oleObj name="Equation" r:id="rId5" imgW="429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5638800" cy="6810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41005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E55225-3F9F-4A88-98BC-F81EBF0EC487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990600"/>
          </a:xfrm>
        </p:spPr>
        <p:txBody>
          <a:bodyPr/>
          <a:lstStyle/>
          <a:p>
            <a:r>
              <a:rPr lang="en-US" sz="4000" smtClean="0"/>
              <a:t>Similarity and Dissimilarity Between Objects (Cont.)</a:t>
            </a:r>
            <a:endParaRPr lang="en-US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i="1" smtClean="0"/>
              <a:t>If q</a:t>
            </a:r>
            <a:r>
              <a:rPr lang="en-US" sz="2800" smtClean="0"/>
              <a:t> = </a:t>
            </a:r>
            <a:r>
              <a:rPr lang="en-US" sz="2800" i="1" smtClean="0"/>
              <a:t>2</a:t>
            </a:r>
            <a:r>
              <a:rPr lang="en-US" sz="2800" smtClean="0"/>
              <a:t>,</a:t>
            </a:r>
            <a:r>
              <a:rPr lang="en-US" sz="2800" i="1" smtClean="0"/>
              <a:t> d </a:t>
            </a:r>
            <a:r>
              <a:rPr lang="en-US" sz="2800" smtClean="0"/>
              <a:t>is Euclidean distance: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 lvl="1">
              <a:lnSpc>
                <a:spcPct val="110000"/>
              </a:lnSpc>
            </a:pPr>
            <a:r>
              <a:rPr lang="en-US" sz="2400" smtClean="0"/>
              <a:t>Properties</a:t>
            </a:r>
          </a:p>
          <a:p>
            <a:pPr lvl="2">
              <a:lnSpc>
                <a:spcPct val="110000"/>
              </a:lnSpc>
            </a:pPr>
            <a:r>
              <a:rPr lang="en-US" i="1" smtClean="0"/>
              <a:t>d(i,j)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 0</a:t>
            </a:r>
            <a:endParaRPr lang="en-US" smtClean="0"/>
          </a:p>
          <a:p>
            <a:pPr lvl="2">
              <a:lnSpc>
                <a:spcPct val="110000"/>
              </a:lnSpc>
            </a:pPr>
            <a:r>
              <a:rPr lang="en-US" i="1" smtClean="0"/>
              <a:t>d(i,i)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= 0</a:t>
            </a:r>
            <a:endParaRPr lang="en-US" smtClean="0"/>
          </a:p>
          <a:p>
            <a:pPr lvl="2">
              <a:lnSpc>
                <a:spcPct val="110000"/>
              </a:lnSpc>
            </a:pPr>
            <a:r>
              <a:rPr lang="en-US" i="1" smtClean="0"/>
              <a:t>d(i,j)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/>
              <a:t>d(j,i)</a:t>
            </a:r>
            <a:endParaRPr lang="en-US" smtClean="0"/>
          </a:p>
          <a:p>
            <a:pPr lvl="2">
              <a:lnSpc>
                <a:spcPct val="110000"/>
              </a:lnSpc>
            </a:pPr>
            <a:r>
              <a:rPr lang="en-US" i="1" smtClean="0"/>
              <a:t>d(i,j)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 </a:t>
            </a:r>
            <a:r>
              <a:rPr lang="en-US" i="1" smtClean="0"/>
              <a:t>d(i,k)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+ </a:t>
            </a:r>
            <a:r>
              <a:rPr lang="en-US" i="1" smtClean="0"/>
              <a:t>d(k,j)</a:t>
            </a:r>
            <a:endParaRPr lang="en-US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sz="2800" smtClean="0"/>
              <a:t>Also, one can use weighted distance, parametric Pearson product moment correlation, or other disimilarity measures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81200" y="1828800"/>
          <a:ext cx="5867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4" name="Equation" r:id="rId3" imgW="5168880" imgH="583920" progId="Equation.3">
                  <p:embed/>
                </p:oleObj>
              </mc:Choice>
              <mc:Fallback>
                <p:oleObj name="Equation" r:id="rId3" imgW="51688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5867400" cy="660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1649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51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51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81D771-03CB-4ADD-9166-ED8419BF2FFB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Binary Variables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240213" cy="41148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sz="2400" smtClean="0"/>
              <a:t>A contingency table for binary data</a:t>
            </a:r>
          </a:p>
          <a:p>
            <a:pPr>
              <a:lnSpc>
                <a:spcPct val="130000"/>
              </a:lnSpc>
            </a:pPr>
            <a:r>
              <a:rPr lang="en-US" sz="2400" smtClean="0"/>
              <a:t>Distance measure for symmetric binary variables: </a:t>
            </a:r>
          </a:p>
          <a:p>
            <a:pPr>
              <a:lnSpc>
                <a:spcPct val="130000"/>
              </a:lnSpc>
            </a:pPr>
            <a:r>
              <a:rPr lang="en-US" sz="2400" smtClean="0"/>
              <a:t>Distance measure for asymmetric binary variables: </a:t>
            </a:r>
          </a:p>
          <a:p>
            <a:pPr>
              <a:lnSpc>
                <a:spcPct val="130000"/>
              </a:lnSpc>
            </a:pPr>
            <a:r>
              <a:rPr lang="en-US" sz="2400" smtClean="0"/>
              <a:t>Jaccard coefficient (</a:t>
            </a:r>
            <a:r>
              <a:rPr lang="en-US" sz="2400" i="1" smtClean="0">
                <a:solidFill>
                  <a:schemeClr val="hlink"/>
                </a:solidFill>
              </a:rPr>
              <a:t>similarity</a:t>
            </a:r>
            <a:r>
              <a:rPr lang="en-US" sz="2400" smtClean="0"/>
              <a:t> measure for </a:t>
            </a:r>
            <a:r>
              <a:rPr lang="en-US" sz="2400" i="1" smtClean="0"/>
              <a:t>asymmetric </a:t>
            </a:r>
            <a:r>
              <a:rPr lang="en-US" sz="2400" smtClean="0"/>
              <a:t>binary variables):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953000" y="3200400"/>
          <a:ext cx="3810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8" name="Equation" r:id="rId3" imgW="2044440" imgH="482400" progId="Equation.3">
                  <p:embed/>
                </p:oleObj>
              </mc:Choice>
              <mc:Fallback>
                <p:oleObj name="Equation" r:id="rId3" imgW="2044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00400"/>
                        <a:ext cx="3810000" cy="6953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029200" y="4191000"/>
          <a:ext cx="3505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5" imgW="1701720" imgH="482400" progId="Equation.3">
                  <p:embed/>
                </p:oleObj>
              </mc:Choice>
              <mc:Fallback>
                <p:oleObj name="Equation" r:id="rId5" imgW="1701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505200" cy="708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1" name="Group 6"/>
          <p:cNvGrpSpPr>
            <a:grpSpLocks/>
          </p:cNvGrpSpPr>
          <p:nvPr/>
        </p:nvGrpSpPr>
        <p:grpSpPr bwMode="auto">
          <a:xfrm>
            <a:off x="4572000" y="852488"/>
            <a:ext cx="4876800" cy="2195512"/>
            <a:chOff x="1200" y="1209"/>
            <a:chExt cx="3072" cy="1383"/>
          </a:xfrm>
        </p:grpSpPr>
        <p:sp>
          <p:nvSpPr>
            <p:cNvPr id="5132" name="Line 7"/>
            <p:cNvSpPr>
              <a:spLocks noChangeShapeType="1"/>
            </p:cNvSpPr>
            <p:nvPr/>
          </p:nvSpPr>
          <p:spPr bwMode="auto">
            <a:xfrm>
              <a:off x="1200" y="1632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3" name="Group 8"/>
            <p:cNvGrpSpPr>
              <a:grpSpLocks/>
            </p:cNvGrpSpPr>
            <p:nvPr/>
          </p:nvGrpSpPr>
          <p:grpSpPr bwMode="auto">
            <a:xfrm>
              <a:off x="1248" y="1209"/>
              <a:ext cx="2400" cy="1383"/>
              <a:chOff x="1248" y="1209"/>
              <a:chExt cx="2400" cy="1383"/>
            </a:xfrm>
          </p:grpSpPr>
          <p:graphicFrame>
            <p:nvGraphicFramePr>
              <p:cNvPr id="5125" name="Object 5"/>
              <p:cNvGraphicFramePr>
                <a:graphicFrameLocks noChangeAspect="1"/>
              </p:cNvGraphicFramePr>
              <p:nvPr/>
            </p:nvGraphicFramePr>
            <p:xfrm>
              <a:off x="1824" y="1440"/>
              <a:ext cx="1824" cy="1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0900" name="Equation" r:id="rId7" imgW="2539800" imgH="1447560" progId="Equation.3">
                      <p:embed/>
                    </p:oleObj>
                  </mc:Choice>
                  <mc:Fallback>
                    <p:oleObj name="Equation" r:id="rId7" imgW="2539800" imgH="14475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1440"/>
                            <a:ext cx="1824" cy="1040"/>
                          </a:xfrm>
                          <a:prstGeom prst="rect">
                            <a:avLst/>
                          </a:prstGeom>
                          <a:solidFill>
                            <a:schemeClr val="accent2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34" name="Line 10"/>
              <p:cNvSpPr>
                <a:spLocks noChangeShapeType="1"/>
              </p:cNvSpPr>
              <p:nvPr/>
            </p:nvSpPr>
            <p:spPr bwMode="auto">
              <a:xfrm>
                <a:off x="2160" y="1344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Text Box 11"/>
              <p:cNvSpPr txBox="1">
                <a:spLocks noChangeArrowheads="1"/>
              </p:cNvSpPr>
              <p:nvPr/>
            </p:nvSpPr>
            <p:spPr bwMode="auto">
              <a:xfrm>
                <a:off x="1248" y="1833"/>
                <a:ext cx="672" cy="2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800" b="1"/>
                  <a:t>Object </a:t>
                </a:r>
                <a:r>
                  <a:rPr lang="en-US" sz="1800" b="1" i="1"/>
                  <a:t>i</a:t>
                </a:r>
                <a:endParaRPr lang="en-US" sz="1800" b="1"/>
              </a:p>
            </p:txBody>
          </p:sp>
          <p:sp>
            <p:nvSpPr>
              <p:cNvPr id="5136" name="Text Box 12"/>
              <p:cNvSpPr txBox="1">
                <a:spLocks noChangeArrowheads="1"/>
              </p:cNvSpPr>
              <p:nvPr/>
            </p:nvSpPr>
            <p:spPr bwMode="auto">
              <a:xfrm>
                <a:off x="2400" y="1209"/>
                <a:ext cx="768" cy="23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sz="1800" b="1"/>
                  <a:t>Object  </a:t>
                </a:r>
                <a:r>
                  <a:rPr lang="en-US" sz="1800" b="1" i="1"/>
                  <a:t>j</a:t>
                </a:r>
              </a:p>
            </p:txBody>
          </p:sp>
        </p:grpSp>
      </p:grp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953000" y="5505450"/>
          <a:ext cx="3962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Equation" r:id="rId9" imgW="2387520" imgH="419040" progId="Equation.3">
                  <p:embed/>
                </p:oleObj>
              </mc:Choice>
              <mc:Fallback>
                <p:oleObj name="Equation" r:id="rId9" imgW="2387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05450"/>
                        <a:ext cx="3962400" cy="612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18933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147E21-55E5-40E8-A315-5654AC0C4A70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31238" cy="838200"/>
          </a:xfrm>
        </p:spPr>
        <p:txBody>
          <a:bodyPr/>
          <a:lstStyle/>
          <a:p>
            <a:r>
              <a:rPr lang="en-US" smtClean="0"/>
              <a:t>Dissimilarity between Binary Variables</a:t>
            </a:r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930650"/>
          </a:xfrm>
        </p:spPr>
        <p:txBody>
          <a:bodyPr/>
          <a:lstStyle/>
          <a:p>
            <a:r>
              <a:rPr lang="en-US" sz="2800" smtClean="0"/>
              <a:t>Example</a:t>
            </a:r>
          </a:p>
          <a:p>
            <a:endParaRPr lang="en-US" sz="2800" smtClean="0"/>
          </a:p>
          <a:p>
            <a:endParaRPr lang="en-US" sz="2800" smtClean="0"/>
          </a:p>
          <a:p>
            <a:pPr lvl="1"/>
            <a:endParaRPr lang="en-US" sz="2400" smtClean="0"/>
          </a:p>
          <a:p>
            <a:pPr lvl="1"/>
            <a:endParaRPr lang="en-US" sz="2000" smtClean="0"/>
          </a:p>
          <a:p>
            <a:pPr lvl="1"/>
            <a:r>
              <a:rPr lang="en-US" sz="2000" smtClean="0"/>
              <a:t>gender is a symmetric attribute</a:t>
            </a:r>
          </a:p>
          <a:p>
            <a:pPr lvl="1"/>
            <a:r>
              <a:rPr lang="en-US" sz="2000" smtClean="0"/>
              <a:t>the remaining attributes are asymmetric binary</a:t>
            </a:r>
          </a:p>
          <a:p>
            <a:pPr lvl="1"/>
            <a:r>
              <a:rPr lang="en-US" sz="2000" smtClean="0"/>
              <a:t>let the values Y and P be set to 1, and the value N be set to 0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600200" y="1981200"/>
          <a:ext cx="69326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2" name="Document" r:id="rId3" imgW="6819840" imgH="1474560" progId="Word.Document.8">
                  <p:embed/>
                </p:oleObj>
              </mc:Choice>
              <mc:Fallback>
                <p:oleObj name="Document" r:id="rId3" imgW="6819840" imgH="147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6932613" cy="1600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438400" y="4800600"/>
          <a:ext cx="41910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5" imgW="2019240" imgH="1218960" progId="Equation.3">
                  <p:embed/>
                </p:oleObj>
              </mc:Choice>
              <mc:Fallback>
                <p:oleObj name="Equation" r:id="rId5" imgW="20192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00600"/>
                        <a:ext cx="4191000" cy="1692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663887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902F1C-207D-48EF-ACA8-BE300DEFFD19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97738" cy="782638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Nominal Variables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4196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2800" smtClean="0"/>
              <a:t>A generalization of the binary variable in that it can take more than 2 states, e.g., red, yellow, blue, green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Method 1: Simple matching</a:t>
            </a:r>
            <a:endParaRPr lang="en-US" sz="2800" i="1" smtClean="0"/>
          </a:p>
          <a:p>
            <a:pPr lvl="1">
              <a:lnSpc>
                <a:spcPct val="120000"/>
              </a:lnSpc>
            </a:pPr>
            <a:r>
              <a:rPr lang="en-US" sz="2400" i="1" smtClean="0"/>
              <a:t>m</a:t>
            </a:r>
            <a:r>
              <a:rPr lang="en-US" sz="2400" smtClean="0"/>
              <a:t>: # of matches,</a:t>
            </a:r>
            <a:r>
              <a:rPr lang="en-US" sz="2400" i="1" smtClean="0"/>
              <a:t> p</a:t>
            </a:r>
            <a:r>
              <a:rPr lang="en-US" sz="2400" smtClean="0"/>
              <a:t>: total # of variables</a:t>
            </a:r>
          </a:p>
          <a:p>
            <a:pPr>
              <a:lnSpc>
                <a:spcPct val="120000"/>
              </a:lnSpc>
            </a:pPr>
            <a:endParaRPr lang="en-US" sz="2800" smtClean="0"/>
          </a:p>
          <a:p>
            <a:pPr>
              <a:lnSpc>
                <a:spcPct val="120000"/>
              </a:lnSpc>
            </a:pPr>
            <a:endParaRPr lang="en-US" sz="2800" smtClean="0"/>
          </a:p>
          <a:p>
            <a:pPr>
              <a:lnSpc>
                <a:spcPct val="120000"/>
              </a:lnSpc>
            </a:pPr>
            <a:r>
              <a:rPr lang="en-US" sz="2800" smtClean="0"/>
              <a:t>Method 2: use a large number of binary variables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creating a new binary variable for each of the </a:t>
            </a:r>
            <a:r>
              <a:rPr lang="en-US" sz="2400" i="1" smtClean="0"/>
              <a:t>M</a:t>
            </a:r>
            <a:r>
              <a:rPr lang="en-US" sz="2400" smtClean="0"/>
              <a:t> nominal states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895600" y="3581400"/>
          <a:ext cx="365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" name="Equation" r:id="rId3" imgW="1384200" imgH="469800" progId="Equation.3">
                  <p:embed/>
                </p:oleObj>
              </mc:Choice>
              <mc:Fallback>
                <p:oleObj name="Equation" r:id="rId3" imgW="1384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3657600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08345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A950A8-0955-40E6-8944-A7E5F19C1948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553200" cy="630238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Ordinal Variables</a:t>
            </a:r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800" smtClean="0"/>
              <a:t>An ordinal variable can be discrete or continuous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Order is important, e.g., rank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Can be treated like interval-scaled 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replace </a:t>
            </a:r>
            <a:r>
              <a:rPr lang="en-US" sz="2400" i="1" smtClean="0"/>
              <a:t>x</a:t>
            </a:r>
            <a:r>
              <a:rPr lang="en-US" sz="2400" i="1" baseline="-25000" smtClean="0"/>
              <a:t>if</a:t>
            </a:r>
            <a:r>
              <a:rPr lang="en-US" sz="2400" baseline="-25000" smtClean="0"/>
              <a:t> </a:t>
            </a:r>
            <a:r>
              <a:rPr lang="en-US" sz="2400" smtClean="0"/>
              <a:t> by their rank 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map the range of each variable onto [0, 1] by replacing</a:t>
            </a:r>
            <a:r>
              <a:rPr lang="en-US" sz="2400" i="1" smtClean="0"/>
              <a:t> i</a:t>
            </a:r>
            <a:r>
              <a:rPr lang="en-US" sz="2400" smtClean="0"/>
              <a:t>-th object in the </a:t>
            </a:r>
            <a:r>
              <a:rPr lang="en-US" sz="2400" i="1" smtClean="0"/>
              <a:t>f</a:t>
            </a:r>
            <a:r>
              <a:rPr lang="en-US" sz="2400" smtClean="0"/>
              <a:t>-th variable by</a:t>
            </a:r>
          </a:p>
          <a:p>
            <a:pPr lvl="1">
              <a:lnSpc>
                <a:spcPct val="110000"/>
              </a:lnSpc>
            </a:pPr>
            <a:endParaRPr lang="en-US" sz="2400" smtClean="0"/>
          </a:p>
          <a:p>
            <a:pPr lvl="1">
              <a:lnSpc>
                <a:spcPct val="110000"/>
              </a:lnSpc>
            </a:pPr>
            <a:endParaRPr lang="en-US" sz="2400" smtClean="0"/>
          </a:p>
          <a:p>
            <a:pPr lvl="1">
              <a:lnSpc>
                <a:spcPct val="110000"/>
              </a:lnSpc>
            </a:pPr>
            <a:r>
              <a:rPr lang="en-US" sz="2400" smtClean="0"/>
              <a:t>compute the dissimilarity using methods for interval-scaled variables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352800" y="4495800"/>
          <a:ext cx="2438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0" name="Equation" r:id="rId3" imgW="1168200" imgH="711000" progId="Equation.3">
                  <p:embed/>
                </p:oleObj>
              </mc:Choice>
              <mc:Fallback>
                <p:oleObj name="Equation" r:id="rId3" imgW="1168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95800"/>
                        <a:ext cx="2438400" cy="812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867400" y="2057400"/>
          <a:ext cx="2209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Equation" r:id="rId5" imgW="1396800" imgH="368280" progId="Equation.3">
                  <p:embed/>
                </p:oleObj>
              </mc:Choice>
              <mc:Fallback>
                <p:oleObj name="Equation" r:id="rId5" imgW="13968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057400"/>
                        <a:ext cx="2209800" cy="4429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28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D6264B-0627-4A5D-BE7D-F7AA9D4FFF85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792913" cy="782638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Ratio-Scaled Variables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2800" u="sng" smtClean="0"/>
              <a:t>Ratio-scaled variable</a:t>
            </a:r>
            <a:r>
              <a:rPr lang="en-US" sz="2800" smtClean="0"/>
              <a:t>: a positive measurement on a nonlinear scale, approximately at exponential scale, 		such as </a:t>
            </a:r>
            <a:r>
              <a:rPr lang="en-US" sz="2800" i="1" smtClean="0"/>
              <a:t>Ae</a:t>
            </a:r>
            <a:r>
              <a:rPr lang="en-US" sz="2800" i="1" baseline="30000" smtClean="0"/>
              <a:t>Bt</a:t>
            </a:r>
            <a:r>
              <a:rPr lang="en-US" sz="2800" smtClean="0"/>
              <a:t> or </a:t>
            </a:r>
            <a:r>
              <a:rPr lang="en-US" sz="2800" i="1" smtClean="0"/>
              <a:t>Ae</a:t>
            </a:r>
            <a:r>
              <a:rPr lang="en-US" sz="2800" i="1" baseline="30000" smtClean="0"/>
              <a:t>-Bt</a:t>
            </a:r>
            <a:r>
              <a:rPr lang="en-US" sz="280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Methods: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treat them like interval-scaled variables — </a:t>
            </a:r>
            <a:r>
              <a:rPr lang="en-US" sz="2400" i="1" smtClean="0">
                <a:solidFill>
                  <a:schemeClr val="hlink"/>
                </a:solidFill>
              </a:rPr>
              <a:t>not a good choice! </a:t>
            </a:r>
            <a:r>
              <a:rPr lang="en-US" sz="2400" smtClean="0"/>
              <a:t>(why?—the scale can be distorted)</a:t>
            </a:r>
            <a:endParaRPr lang="en-US" sz="2400" smtClean="0">
              <a:solidFill>
                <a:schemeClr val="hlink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400" smtClean="0"/>
              <a:t>apply logarithmic transformation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smtClean="0"/>
              <a:t>y</a:t>
            </a:r>
            <a:r>
              <a:rPr lang="en-US" sz="2800" i="1" baseline="-25000" smtClean="0"/>
              <a:t>if </a:t>
            </a:r>
            <a:r>
              <a:rPr lang="en-US" sz="2800" smtClean="0"/>
              <a:t>=</a:t>
            </a:r>
            <a:r>
              <a:rPr lang="en-US" sz="2800" i="1" smtClean="0"/>
              <a:t> log(x</a:t>
            </a:r>
            <a:r>
              <a:rPr lang="en-US" sz="2800" i="1" baseline="-25000" smtClean="0"/>
              <a:t>if</a:t>
            </a:r>
            <a:r>
              <a:rPr lang="en-US" sz="2800" i="1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treat them as continuous ordinal data treat their rank as interval-scaled</a:t>
            </a:r>
          </a:p>
        </p:txBody>
      </p:sp>
    </p:spTree>
    <p:extLst>
      <p:ext uri="{BB962C8B-B14F-4D97-AF65-F5344CB8AC3E}">
        <p14:creationId xmlns:p14="http://schemas.microsoft.com/office/powerpoint/2010/main" val="25129615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8E9FDB4-E325-4BCC-B79E-1DC673937880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381000"/>
            <a:ext cx="6945312" cy="6858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Variables of Mixed Types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629525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smtClean="0"/>
              <a:t>A database may contain all the six types of variables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symmetric binary, asymmetric binary, nominal, ordinal, interval and ratio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One may use a weighted formula to combine their effects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 lvl="1">
              <a:lnSpc>
                <a:spcPct val="90000"/>
              </a:lnSpc>
            </a:pPr>
            <a:r>
              <a:rPr lang="en-US" sz="2400" i="1" smtClean="0"/>
              <a:t>f</a:t>
            </a:r>
            <a:r>
              <a:rPr lang="en-US" sz="2400" smtClean="0"/>
              <a:t>  is binary or nominal: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>
                <a:cs typeface="Tahoma" pitchFamily="34" charset="0"/>
              </a:rPr>
              <a:t>d</a:t>
            </a:r>
            <a:r>
              <a:rPr lang="en-US" baseline="-25000" smtClean="0"/>
              <a:t>ij</a:t>
            </a:r>
            <a:r>
              <a:rPr lang="en-US" baseline="30000" smtClean="0"/>
              <a:t>(f)</a:t>
            </a:r>
            <a:r>
              <a:rPr lang="en-US" smtClean="0"/>
              <a:t> = 0  if x</a:t>
            </a:r>
            <a:r>
              <a:rPr lang="en-US" baseline="-25000" smtClean="0"/>
              <a:t>if </a:t>
            </a:r>
            <a:r>
              <a:rPr lang="en-US" smtClean="0"/>
              <a:t>= x</a:t>
            </a:r>
            <a:r>
              <a:rPr lang="en-US" baseline="-25000" smtClean="0"/>
              <a:t>jf</a:t>
            </a:r>
            <a:r>
              <a:rPr lang="en-US" smtClean="0"/>
              <a:t> , or </a:t>
            </a:r>
            <a:r>
              <a:rPr lang="en-US" smtClean="0">
                <a:cs typeface="Tahoma" pitchFamily="34" charset="0"/>
              </a:rPr>
              <a:t>d</a:t>
            </a:r>
            <a:r>
              <a:rPr lang="en-US" baseline="-25000" smtClean="0"/>
              <a:t>ij</a:t>
            </a:r>
            <a:r>
              <a:rPr lang="en-US" baseline="30000" smtClean="0"/>
              <a:t>(f)</a:t>
            </a:r>
            <a:r>
              <a:rPr lang="en-US" smtClean="0"/>
              <a:t> = 1 otherwise</a:t>
            </a:r>
          </a:p>
          <a:p>
            <a:pPr lvl="1">
              <a:lnSpc>
                <a:spcPct val="90000"/>
              </a:lnSpc>
            </a:pPr>
            <a:r>
              <a:rPr lang="en-US" sz="2400" i="1" smtClean="0"/>
              <a:t>f</a:t>
            </a:r>
            <a:r>
              <a:rPr lang="en-US" sz="2400" smtClean="0"/>
              <a:t>  is interval-based: use the normalized distance</a:t>
            </a:r>
          </a:p>
          <a:p>
            <a:pPr lvl="1">
              <a:lnSpc>
                <a:spcPct val="90000"/>
              </a:lnSpc>
            </a:pPr>
            <a:r>
              <a:rPr lang="en-US" sz="2400" i="1" smtClean="0"/>
              <a:t>f</a:t>
            </a:r>
            <a:r>
              <a:rPr lang="en-US" sz="2400" smtClean="0"/>
              <a:t>  is ordinal or ratio-scaled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compute ranks r</a:t>
            </a:r>
            <a:r>
              <a:rPr lang="en-US" baseline="-25000" smtClean="0"/>
              <a:t>if</a:t>
            </a:r>
            <a:r>
              <a:rPr lang="en-US" smtClean="0"/>
              <a:t> and 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and treat z</a:t>
            </a:r>
            <a:r>
              <a:rPr lang="en-US" baseline="-25000" smtClean="0"/>
              <a:t>if</a:t>
            </a:r>
            <a:r>
              <a:rPr lang="en-US" smtClean="0"/>
              <a:t> as interval-scaled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00400" y="3048000"/>
          <a:ext cx="4175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4" name="Equation" r:id="rId3" imgW="2108160" imgH="736560" progId="Equation.3">
                  <p:embed/>
                </p:oleObj>
              </mc:Choice>
              <mc:Fallback>
                <p:oleObj name="Equation" r:id="rId3" imgW="21081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048000"/>
                        <a:ext cx="4175125" cy="889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096000" y="5486400"/>
          <a:ext cx="16224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5" imgW="1002960" imgH="533160" progId="Equation.3">
                  <p:embed/>
                </p:oleObj>
              </mc:Choice>
              <mc:Fallback>
                <p:oleObj name="Equation" r:id="rId5" imgW="10029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86400"/>
                        <a:ext cx="1622425" cy="654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0547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0FC1B3-3EA7-4585-B3A7-C53DDD73B63B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6781800" cy="762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Learning Objectives</a:t>
            </a:r>
            <a:endParaRPr lang="en-US" smtClean="0">
              <a:ea typeface="PMingLiU" pitchFamily="18" charset="-12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3250" cy="5029200"/>
          </a:xfrm>
          <a:noFill/>
        </p:spPr>
        <p:txBody>
          <a:bodyPr lIns="92075" tIns="46038" rIns="92075" bIns="46038"/>
          <a:lstStyle/>
          <a:p>
            <a:pPr marL="381000" indent="-381000">
              <a:lnSpc>
                <a:spcPct val="120000"/>
              </a:lnSpc>
              <a:buSzPct val="90000"/>
            </a:pPr>
            <a:r>
              <a:rPr lang="en-US" sz="2800" dirty="0" smtClean="0"/>
              <a:t>Define </a:t>
            </a:r>
            <a:r>
              <a:rPr lang="en-US" sz="2800" dirty="0" smtClean="0"/>
              <a:t>cluster analysis</a:t>
            </a:r>
          </a:p>
          <a:p>
            <a:pPr marL="381000" indent="-381000">
              <a:lnSpc>
                <a:spcPct val="120000"/>
              </a:lnSpc>
              <a:buSzPct val="90000"/>
            </a:pPr>
            <a:r>
              <a:rPr lang="en-US" sz="2800" dirty="0" smtClean="0"/>
              <a:t>List </a:t>
            </a:r>
            <a:r>
              <a:rPr lang="en-US" sz="2800" dirty="0" smtClean="0"/>
              <a:t>different types of data subject to clustering and their distance </a:t>
            </a:r>
            <a:r>
              <a:rPr lang="en-US" sz="2800" dirty="0" smtClean="0"/>
              <a:t>measures</a:t>
            </a:r>
            <a:endParaRPr lang="en-US" dirty="0"/>
          </a:p>
          <a:p>
            <a:pPr marL="381000" indent="-381000">
              <a:lnSpc>
                <a:spcPct val="120000"/>
              </a:lnSpc>
              <a:buSzPct val="90000"/>
            </a:pPr>
            <a:r>
              <a:rPr lang="en-US" sz="2800" dirty="0" smtClean="0"/>
              <a:t>List </a:t>
            </a:r>
            <a:r>
              <a:rPr lang="en-US" sz="2800" dirty="0" smtClean="0"/>
              <a:t>, define, and contrast clustering methods </a:t>
            </a:r>
            <a:endParaRPr lang="en-US" sz="2800" dirty="0" smtClean="0"/>
          </a:p>
          <a:p>
            <a:pPr marL="381000" indent="-381000">
              <a:lnSpc>
                <a:spcPct val="120000"/>
              </a:lnSpc>
              <a:buSzPct val="90000"/>
            </a:pPr>
            <a:r>
              <a:rPr lang="en-US" sz="2800" dirty="0" smtClean="0"/>
              <a:t>Summarize </a:t>
            </a:r>
            <a:r>
              <a:rPr lang="en-US" sz="2800" dirty="0" smtClean="0"/>
              <a:t>main features of a partitioning clustering algorithm and analyze data using K Means </a:t>
            </a:r>
            <a:r>
              <a:rPr lang="en-US" sz="2800" dirty="0" smtClean="0"/>
              <a:t>algorithm</a:t>
            </a:r>
          </a:p>
          <a:p>
            <a:pPr marL="381000" indent="-381000">
              <a:lnSpc>
                <a:spcPct val="120000"/>
              </a:lnSpc>
              <a:buSzPct val="90000"/>
            </a:pPr>
            <a:r>
              <a:rPr lang="en-US" sz="2800" dirty="0" smtClean="0"/>
              <a:t>Summarize </a:t>
            </a:r>
            <a:r>
              <a:rPr lang="en-US" sz="2800" dirty="0" smtClean="0"/>
              <a:t>main features of </a:t>
            </a:r>
            <a:r>
              <a:rPr lang="en-US" sz="2800" dirty="0" smtClean="0"/>
              <a:t> some other clustering </a:t>
            </a:r>
            <a:r>
              <a:rPr lang="en-US" sz="2800" dirty="0" smtClean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92538231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DD1F40-B0D0-45E4-8552-8DCE5000109E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764338" cy="11430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Vector Objects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mtClean="0"/>
              <a:t>Vector objects: keywords in documents, gene features in micro-arrays, etc.</a:t>
            </a:r>
          </a:p>
          <a:p>
            <a:pPr>
              <a:lnSpc>
                <a:spcPct val="110000"/>
              </a:lnSpc>
            </a:pPr>
            <a:r>
              <a:rPr lang="en-US" smtClean="0"/>
              <a:t>Broad applications: information retrieval, biologic taxonomy, etc.</a:t>
            </a:r>
          </a:p>
          <a:p>
            <a:pPr>
              <a:lnSpc>
                <a:spcPct val="110000"/>
              </a:lnSpc>
            </a:pPr>
            <a:r>
              <a:rPr lang="en-US" smtClean="0"/>
              <a:t>Cosine measure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A variant: Tanimoto coefficient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</p:txBody>
      </p:sp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638800"/>
            <a:ext cx="46482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81534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5400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D252276-5426-4800-9FBE-A8DD17DB9E61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5200" cy="6858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Major Clustering Approaches (I)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8768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sz="2000" u="sng" smtClean="0"/>
              <a:t>Partitioning approach</a:t>
            </a:r>
            <a:r>
              <a:rPr lang="en-US" sz="2000" smtClean="0"/>
              <a:t>: 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Construct various partitions and then evaluate them by some criterion, e.g., minimizing the sum of square errors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Typical methods: k-means, k-medoids, CLARANS</a:t>
            </a:r>
          </a:p>
          <a:p>
            <a:pPr>
              <a:lnSpc>
                <a:spcPct val="130000"/>
              </a:lnSpc>
            </a:pPr>
            <a:r>
              <a:rPr lang="en-US" sz="2000" u="sng" smtClean="0"/>
              <a:t>Hierarchical approach</a:t>
            </a:r>
            <a:r>
              <a:rPr lang="en-US" sz="2000" smtClean="0"/>
              <a:t>: 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Create a hierarchical decomposition of the set of data (or objects) using some criterion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Typical methods: Diana, Agnes, BIRCH, ROCK, CAMELEON</a:t>
            </a:r>
          </a:p>
          <a:p>
            <a:pPr>
              <a:lnSpc>
                <a:spcPct val="130000"/>
              </a:lnSpc>
            </a:pPr>
            <a:r>
              <a:rPr lang="en-US" sz="2000" u="sng" smtClean="0"/>
              <a:t>Density-based approach</a:t>
            </a:r>
            <a:r>
              <a:rPr lang="en-US" sz="2000" smtClean="0"/>
              <a:t>: 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Based on connectivity and density functions</a:t>
            </a:r>
          </a:p>
          <a:p>
            <a:pPr lvl="1">
              <a:lnSpc>
                <a:spcPct val="130000"/>
              </a:lnSpc>
            </a:pPr>
            <a:r>
              <a:rPr lang="en-US" sz="1800" smtClean="0"/>
              <a:t>Typical methods: DBSACN, OPTICS, DenClue</a:t>
            </a:r>
          </a:p>
          <a:p>
            <a:pPr lvl="1">
              <a:lnSpc>
                <a:spcPct val="130000"/>
              </a:lnSpc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55326069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1024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024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AD05FF-964A-4898-80E9-D70BB3D66478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4000" smtClean="0">
                <a:cs typeface="Tahoma" pitchFamily="34" charset="0"/>
                <a:sym typeface="Symbol" pitchFamily="18" charset="2"/>
              </a:rPr>
              <a:t>Centroid, Radius and Diameter of a </a:t>
            </a:r>
            <a:r>
              <a:rPr lang="en-US" sz="4000" smtClean="0"/>
              <a:t>Cluster (for numerical data sets)</a:t>
            </a:r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59675" cy="41148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sz="2400" smtClean="0">
                <a:cs typeface="Tahoma" pitchFamily="34" charset="0"/>
                <a:sym typeface="Symbol" pitchFamily="18" charset="2"/>
              </a:rPr>
              <a:t>Centroid:  the </a:t>
            </a:r>
            <a:r>
              <a:rPr lang="en-US" sz="2400" smtClean="0">
                <a:latin typeface="Tahoma" pitchFamily="34" charset="0"/>
                <a:cs typeface="Tahoma" pitchFamily="34" charset="0"/>
                <a:sym typeface="Symbol" pitchFamily="18" charset="2"/>
              </a:rPr>
              <a:t>“</a:t>
            </a:r>
            <a:r>
              <a:rPr lang="en-US" sz="2400" smtClean="0">
                <a:cs typeface="Tahoma" pitchFamily="34" charset="0"/>
                <a:sym typeface="Symbol" pitchFamily="18" charset="2"/>
              </a:rPr>
              <a:t>middle</a:t>
            </a:r>
            <a:r>
              <a:rPr lang="en-US" sz="2400" smtClean="0">
                <a:latin typeface="Tahoma" pitchFamily="34" charset="0"/>
                <a:cs typeface="Tahoma" pitchFamily="34" charset="0"/>
                <a:sym typeface="Symbol" pitchFamily="18" charset="2"/>
              </a:rPr>
              <a:t>”</a:t>
            </a:r>
            <a:r>
              <a:rPr lang="en-US" sz="2400" smtClean="0">
                <a:cs typeface="Tahoma" pitchFamily="34" charset="0"/>
                <a:sym typeface="Symbol" pitchFamily="18" charset="2"/>
              </a:rPr>
              <a:t> of a cluster</a:t>
            </a:r>
          </a:p>
          <a:p>
            <a:pPr>
              <a:lnSpc>
                <a:spcPct val="130000"/>
              </a:lnSpc>
            </a:pPr>
            <a:endParaRPr lang="en-US" sz="2400" smtClean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30000"/>
              </a:lnSpc>
            </a:pPr>
            <a:r>
              <a:rPr lang="en-US" sz="2400" smtClean="0">
                <a:cs typeface="Tahoma" pitchFamily="34" charset="0"/>
                <a:sym typeface="Symbol" pitchFamily="18" charset="2"/>
              </a:rPr>
              <a:t>Radius: square root of average distance from any point of the cluster to its centroid</a:t>
            </a:r>
          </a:p>
          <a:p>
            <a:pPr>
              <a:lnSpc>
                <a:spcPct val="130000"/>
              </a:lnSpc>
            </a:pPr>
            <a:endParaRPr lang="en-US" sz="2400" smtClean="0">
              <a:cs typeface="Tahoma" pitchFamily="34" charset="0"/>
              <a:sym typeface="Symbol" pitchFamily="18" charset="2"/>
            </a:endParaRPr>
          </a:p>
          <a:p>
            <a:pPr>
              <a:lnSpc>
                <a:spcPct val="130000"/>
              </a:lnSpc>
            </a:pPr>
            <a:r>
              <a:rPr lang="en-US" sz="2400" smtClean="0">
                <a:cs typeface="Tahoma" pitchFamily="34" charset="0"/>
                <a:sym typeface="Symbol" pitchFamily="18" charset="2"/>
              </a:rPr>
              <a:t>Diameter: square root of average mean squared distance between all pairs of points in the cluster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6019800" y="1981200"/>
          <a:ext cx="21923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8" name="Equation" r:id="rId4" imgW="1269720" imgH="520560" progId="Equation.3">
                  <p:embed/>
                </p:oleObj>
              </mc:Choice>
              <mc:Fallback>
                <p:oleObj name="Equation" r:id="rId4" imgW="126972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81200"/>
                        <a:ext cx="2192338" cy="7810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953000" y="3581400"/>
          <a:ext cx="3133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Equation" r:id="rId6" imgW="2450880" imgH="927000" progId="Equation.3">
                  <p:embed/>
                </p:oleObj>
              </mc:Choice>
              <mc:Fallback>
                <p:oleObj name="Equation" r:id="rId6" imgW="245088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3133725" cy="11858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5181600"/>
          <a:ext cx="28273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name="Equation" r:id="rId8" imgW="2958840" imgH="977760" progId="Equation.3">
                  <p:embed/>
                </p:oleObj>
              </mc:Choice>
              <mc:Fallback>
                <p:oleObj name="Equation" r:id="rId8" imgW="295884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81600"/>
                        <a:ext cx="2827338" cy="8112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1397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12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8B36AB-98E6-47F2-916F-7EA9406AC71A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Partitioning Algorithms: Basic Concept</a:t>
            </a:r>
            <a:endParaRPr lang="en-US" sz="3600" b="1" smtClean="0"/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400" u="sng" smtClean="0"/>
              <a:t>Partitioning method:</a:t>
            </a:r>
            <a:r>
              <a:rPr lang="en-US" sz="2400" smtClean="0"/>
              <a:t> Construct a partition of a database </a:t>
            </a:r>
            <a:r>
              <a:rPr lang="en-US" sz="2400" b="1" i="1" smtClean="0"/>
              <a:t>D</a:t>
            </a:r>
            <a:r>
              <a:rPr lang="en-US" sz="2400" smtClean="0"/>
              <a:t> of </a:t>
            </a:r>
            <a:r>
              <a:rPr lang="en-US" sz="2400" b="1" i="1" smtClean="0"/>
              <a:t>n</a:t>
            </a:r>
            <a:r>
              <a:rPr lang="en-US" sz="2400" smtClean="0"/>
              <a:t> objects into a set of </a:t>
            </a:r>
            <a:r>
              <a:rPr lang="en-US" sz="2400" b="1" i="1" smtClean="0"/>
              <a:t>k</a:t>
            </a:r>
            <a:r>
              <a:rPr lang="en-US" sz="2400" smtClean="0"/>
              <a:t> clusters, s.t., min sum of squared distance</a:t>
            </a:r>
          </a:p>
          <a:p>
            <a:pPr>
              <a:lnSpc>
                <a:spcPct val="1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400" smtClean="0"/>
              <a:t>Given a </a:t>
            </a:r>
            <a:r>
              <a:rPr lang="en-US" sz="2400" i="1" smtClean="0"/>
              <a:t>k</a:t>
            </a:r>
            <a:r>
              <a:rPr lang="en-US" sz="2400" smtClean="0"/>
              <a:t>, find a partition of </a:t>
            </a:r>
            <a:r>
              <a:rPr lang="en-US" sz="2400" i="1" smtClean="0"/>
              <a:t>k clusters </a:t>
            </a:r>
            <a:r>
              <a:rPr lang="en-US" sz="2400" smtClean="0"/>
              <a:t>that optimizes the chosen partitioning criterion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Global optimal: exhaustively enumerate all partitions</a:t>
            </a:r>
          </a:p>
          <a:p>
            <a:pPr lvl="1">
              <a:lnSpc>
                <a:spcPct val="110000"/>
              </a:lnSpc>
            </a:pPr>
            <a:r>
              <a:rPr lang="en-US" sz="2000" smtClean="0"/>
              <a:t>Heuristic methods: </a:t>
            </a:r>
            <a:r>
              <a:rPr lang="en-US" sz="2000" i="1" smtClean="0"/>
              <a:t>k-means</a:t>
            </a:r>
            <a:r>
              <a:rPr lang="en-US" sz="2000" smtClean="0"/>
              <a:t> and </a:t>
            </a:r>
            <a:r>
              <a:rPr lang="en-US" sz="2000" i="1" smtClean="0"/>
              <a:t>k-medoids</a:t>
            </a:r>
            <a:r>
              <a:rPr lang="en-US" sz="2000" smtClean="0"/>
              <a:t> algorithms</a:t>
            </a:r>
          </a:p>
          <a:p>
            <a:pPr lvl="1">
              <a:lnSpc>
                <a:spcPct val="110000"/>
              </a:lnSpc>
            </a:pPr>
            <a:r>
              <a:rPr lang="en-US" sz="2000" i="1" u="sng" smtClean="0"/>
              <a:t>k-means</a:t>
            </a:r>
            <a:r>
              <a:rPr lang="en-US" sz="2000" smtClean="0"/>
              <a:t> (MacQueen’67): Each cluster is represented by the center of the cluster</a:t>
            </a:r>
          </a:p>
          <a:p>
            <a:pPr lvl="1">
              <a:lnSpc>
                <a:spcPct val="110000"/>
              </a:lnSpc>
            </a:pPr>
            <a:r>
              <a:rPr lang="en-US" sz="2000" i="1" u="sng" smtClean="0"/>
              <a:t>k-medoids</a:t>
            </a:r>
            <a:r>
              <a:rPr lang="en-US" sz="2000" smtClean="0"/>
              <a:t> or PAM (Partition around medoids) (Kaufman &amp; Rousseeuw’87): Each cluster is represented by one of the objects in the cluster  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895600" y="2286000"/>
          <a:ext cx="2743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2" name="Equation" r:id="rId4" imgW="1295280" imgH="253800" progId="Equation.3">
                  <p:embed/>
                </p:oleObj>
              </mc:Choice>
              <mc:Fallback>
                <p:oleObj name="Equation" r:id="rId4" imgW="1295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2743200" cy="466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49169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DEBA38-8133-41BC-B31F-F362A65BB940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75513" cy="935038"/>
          </a:xfrm>
        </p:spPr>
        <p:txBody>
          <a:bodyPr/>
          <a:lstStyle/>
          <a:p>
            <a:r>
              <a:rPr lang="en-US" sz="4000" smtClean="0"/>
              <a:t>The </a:t>
            </a:r>
            <a:r>
              <a:rPr lang="en-US" sz="4000" i="1" smtClean="0"/>
              <a:t>K-Means</a:t>
            </a:r>
            <a:r>
              <a:rPr lang="en-US" sz="4000" smtClean="0"/>
              <a:t> Clustering Method</a:t>
            </a:r>
            <a:r>
              <a:rPr lang="en-US" sz="3200" b="1" smtClean="0"/>
              <a:t> </a:t>
            </a:r>
            <a:endParaRPr lang="en-US" sz="3600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smtClean="0"/>
              <a:t>Given </a:t>
            </a:r>
            <a:r>
              <a:rPr lang="en-US" sz="2800" i="1" smtClean="0"/>
              <a:t>k</a:t>
            </a:r>
            <a:r>
              <a:rPr lang="en-US" sz="2800" smtClean="0"/>
              <a:t>, the </a:t>
            </a:r>
            <a:r>
              <a:rPr lang="en-US" sz="2800" i="1" smtClean="0"/>
              <a:t>k-means</a:t>
            </a:r>
            <a:r>
              <a:rPr lang="en-US" sz="2800" smtClean="0"/>
              <a:t> algorithm is implemented in four steps: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Partition objects into </a:t>
            </a:r>
            <a:r>
              <a:rPr lang="en-US" sz="2400" i="1" smtClean="0"/>
              <a:t>k</a:t>
            </a:r>
            <a:r>
              <a:rPr lang="en-US" sz="2400" smtClean="0"/>
              <a:t> nonempty subsets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Compute seed points as the centroids of the clusters of the current partition (the centroid is the center, i.e., </a:t>
            </a:r>
            <a:r>
              <a:rPr lang="en-US" sz="2400" i="1" smtClean="0"/>
              <a:t>mean point</a:t>
            </a:r>
            <a:r>
              <a:rPr lang="en-US" sz="2400" smtClean="0"/>
              <a:t>, of the cluster)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Assign each object to the cluster with the nearest seed point  </a:t>
            </a:r>
          </a:p>
          <a:p>
            <a:pPr lvl="1">
              <a:lnSpc>
                <a:spcPct val="120000"/>
              </a:lnSpc>
            </a:pPr>
            <a:r>
              <a:rPr lang="en-US" sz="2400" smtClean="0"/>
              <a:t>Go back to Step 2, stop when no more new assignment</a:t>
            </a:r>
          </a:p>
        </p:txBody>
      </p:sp>
    </p:spTree>
    <p:extLst>
      <p:ext uri="{BB962C8B-B14F-4D97-AF65-F5344CB8AC3E}">
        <p14:creationId xmlns:p14="http://schemas.microsoft.com/office/powerpoint/2010/main" val="30717400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02CA07-6F53-4CE7-A7B3-562D93B44215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75513" cy="935038"/>
          </a:xfrm>
        </p:spPr>
        <p:txBody>
          <a:bodyPr/>
          <a:lstStyle/>
          <a:p>
            <a:r>
              <a:rPr lang="en-US" altLang="ko-KR" sz="4000" smtClean="0">
                <a:ea typeface="Gulim" pitchFamily="34" charset="-127"/>
              </a:rPr>
              <a:t>The </a:t>
            </a:r>
            <a:r>
              <a:rPr lang="en-US" altLang="ko-KR" sz="4000" i="1" smtClean="0">
                <a:ea typeface="Gulim" pitchFamily="34" charset="-127"/>
              </a:rPr>
              <a:t>K-Means</a:t>
            </a:r>
            <a:r>
              <a:rPr lang="en-US" altLang="ko-KR" sz="4000" smtClean="0">
                <a:ea typeface="Gulim" pitchFamily="34" charset="-127"/>
              </a:rPr>
              <a:t> Clustering Method</a:t>
            </a:r>
            <a:r>
              <a:rPr lang="en-US" altLang="ko-KR" sz="3200" b="1" smtClean="0">
                <a:ea typeface="Gulim" pitchFamily="34" charset="-127"/>
              </a:rPr>
              <a:t> </a:t>
            </a:r>
            <a:endParaRPr lang="en-US" altLang="ko-KR" sz="3600" smtClean="0">
              <a:ea typeface="Gulim" pitchFamily="34" charset="-127"/>
            </a:endParaRPr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181600"/>
          </a:xfrm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Example</a:t>
            </a:r>
          </a:p>
        </p:txBody>
      </p:sp>
      <p:grpSp>
        <p:nvGrpSpPr>
          <p:cNvPr id="12298" name="Group 4"/>
          <p:cNvGrpSpPr>
            <a:grpSpLocks/>
          </p:cNvGrpSpPr>
          <p:nvPr/>
        </p:nvGrpSpPr>
        <p:grpSpPr bwMode="auto">
          <a:xfrm>
            <a:off x="3200400" y="1981200"/>
            <a:ext cx="2286000" cy="2057400"/>
            <a:chOff x="528" y="240"/>
            <a:chExt cx="2142" cy="1872"/>
          </a:xfrm>
        </p:grpSpPr>
        <p:graphicFrame>
          <p:nvGraphicFramePr>
            <p:cNvPr id="12292" name="Object 4"/>
            <p:cNvGraphicFramePr>
              <a:graphicFrameLocks noChangeAspect="1"/>
            </p:cNvGraphicFramePr>
            <p:nvPr/>
          </p:nvGraphicFramePr>
          <p:xfrm>
            <a:off x="528" y="240"/>
            <a:ext cx="2142" cy="1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66" name="Worksheet" r:id="rId3" imgW="3400654" imgH="2915107" progId="Excel.Sheet.8">
                    <p:embed/>
                  </p:oleObj>
                </mc:Choice>
                <mc:Fallback>
                  <p:oleObj name="Worksheet" r:id="rId3" imgW="3400654" imgH="2915107" progId="Excel.Sheet.8">
                    <p:embed/>
                    <p:pic>
                      <p:nvPicPr>
                        <p:cNvPr id="0" name="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0"/>
                          <a:ext cx="2142" cy="1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89" name="Freeform 6"/>
            <p:cNvSpPr>
              <a:spLocks/>
            </p:cNvSpPr>
            <p:nvPr/>
          </p:nvSpPr>
          <p:spPr bwMode="auto">
            <a:xfrm>
              <a:off x="1008" y="557"/>
              <a:ext cx="852" cy="1260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90" name="Freeform 7"/>
            <p:cNvSpPr>
              <a:spLocks/>
            </p:cNvSpPr>
            <p:nvPr/>
          </p:nvSpPr>
          <p:spPr bwMode="auto">
            <a:xfrm>
              <a:off x="1587" y="889"/>
              <a:ext cx="768" cy="630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299" name="Group 8"/>
          <p:cNvGrpSpPr>
            <a:grpSpLocks/>
          </p:cNvGrpSpPr>
          <p:nvPr/>
        </p:nvGrpSpPr>
        <p:grpSpPr bwMode="auto">
          <a:xfrm>
            <a:off x="6578600" y="2008188"/>
            <a:ext cx="2222500" cy="1990725"/>
            <a:chOff x="4144" y="1265"/>
            <a:chExt cx="1400" cy="1254"/>
          </a:xfrm>
        </p:grpSpPr>
        <p:sp>
          <p:nvSpPr>
            <p:cNvPr id="12405" name="Rectangle 9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Rectangle 10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Line 11"/>
            <p:cNvSpPr>
              <a:spLocks noChangeShapeType="1"/>
            </p:cNvSpPr>
            <p:nvPr/>
          </p:nvSpPr>
          <p:spPr bwMode="auto">
            <a:xfrm>
              <a:off x="4278" y="226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8" name="Line 12"/>
            <p:cNvSpPr>
              <a:spLocks noChangeShapeType="1"/>
            </p:cNvSpPr>
            <p:nvPr/>
          </p:nvSpPr>
          <p:spPr bwMode="auto">
            <a:xfrm>
              <a:off x="4278" y="2163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Line 13"/>
            <p:cNvSpPr>
              <a:spLocks noChangeShapeType="1"/>
            </p:cNvSpPr>
            <p:nvPr/>
          </p:nvSpPr>
          <p:spPr bwMode="auto">
            <a:xfrm>
              <a:off x="4278" y="206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0" name="Line 14"/>
            <p:cNvSpPr>
              <a:spLocks noChangeShapeType="1"/>
            </p:cNvSpPr>
            <p:nvPr/>
          </p:nvSpPr>
          <p:spPr bwMode="auto">
            <a:xfrm>
              <a:off x="4278" y="19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1" name="Line 15"/>
            <p:cNvSpPr>
              <a:spLocks noChangeShapeType="1"/>
            </p:cNvSpPr>
            <p:nvPr/>
          </p:nvSpPr>
          <p:spPr bwMode="auto">
            <a:xfrm>
              <a:off x="4278" y="185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2" name="Line 16"/>
            <p:cNvSpPr>
              <a:spLocks noChangeShapeType="1"/>
            </p:cNvSpPr>
            <p:nvPr/>
          </p:nvSpPr>
          <p:spPr bwMode="auto">
            <a:xfrm>
              <a:off x="4278" y="17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3" name="Line 17"/>
            <p:cNvSpPr>
              <a:spLocks noChangeShapeType="1"/>
            </p:cNvSpPr>
            <p:nvPr/>
          </p:nvSpPr>
          <p:spPr bwMode="auto">
            <a:xfrm>
              <a:off x="4278" y="1659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8"/>
            <p:cNvSpPr>
              <a:spLocks noChangeShapeType="1"/>
            </p:cNvSpPr>
            <p:nvPr/>
          </p:nvSpPr>
          <p:spPr bwMode="auto">
            <a:xfrm>
              <a:off x="4278" y="155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19"/>
            <p:cNvSpPr>
              <a:spLocks noChangeShapeType="1"/>
            </p:cNvSpPr>
            <p:nvPr/>
          </p:nvSpPr>
          <p:spPr bwMode="auto">
            <a:xfrm>
              <a:off x="4278" y="145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20"/>
            <p:cNvSpPr>
              <a:spLocks noChangeShapeType="1"/>
            </p:cNvSpPr>
            <p:nvPr/>
          </p:nvSpPr>
          <p:spPr bwMode="auto">
            <a:xfrm>
              <a:off x="4278" y="135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21"/>
            <p:cNvSpPr>
              <a:spLocks noChangeShapeType="1"/>
            </p:cNvSpPr>
            <p:nvPr/>
          </p:nvSpPr>
          <p:spPr bwMode="auto">
            <a:xfrm>
              <a:off x="439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22"/>
            <p:cNvSpPr>
              <a:spLocks noChangeShapeType="1"/>
            </p:cNvSpPr>
            <p:nvPr/>
          </p:nvSpPr>
          <p:spPr bwMode="auto">
            <a:xfrm>
              <a:off x="4516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23"/>
            <p:cNvSpPr>
              <a:spLocks noChangeShapeType="1"/>
            </p:cNvSpPr>
            <p:nvPr/>
          </p:nvSpPr>
          <p:spPr bwMode="auto">
            <a:xfrm>
              <a:off x="463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24"/>
            <p:cNvSpPr>
              <a:spLocks noChangeShapeType="1"/>
            </p:cNvSpPr>
            <p:nvPr/>
          </p:nvSpPr>
          <p:spPr bwMode="auto">
            <a:xfrm>
              <a:off x="475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Line 25"/>
            <p:cNvSpPr>
              <a:spLocks noChangeShapeType="1"/>
            </p:cNvSpPr>
            <p:nvPr/>
          </p:nvSpPr>
          <p:spPr bwMode="auto">
            <a:xfrm>
              <a:off x="488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26"/>
            <p:cNvSpPr>
              <a:spLocks noChangeShapeType="1"/>
            </p:cNvSpPr>
            <p:nvPr/>
          </p:nvSpPr>
          <p:spPr bwMode="auto">
            <a:xfrm>
              <a:off x="499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Line 27"/>
            <p:cNvSpPr>
              <a:spLocks noChangeShapeType="1"/>
            </p:cNvSpPr>
            <p:nvPr/>
          </p:nvSpPr>
          <p:spPr bwMode="auto">
            <a:xfrm>
              <a:off x="511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28"/>
            <p:cNvSpPr>
              <a:spLocks noChangeShapeType="1"/>
            </p:cNvSpPr>
            <p:nvPr/>
          </p:nvSpPr>
          <p:spPr bwMode="auto">
            <a:xfrm>
              <a:off x="524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Line 29"/>
            <p:cNvSpPr>
              <a:spLocks noChangeShapeType="1"/>
            </p:cNvSpPr>
            <p:nvPr/>
          </p:nvSpPr>
          <p:spPr bwMode="auto">
            <a:xfrm>
              <a:off x="535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30"/>
            <p:cNvSpPr>
              <a:spLocks noChangeShapeType="1"/>
            </p:cNvSpPr>
            <p:nvPr/>
          </p:nvSpPr>
          <p:spPr bwMode="auto">
            <a:xfrm>
              <a:off x="547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Rectangle 31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8" name="Line 32"/>
            <p:cNvSpPr>
              <a:spLocks noChangeShapeType="1"/>
            </p:cNvSpPr>
            <p:nvPr/>
          </p:nvSpPr>
          <p:spPr bwMode="auto">
            <a:xfrm>
              <a:off x="427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Line 33"/>
            <p:cNvSpPr>
              <a:spLocks noChangeShapeType="1"/>
            </p:cNvSpPr>
            <p:nvPr/>
          </p:nvSpPr>
          <p:spPr bwMode="auto">
            <a:xfrm>
              <a:off x="4266" y="23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0" name="Line 34"/>
            <p:cNvSpPr>
              <a:spLocks noChangeShapeType="1"/>
            </p:cNvSpPr>
            <p:nvPr/>
          </p:nvSpPr>
          <p:spPr bwMode="auto">
            <a:xfrm>
              <a:off x="4266" y="22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Line 35"/>
            <p:cNvSpPr>
              <a:spLocks noChangeShapeType="1"/>
            </p:cNvSpPr>
            <p:nvPr/>
          </p:nvSpPr>
          <p:spPr bwMode="auto">
            <a:xfrm>
              <a:off x="4266" y="216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36"/>
            <p:cNvSpPr>
              <a:spLocks noChangeShapeType="1"/>
            </p:cNvSpPr>
            <p:nvPr/>
          </p:nvSpPr>
          <p:spPr bwMode="auto">
            <a:xfrm>
              <a:off x="4266" y="206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Line 37"/>
            <p:cNvSpPr>
              <a:spLocks noChangeShapeType="1"/>
            </p:cNvSpPr>
            <p:nvPr/>
          </p:nvSpPr>
          <p:spPr bwMode="auto">
            <a:xfrm>
              <a:off x="4266" y="19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4" name="Line 38"/>
            <p:cNvSpPr>
              <a:spLocks noChangeShapeType="1"/>
            </p:cNvSpPr>
            <p:nvPr/>
          </p:nvSpPr>
          <p:spPr bwMode="auto">
            <a:xfrm>
              <a:off x="4266" y="18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Line 39"/>
            <p:cNvSpPr>
              <a:spLocks noChangeShapeType="1"/>
            </p:cNvSpPr>
            <p:nvPr/>
          </p:nvSpPr>
          <p:spPr bwMode="auto">
            <a:xfrm>
              <a:off x="4266" y="17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6" name="Line 40"/>
            <p:cNvSpPr>
              <a:spLocks noChangeShapeType="1"/>
            </p:cNvSpPr>
            <p:nvPr/>
          </p:nvSpPr>
          <p:spPr bwMode="auto">
            <a:xfrm>
              <a:off x="4266" y="165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7" name="Line 41"/>
            <p:cNvSpPr>
              <a:spLocks noChangeShapeType="1"/>
            </p:cNvSpPr>
            <p:nvPr/>
          </p:nvSpPr>
          <p:spPr bwMode="auto">
            <a:xfrm>
              <a:off x="4266" y="155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8" name="Line 42"/>
            <p:cNvSpPr>
              <a:spLocks noChangeShapeType="1"/>
            </p:cNvSpPr>
            <p:nvPr/>
          </p:nvSpPr>
          <p:spPr bwMode="auto">
            <a:xfrm>
              <a:off x="4266" y="1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9" name="Line 43"/>
            <p:cNvSpPr>
              <a:spLocks noChangeShapeType="1"/>
            </p:cNvSpPr>
            <p:nvPr/>
          </p:nvSpPr>
          <p:spPr bwMode="auto">
            <a:xfrm>
              <a:off x="4266" y="1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0" name="Line 44"/>
            <p:cNvSpPr>
              <a:spLocks noChangeShapeType="1"/>
            </p:cNvSpPr>
            <p:nvPr/>
          </p:nvSpPr>
          <p:spPr bwMode="auto">
            <a:xfrm>
              <a:off x="4278" y="236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1" name="Line 45"/>
            <p:cNvSpPr>
              <a:spLocks noChangeShapeType="1"/>
            </p:cNvSpPr>
            <p:nvPr/>
          </p:nvSpPr>
          <p:spPr bwMode="auto">
            <a:xfrm flipV="1">
              <a:off x="427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Line 46"/>
            <p:cNvSpPr>
              <a:spLocks noChangeShapeType="1"/>
            </p:cNvSpPr>
            <p:nvPr/>
          </p:nvSpPr>
          <p:spPr bwMode="auto">
            <a:xfrm flipV="1">
              <a:off x="439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3" name="Line 47"/>
            <p:cNvSpPr>
              <a:spLocks noChangeShapeType="1"/>
            </p:cNvSpPr>
            <p:nvPr/>
          </p:nvSpPr>
          <p:spPr bwMode="auto">
            <a:xfrm flipV="1">
              <a:off x="4516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4" name="Line 48"/>
            <p:cNvSpPr>
              <a:spLocks noChangeShapeType="1"/>
            </p:cNvSpPr>
            <p:nvPr/>
          </p:nvSpPr>
          <p:spPr bwMode="auto">
            <a:xfrm flipV="1">
              <a:off x="463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5" name="Line 49"/>
            <p:cNvSpPr>
              <a:spLocks noChangeShapeType="1"/>
            </p:cNvSpPr>
            <p:nvPr/>
          </p:nvSpPr>
          <p:spPr bwMode="auto">
            <a:xfrm flipV="1">
              <a:off x="475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Line 50"/>
            <p:cNvSpPr>
              <a:spLocks noChangeShapeType="1"/>
            </p:cNvSpPr>
            <p:nvPr/>
          </p:nvSpPr>
          <p:spPr bwMode="auto">
            <a:xfrm flipV="1">
              <a:off x="488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Line 51"/>
            <p:cNvSpPr>
              <a:spLocks noChangeShapeType="1"/>
            </p:cNvSpPr>
            <p:nvPr/>
          </p:nvSpPr>
          <p:spPr bwMode="auto">
            <a:xfrm flipV="1">
              <a:off x="499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8" name="Line 52"/>
            <p:cNvSpPr>
              <a:spLocks noChangeShapeType="1"/>
            </p:cNvSpPr>
            <p:nvPr/>
          </p:nvSpPr>
          <p:spPr bwMode="auto">
            <a:xfrm flipV="1">
              <a:off x="511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Line 53"/>
            <p:cNvSpPr>
              <a:spLocks noChangeShapeType="1"/>
            </p:cNvSpPr>
            <p:nvPr/>
          </p:nvSpPr>
          <p:spPr bwMode="auto">
            <a:xfrm flipV="1">
              <a:off x="524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Line 54"/>
            <p:cNvSpPr>
              <a:spLocks noChangeShapeType="1"/>
            </p:cNvSpPr>
            <p:nvPr/>
          </p:nvSpPr>
          <p:spPr bwMode="auto">
            <a:xfrm flipV="1">
              <a:off x="535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Line 55"/>
            <p:cNvSpPr>
              <a:spLocks noChangeShapeType="1"/>
            </p:cNvSpPr>
            <p:nvPr/>
          </p:nvSpPr>
          <p:spPr bwMode="auto">
            <a:xfrm flipV="1">
              <a:off x="547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2" name="Freeform 56"/>
            <p:cNvSpPr>
              <a:spLocks/>
            </p:cNvSpPr>
            <p:nvPr/>
          </p:nvSpPr>
          <p:spPr bwMode="auto">
            <a:xfrm>
              <a:off x="4609" y="1930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30 h 59"/>
                <a:gd name="T4" fmla="*/ 29 w 57"/>
                <a:gd name="T5" fmla="*/ 59 h 59"/>
                <a:gd name="T6" fmla="*/ 0 w 57"/>
                <a:gd name="T7" fmla="*/ 30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30"/>
                  </a:lnTo>
                  <a:lnTo>
                    <a:pt x="29" y="59"/>
                  </a:lnTo>
                  <a:lnTo>
                    <a:pt x="0" y="3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Freeform 57"/>
            <p:cNvSpPr>
              <a:spLocks/>
            </p:cNvSpPr>
            <p:nvPr/>
          </p:nvSpPr>
          <p:spPr bwMode="auto">
            <a:xfrm>
              <a:off x="4609" y="1731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4" name="Freeform 58"/>
            <p:cNvSpPr>
              <a:spLocks/>
            </p:cNvSpPr>
            <p:nvPr/>
          </p:nvSpPr>
          <p:spPr bwMode="auto">
            <a:xfrm>
              <a:off x="5091" y="2032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29 h 59"/>
                <a:gd name="T4" fmla="*/ 28 w 56"/>
                <a:gd name="T5" fmla="*/ 59 h 59"/>
                <a:gd name="T6" fmla="*/ 0 w 56"/>
                <a:gd name="T7" fmla="*/ 29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5" name="Freeform 59"/>
            <p:cNvSpPr>
              <a:spLocks/>
            </p:cNvSpPr>
            <p:nvPr/>
          </p:nvSpPr>
          <p:spPr bwMode="auto">
            <a:xfrm>
              <a:off x="4731" y="1629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6" name="Freeform 60"/>
            <p:cNvSpPr>
              <a:spLocks/>
            </p:cNvSpPr>
            <p:nvPr/>
          </p:nvSpPr>
          <p:spPr bwMode="auto">
            <a:xfrm>
              <a:off x="4609" y="1528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7" name="Freeform 61"/>
            <p:cNvSpPr>
              <a:spLocks/>
            </p:cNvSpPr>
            <p:nvPr/>
          </p:nvSpPr>
          <p:spPr bwMode="auto">
            <a:xfrm>
              <a:off x="521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8" name="Freeform 62"/>
            <p:cNvSpPr>
              <a:spLocks/>
            </p:cNvSpPr>
            <p:nvPr/>
          </p:nvSpPr>
          <p:spPr bwMode="auto">
            <a:xfrm>
              <a:off x="4731" y="1832"/>
              <a:ext cx="56" cy="60"/>
            </a:xfrm>
            <a:custGeom>
              <a:avLst/>
              <a:gdLst>
                <a:gd name="T0" fmla="*/ 28 w 56"/>
                <a:gd name="T1" fmla="*/ 0 h 60"/>
                <a:gd name="T2" fmla="*/ 56 w 56"/>
                <a:gd name="T3" fmla="*/ 30 h 60"/>
                <a:gd name="T4" fmla="*/ 28 w 56"/>
                <a:gd name="T5" fmla="*/ 60 h 60"/>
                <a:gd name="T6" fmla="*/ 0 w 56"/>
                <a:gd name="T7" fmla="*/ 30 h 60"/>
                <a:gd name="T8" fmla="*/ 28 w 56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0"/>
                <a:gd name="T17" fmla="*/ 56 w 56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0">
                  <a:moveTo>
                    <a:pt x="28" y="0"/>
                  </a:moveTo>
                  <a:lnTo>
                    <a:pt x="56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59" name="Freeform 63"/>
            <p:cNvSpPr>
              <a:spLocks/>
            </p:cNvSpPr>
            <p:nvPr/>
          </p:nvSpPr>
          <p:spPr bwMode="auto">
            <a:xfrm>
              <a:off x="4852" y="2235"/>
              <a:ext cx="57" cy="59"/>
            </a:xfrm>
            <a:custGeom>
              <a:avLst/>
              <a:gdLst>
                <a:gd name="T0" fmla="*/ 28 w 57"/>
                <a:gd name="T1" fmla="*/ 0 h 59"/>
                <a:gd name="T2" fmla="*/ 57 w 57"/>
                <a:gd name="T3" fmla="*/ 29 h 59"/>
                <a:gd name="T4" fmla="*/ 28 w 57"/>
                <a:gd name="T5" fmla="*/ 59 h 59"/>
                <a:gd name="T6" fmla="*/ 0 w 57"/>
                <a:gd name="T7" fmla="*/ 29 h 59"/>
                <a:gd name="T8" fmla="*/ 28 w 57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59"/>
                <a:gd name="T17" fmla="*/ 57 w 57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59">
                  <a:moveTo>
                    <a:pt x="28" y="0"/>
                  </a:moveTo>
                  <a:lnTo>
                    <a:pt x="57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0" name="Freeform 64"/>
            <p:cNvSpPr>
              <a:spLocks/>
            </p:cNvSpPr>
            <p:nvPr/>
          </p:nvSpPr>
          <p:spPr bwMode="auto">
            <a:xfrm>
              <a:off x="5091" y="1930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59"/>
                <a:gd name="T17" fmla="*/ 56 w 56"/>
                <a:gd name="T18" fmla="*/ 59 h 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1" name="Freeform 65"/>
            <p:cNvSpPr>
              <a:spLocks/>
            </p:cNvSpPr>
            <p:nvPr/>
          </p:nvSpPr>
          <p:spPr bwMode="auto">
            <a:xfrm>
              <a:off x="485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0"/>
                <a:gd name="T17" fmla="*/ 57 w 57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Oval 66"/>
            <p:cNvSpPr>
              <a:spLocks noChangeArrowheads="1"/>
            </p:cNvSpPr>
            <p:nvPr/>
          </p:nvSpPr>
          <p:spPr bwMode="auto">
            <a:xfrm>
              <a:off x="4686" y="1811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3" name="Oval 67"/>
            <p:cNvSpPr>
              <a:spLocks noChangeArrowheads="1"/>
            </p:cNvSpPr>
            <p:nvPr/>
          </p:nvSpPr>
          <p:spPr bwMode="auto">
            <a:xfrm>
              <a:off x="5054" y="1900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Rectangle 68"/>
            <p:cNvSpPr>
              <a:spLocks noChangeArrowheads="1"/>
            </p:cNvSpPr>
            <p:nvPr/>
          </p:nvSpPr>
          <p:spPr bwMode="auto">
            <a:xfrm>
              <a:off x="4221" y="233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0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65" name="Rectangle 69"/>
            <p:cNvSpPr>
              <a:spLocks noChangeArrowheads="1"/>
            </p:cNvSpPr>
            <p:nvPr/>
          </p:nvSpPr>
          <p:spPr bwMode="auto">
            <a:xfrm>
              <a:off x="4221" y="2235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1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66" name="Rectangle 70"/>
            <p:cNvSpPr>
              <a:spLocks noChangeArrowheads="1"/>
            </p:cNvSpPr>
            <p:nvPr/>
          </p:nvSpPr>
          <p:spPr bwMode="auto">
            <a:xfrm>
              <a:off x="4221" y="2133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2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67" name="Rectangle 71"/>
            <p:cNvSpPr>
              <a:spLocks noChangeArrowheads="1"/>
            </p:cNvSpPr>
            <p:nvPr/>
          </p:nvSpPr>
          <p:spPr bwMode="auto">
            <a:xfrm>
              <a:off x="4221" y="2032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3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68" name="Rectangle 72"/>
            <p:cNvSpPr>
              <a:spLocks noChangeArrowheads="1"/>
            </p:cNvSpPr>
            <p:nvPr/>
          </p:nvSpPr>
          <p:spPr bwMode="auto">
            <a:xfrm>
              <a:off x="4221" y="1930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4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69" name="Rectangle 73"/>
            <p:cNvSpPr>
              <a:spLocks noChangeArrowheads="1"/>
            </p:cNvSpPr>
            <p:nvPr/>
          </p:nvSpPr>
          <p:spPr bwMode="auto">
            <a:xfrm>
              <a:off x="4221" y="18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5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0" name="Rectangle 74"/>
            <p:cNvSpPr>
              <a:spLocks noChangeArrowheads="1"/>
            </p:cNvSpPr>
            <p:nvPr/>
          </p:nvSpPr>
          <p:spPr bwMode="auto">
            <a:xfrm>
              <a:off x="4221" y="1731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6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1" name="Rectangle 75"/>
            <p:cNvSpPr>
              <a:spLocks noChangeArrowheads="1"/>
            </p:cNvSpPr>
            <p:nvPr/>
          </p:nvSpPr>
          <p:spPr bwMode="auto">
            <a:xfrm>
              <a:off x="4221" y="1629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7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2" name="Rectangle 76"/>
            <p:cNvSpPr>
              <a:spLocks noChangeArrowheads="1"/>
            </p:cNvSpPr>
            <p:nvPr/>
          </p:nvSpPr>
          <p:spPr bwMode="auto">
            <a:xfrm>
              <a:off x="4221" y="15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8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3" name="Rectangle 77"/>
            <p:cNvSpPr>
              <a:spLocks noChangeArrowheads="1"/>
            </p:cNvSpPr>
            <p:nvPr/>
          </p:nvSpPr>
          <p:spPr bwMode="auto">
            <a:xfrm>
              <a:off x="4221" y="142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9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4" name="Rectangle 78"/>
            <p:cNvSpPr>
              <a:spLocks noChangeArrowheads="1"/>
            </p:cNvSpPr>
            <p:nvPr/>
          </p:nvSpPr>
          <p:spPr bwMode="auto">
            <a:xfrm>
              <a:off x="4197" y="132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10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5" name="Rectangle 79"/>
            <p:cNvSpPr>
              <a:spLocks noChangeArrowheads="1"/>
            </p:cNvSpPr>
            <p:nvPr/>
          </p:nvSpPr>
          <p:spPr bwMode="auto">
            <a:xfrm>
              <a:off x="426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0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6" name="Rectangle 80"/>
            <p:cNvSpPr>
              <a:spLocks noChangeArrowheads="1"/>
            </p:cNvSpPr>
            <p:nvPr/>
          </p:nvSpPr>
          <p:spPr bwMode="auto">
            <a:xfrm>
              <a:off x="438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1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7" name="Rectangle 81"/>
            <p:cNvSpPr>
              <a:spLocks noChangeArrowheads="1"/>
            </p:cNvSpPr>
            <p:nvPr/>
          </p:nvSpPr>
          <p:spPr bwMode="auto">
            <a:xfrm>
              <a:off x="4504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2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8" name="Rectangle 82"/>
            <p:cNvSpPr>
              <a:spLocks noChangeArrowheads="1"/>
            </p:cNvSpPr>
            <p:nvPr/>
          </p:nvSpPr>
          <p:spPr bwMode="auto">
            <a:xfrm>
              <a:off x="462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3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79" name="Rectangle 83"/>
            <p:cNvSpPr>
              <a:spLocks noChangeArrowheads="1"/>
            </p:cNvSpPr>
            <p:nvPr/>
          </p:nvSpPr>
          <p:spPr bwMode="auto">
            <a:xfrm>
              <a:off x="474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4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0" name="Rectangle 84"/>
            <p:cNvSpPr>
              <a:spLocks noChangeArrowheads="1"/>
            </p:cNvSpPr>
            <p:nvPr/>
          </p:nvSpPr>
          <p:spPr bwMode="auto">
            <a:xfrm>
              <a:off x="486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5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1" name="Rectangle 85"/>
            <p:cNvSpPr>
              <a:spLocks noChangeArrowheads="1"/>
            </p:cNvSpPr>
            <p:nvPr/>
          </p:nvSpPr>
          <p:spPr bwMode="auto">
            <a:xfrm>
              <a:off x="498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6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2" name="Rectangle 86"/>
            <p:cNvSpPr>
              <a:spLocks noChangeArrowheads="1"/>
            </p:cNvSpPr>
            <p:nvPr/>
          </p:nvSpPr>
          <p:spPr bwMode="auto">
            <a:xfrm>
              <a:off x="510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7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3" name="Rectangle 87"/>
            <p:cNvSpPr>
              <a:spLocks noChangeArrowheads="1"/>
            </p:cNvSpPr>
            <p:nvPr/>
          </p:nvSpPr>
          <p:spPr bwMode="auto">
            <a:xfrm>
              <a:off x="522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8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4" name="Rectangle 88"/>
            <p:cNvSpPr>
              <a:spLocks noChangeArrowheads="1"/>
            </p:cNvSpPr>
            <p:nvPr/>
          </p:nvSpPr>
          <p:spPr bwMode="auto">
            <a:xfrm>
              <a:off x="534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9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5" name="Rectangle 89"/>
            <p:cNvSpPr>
              <a:spLocks noChangeArrowheads="1"/>
            </p:cNvSpPr>
            <p:nvPr/>
          </p:nvSpPr>
          <p:spPr bwMode="auto">
            <a:xfrm>
              <a:off x="5455" y="240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1" hangingPunct="1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Gulim" pitchFamily="34" charset="-127"/>
                </a:rPr>
                <a:t>10</a:t>
              </a:r>
              <a:endParaRPr lang="ko-KR" altLang="en-US">
                <a:latin typeface="Tahoma" pitchFamily="34" charset="0"/>
                <a:ea typeface="Gulim" pitchFamily="34" charset="-127"/>
              </a:endParaRPr>
            </a:p>
          </p:txBody>
        </p:sp>
        <p:sp>
          <p:nvSpPr>
            <p:cNvPr id="12486" name="Rectangle 90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7" name="Freeform 91"/>
            <p:cNvSpPr>
              <a:spLocks/>
            </p:cNvSpPr>
            <p:nvPr/>
          </p:nvSpPr>
          <p:spPr bwMode="auto">
            <a:xfrm>
              <a:off x="4426" y="1447"/>
              <a:ext cx="573" cy="873"/>
            </a:xfrm>
            <a:custGeom>
              <a:avLst/>
              <a:gdLst>
                <a:gd name="T0" fmla="*/ 348 w 852"/>
                <a:gd name="T1" fmla="*/ 194 h 1260"/>
                <a:gd name="T2" fmla="*/ 264 w 852"/>
                <a:gd name="T3" fmla="*/ 25 h 1260"/>
                <a:gd name="T4" fmla="*/ 159 w 852"/>
                <a:gd name="T5" fmla="*/ 15 h 1260"/>
                <a:gd name="T6" fmla="*/ 89 w 852"/>
                <a:gd name="T7" fmla="*/ 51 h 1260"/>
                <a:gd name="T8" fmla="*/ 0 w 852"/>
                <a:gd name="T9" fmla="*/ 256 h 1260"/>
                <a:gd name="T10" fmla="*/ 30 w 852"/>
                <a:gd name="T11" fmla="*/ 477 h 1260"/>
                <a:gd name="T12" fmla="*/ 243 w 852"/>
                <a:gd name="T13" fmla="*/ 774 h 1260"/>
                <a:gd name="T14" fmla="*/ 289 w 852"/>
                <a:gd name="T15" fmla="*/ 789 h 1260"/>
                <a:gd name="T16" fmla="*/ 303 w 852"/>
                <a:gd name="T17" fmla="*/ 800 h 1260"/>
                <a:gd name="T18" fmla="*/ 353 w 852"/>
                <a:gd name="T19" fmla="*/ 815 h 1260"/>
                <a:gd name="T20" fmla="*/ 418 w 852"/>
                <a:gd name="T21" fmla="*/ 851 h 1260"/>
                <a:gd name="T22" fmla="*/ 533 w 852"/>
                <a:gd name="T23" fmla="*/ 861 h 1260"/>
                <a:gd name="T24" fmla="*/ 528 w 852"/>
                <a:gd name="T25" fmla="*/ 707 h 1260"/>
                <a:gd name="T26" fmla="*/ 503 w 852"/>
                <a:gd name="T27" fmla="*/ 661 h 1260"/>
                <a:gd name="T28" fmla="*/ 463 w 852"/>
                <a:gd name="T29" fmla="*/ 594 h 1260"/>
                <a:gd name="T30" fmla="*/ 418 w 852"/>
                <a:gd name="T31" fmla="*/ 528 h 1260"/>
                <a:gd name="T32" fmla="*/ 408 w 852"/>
                <a:gd name="T33" fmla="*/ 507 h 1260"/>
                <a:gd name="T34" fmla="*/ 398 w 852"/>
                <a:gd name="T35" fmla="*/ 492 h 1260"/>
                <a:gd name="T36" fmla="*/ 373 w 852"/>
                <a:gd name="T37" fmla="*/ 446 h 1260"/>
                <a:gd name="T38" fmla="*/ 363 w 852"/>
                <a:gd name="T39" fmla="*/ 430 h 1260"/>
                <a:gd name="T40" fmla="*/ 348 w 852"/>
                <a:gd name="T41" fmla="*/ 194 h 12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52"/>
                <a:gd name="T64" fmla="*/ 0 h 1260"/>
                <a:gd name="T65" fmla="*/ 852 w 852"/>
                <a:gd name="T66" fmla="*/ 1260 h 12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488" name="Freeform 92"/>
            <p:cNvSpPr>
              <a:spLocks/>
            </p:cNvSpPr>
            <p:nvPr/>
          </p:nvSpPr>
          <p:spPr bwMode="auto">
            <a:xfrm>
              <a:off x="4846" y="1713"/>
              <a:ext cx="516" cy="436"/>
            </a:xfrm>
            <a:custGeom>
              <a:avLst/>
              <a:gdLst>
                <a:gd name="T0" fmla="*/ 123 w 768"/>
                <a:gd name="T1" fmla="*/ 46 h 630"/>
                <a:gd name="T2" fmla="*/ 48 w 768"/>
                <a:gd name="T3" fmla="*/ 51 h 630"/>
                <a:gd name="T4" fmla="*/ 3 w 768"/>
                <a:gd name="T5" fmla="*/ 118 h 630"/>
                <a:gd name="T6" fmla="*/ 9 w 768"/>
                <a:gd name="T7" fmla="*/ 215 h 630"/>
                <a:gd name="T8" fmla="*/ 38 w 768"/>
                <a:gd name="T9" fmla="*/ 246 h 630"/>
                <a:gd name="T10" fmla="*/ 73 w 768"/>
                <a:gd name="T11" fmla="*/ 287 h 630"/>
                <a:gd name="T12" fmla="*/ 158 w 768"/>
                <a:gd name="T13" fmla="*/ 379 h 630"/>
                <a:gd name="T14" fmla="*/ 173 w 768"/>
                <a:gd name="T15" fmla="*/ 394 h 630"/>
                <a:gd name="T16" fmla="*/ 222 w 768"/>
                <a:gd name="T17" fmla="*/ 410 h 630"/>
                <a:gd name="T18" fmla="*/ 302 w 768"/>
                <a:gd name="T19" fmla="*/ 436 h 630"/>
                <a:gd name="T20" fmla="*/ 402 w 768"/>
                <a:gd name="T21" fmla="*/ 420 h 630"/>
                <a:gd name="T22" fmla="*/ 441 w 768"/>
                <a:gd name="T23" fmla="*/ 405 h 630"/>
                <a:gd name="T24" fmla="*/ 462 w 768"/>
                <a:gd name="T25" fmla="*/ 369 h 630"/>
                <a:gd name="T26" fmla="*/ 482 w 768"/>
                <a:gd name="T27" fmla="*/ 328 h 630"/>
                <a:gd name="T28" fmla="*/ 486 w 768"/>
                <a:gd name="T29" fmla="*/ 302 h 630"/>
                <a:gd name="T30" fmla="*/ 497 w 768"/>
                <a:gd name="T31" fmla="*/ 287 h 630"/>
                <a:gd name="T32" fmla="*/ 516 w 768"/>
                <a:gd name="T33" fmla="*/ 205 h 630"/>
                <a:gd name="T34" fmla="*/ 511 w 768"/>
                <a:gd name="T35" fmla="*/ 123 h 630"/>
                <a:gd name="T36" fmla="*/ 486 w 768"/>
                <a:gd name="T37" fmla="*/ 77 h 630"/>
                <a:gd name="T38" fmla="*/ 312 w 768"/>
                <a:gd name="T39" fmla="*/ 0 h 630"/>
                <a:gd name="T40" fmla="*/ 138 w 768"/>
                <a:gd name="T41" fmla="*/ 21 h 630"/>
                <a:gd name="T42" fmla="*/ 123 w 768"/>
                <a:gd name="T43" fmla="*/ 46 h 6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68"/>
                <a:gd name="T67" fmla="*/ 0 h 630"/>
                <a:gd name="T68" fmla="*/ 768 w 768"/>
                <a:gd name="T69" fmla="*/ 630 h 6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300" name="Line 93"/>
          <p:cNvSpPr>
            <a:spLocks noChangeShapeType="1"/>
          </p:cNvSpPr>
          <p:nvPr/>
        </p:nvSpPr>
        <p:spPr bwMode="auto">
          <a:xfrm>
            <a:off x="563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1" name="Group 94"/>
          <p:cNvGrpSpPr>
            <a:grpSpLocks/>
          </p:cNvGrpSpPr>
          <p:nvPr/>
        </p:nvGrpSpPr>
        <p:grpSpPr bwMode="auto">
          <a:xfrm>
            <a:off x="6629400" y="4114800"/>
            <a:ext cx="2286000" cy="2286000"/>
            <a:chOff x="3312" y="2640"/>
            <a:chExt cx="1440" cy="1440"/>
          </a:xfrm>
        </p:grpSpPr>
        <p:graphicFrame>
          <p:nvGraphicFramePr>
            <p:cNvPr id="12291" name="Object 3"/>
            <p:cNvGraphicFramePr>
              <a:graphicFrameLocks noChangeAspect="1"/>
            </p:cNvGraphicFramePr>
            <p:nvPr/>
          </p:nvGraphicFramePr>
          <p:xfrm>
            <a:off x="3312" y="2832"/>
            <a:ext cx="1440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067" name="Worksheet" r:id="rId5" imgW="3419856" imgH="2934005" progId="Excel.Sheet.8">
                    <p:embed/>
                  </p:oleObj>
                </mc:Choice>
                <mc:Fallback>
                  <p:oleObj name="Worksheet" r:id="rId5" imgW="3419856" imgH="2934005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32"/>
                          <a:ext cx="1440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04" name="Line 9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02" name="Group 97"/>
          <p:cNvGrpSpPr>
            <a:grpSpLocks/>
          </p:cNvGrpSpPr>
          <p:nvPr/>
        </p:nvGrpSpPr>
        <p:grpSpPr bwMode="auto">
          <a:xfrm>
            <a:off x="3276600" y="4419600"/>
            <a:ext cx="3200400" cy="1981200"/>
            <a:chOff x="1200" y="2832"/>
            <a:chExt cx="2016" cy="1248"/>
          </a:xfrm>
        </p:grpSpPr>
        <p:grpSp>
          <p:nvGrpSpPr>
            <p:cNvPr id="12400" name="Group 98"/>
            <p:cNvGrpSpPr>
              <a:grpSpLocks/>
            </p:cNvGrpSpPr>
            <p:nvPr/>
          </p:nvGrpSpPr>
          <p:grpSpPr bwMode="auto">
            <a:xfrm>
              <a:off x="1200" y="2832"/>
              <a:ext cx="1440" cy="1248"/>
              <a:chOff x="3108" y="2256"/>
              <a:chExt cx="2148" cy="1872"/>
            </a:xfrm>
          </p:grpSpPr>
          <p:graphicFrame>
            <p:nvGraphicFramePr>
              <p:cNvPr id="12290" name="Object 2"/>
              <p:cNvGraphicFramePr>
                <a:graphicFrameLocks noChangeAspect="1"/>
              </p:cNvGraphicFramePr>
              <p:nvPr/>
            </p:nvGraphicFramePr>
            <p:xfrm>
              <a:off x="3108" y="2256"/>
              <a:ext cx="2148" cy="18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68" name="Worksheet" r:id="rId7" imgW="3410407" imgH="2924556" progId="Excel.Sheet.8">
                      <p:embed/>
                    </p:oleObj>
                  </mc:Choice>
                  <mc:Fallback>
                    <p:oleObj name="Worksheet" r:id="rId7" imgW="3410407" imgH="2924556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8" y="2256"/>
                            <a:ext cx="2148" cy="18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402" name="Freeform 100"/>
              <p:cNvSpPr>
                <a:spLocks/>
              </p:cNvSpPr>
              <p:nvPr/>
            </p:nvSpPr>
            <p:spPr bwMode="auto">
              <a:xfrm>
                <a:off x="3638" y="2571"/>
                <a:ext cx="728" cy="896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8"/>
                  <a:gd name="T64" fmla="*/ 0 h 896"/>
                  <a:gd name="T65" fmla="*/ 728 w 728"/>
                  <a:gd name="T66" fmla="*/ 896 h 8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403" name="Freeform 101"/>
              <p:cNvSpPr>
                <a:spLocks/>
              </p:cNvSpPr>
              <p:nvPr/>
            </p:nvSpPr>
            <p:spPr bwMode="auto">
              <a:xfrm>
                <a:off x="4090" y="2934"/>
                <a:ext cx="802" cy="889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2"/>
                  <a:gd name="T79" fmla="*/ 0 h 889"/>
                  <a:gd name="T80" fmla="*/ 802 w 802"/>
                  <a:gd name="T81" fmla="*/ 889 h 8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401" name="Line 102"/>
            <p:cNvSpPr>
              <a:spLocks noChangeShapeType="1"/>
            </p:cNvSpPr>
            <p:nvPr/>
          </p:nvSpPr>
          <p:spPr bwMode="auto">
            <a:xfrm flipH="1">
              <a:off x="2784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3" name="Rectangle 103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Rectangle 104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05"/>
          <p:cNvSpPr>
            <a:spLocks noChangeShapeType="1"/>
          </p:cNvSpPr>
          <p:nvPr/>
        </p:nvSpPr>
        <p:spPr bwMode="auto">
          <a:xfrm>
            <a:off x="314325" y="36703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06"/>
          <p:cNvSpPr>
            <a:spLocks noChangeShapeType="1"/>
          </p:cNvSpPr>
          <p:nvPr/>
        </p:nvSpPr>
        <p:spPr bwMode="auto">
          <a:xfrm>
            <a:off x="314325" y="35099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07"/>
          <p:cNvSpPr>
            <a:spLocks noChangeShapeType="1"/>
          </p:cNvSpPr>
          <p:nvPr/>
        </p:nvSpPr>
        <p:spPr bwMode="auto">
          <a:xfrm>
            <a:off x="314325" y="33480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108"/>
          <p:cNvSpPr>
            <a:spLocks noChangeShapeType="1"/>
          </p:cNvSpPr>
          <p:nvPr/>
        </p:nvSpPr>
        <p:spPr bwMode="auto">
          <a:xfrm>
            <a:off x="314325" y="31877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109"/>
          <p:cNvSpPr>
            <a:spLocks noChangeShapeType="1"/>
          </p:cNvSpPr>
          <p:nvPr/>
        </p:nvSpPr>
        <p:spPr bwMode="auto">
          <a:xfrm>
            <a:off x="314325" y="30257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110"/>
          <p:cNvSpPr>
            <a:spLocks noChangeShapeType="1"/>
          </p:cNvSpPr>
          <p:nvPr/>
        </p:nvSpPr>
        <p:spPr bwMode="auto">
          <a:xfrm>
            <a:off x="314325" y="28702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111"/>
          <p:cNvSpPr>
            <a:spLocks noChangeShapeType="1"/>
          </p:cNvSpPr>
          <p:nvPr/>
        </p:nvSpPr>
        <p:spPr bwMode="auto">
          <a:xfrm>
            <a:off x="314325" y="27098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112"/>
          <p:cNvSpPr>
            <a:spLocks noChangeShapeType="1"/>
          </p:cNvSpPr>
          <p:nvPr/>
        </p:nvSpPr>
        <p:spPr bwMode="auto">
          <a:xfrm>
            <a:off x="314325" y="25479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113"/>
          <p:cNvSpPr>
            <a:spLocks noChangeShapeType="1"/>
          </p:cNvSpPr>
          <p:nvPr/>
        </p:nvSpPr>
        <p:spPr bwMode="auto">
          <a:xfrm>
            <a:off x="314325" y="23876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114"/>
          <p:cNvSpPr>
            <a:spLocks noChangeShapeType="1"/>
          </p:cNvSpPr>
          <p:nvPr/>
        </p:nvSpPr>
        <p:spPr bwMode="auto">
          <a:xfrm>
            <a:off x="314325" y="22256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115"/>
          <p:cNvSpPr>
            <a:spLocks noChangeShapeType="1"/>
          </p:cNvSpPr>
          <p:nvPr/>
        </p:nvSpPr>
        <p:spPr bwMode="auto">
          <a:xfrm>
            <a:off x="506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116"/>
          <p:cNvSpPr>
            <a:spLocks noChangeShapeType="1"/>
          </p:cNvSpPr>
          <p:nvPr/>
        </p:nvSpPr>
        <p:spPr bwMode="auto">
          <a:xfrm>
            <a:off x="69215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117"/>
          <p:cNvSpPr>
            <a:spLocks noChangeShapeType="1"/>
          </p:cNvSpPr>
          <p:nvPr/>
        </p:nvSpPr>
        <p:spPr bwMode="auto">
          <a:xfrm>
            <a:off x="885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118"/>
          <p:cNvSpPr>
            <a:spLocks noChangeShapeType="1"/>
          </p:cNvSpPr>
          <p:nvPr/>
        </p:nvSpPr>
        <p:spPr bwMode="auto">
          <a:xfrm>
            <a:off x="1077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119"/>
          <p:cNvSpPr>
            <a:spLocks noChangeShapeType="1"/>
          </p:cNvSpPr>
          <p:nvPr/>
        </p:nvSpPr>
        <p:spPr bwMode="auto">
          <a:xfrm>
            <a:off x="12700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120"/>
          <p:cNvSpPr>
            <a:spLocks noChangeShapeType="1"/>
          </p:cNvSpPr>
          <p:nvPr/>
        </p:nvSpPr>
        <p:spPr bwMode="auto">
          <a:xfrm>
            <a:off x="1457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121"/>
          <p:cNvSpPr>
            <a:spLocks noChangeShapeType="1"/>
          </p:cNvSpPr>
          <p:nvPr/>
        </p:nvSpPr>
        <p:spPr bwMode="auto">
          <a:xfrm>
            <a:off x="1649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122"/>
          <p:cNvSpPr>
            <a:spLocks noChangeShapeType="1"/>
          </p:cNvSpPr>
          <p:nvPr/>
        </p:nvSpPr>
        <p:spPr bwMode="auto">
          <a:xfrm>
            <a:off x="18415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123"/>
          <p:cNvSpPr>
            <a:spLocks noChangeShapeType="1"/>
          </p:cNvSpPr>
          <p:nvPr/>
        </p:nvSpPr>
        <p:spPr bwMode="auto">
          <a:xfrm>
            <a:off x="2028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124"/>
          <p:cNvSpPr>
            <a:spLocks noChangeShapeType="1"/>
          </p:cNvSpPr>
          <p:nvPr/>
        </p:nvSpPr>
        <p:spPr bwMode="auto">
          <a:xfrm>
            <a:off x="2220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Rectangle 125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126"/>
          <p:cNvSpPr>
            <a:spLocks noChangeShapeType="1"/>
          </p:cNvSpPr>
          <p:nvPr/>
        </p:nvSpPr>
        <p:spPr bwMode="auto">
          <a:xfrm>
            <a:off x="314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127"/>
          <p:cNvSpPr>
            <a:spLocks noChangeShapeType="1"/>
          </p:cNvSpPr>
          <p:nvPr/>
        </p:nvSpPr>
        <p:spPr bwMode="auto">
          <a:xfrm>
            <a:off x="295275" y="383222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128"/>
          <p:cNvSpPr>
            <a:spLocks noChangeShapeType="1"/>
          </p:cNvSpPr>
          <p:nvPr/>
        </p:nvSpPr>
        <p:spPr bwMode="auto">
          <a:xfrm>
            <a:off x="295275" y="36703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Line 129"/>
          <p:cNvSpPr>
            <a:spLocks noChangeShapeType="1"/>
          </p:cNvSpPr>
          <p:nvPr/>
        </p:nvSpPr>
        <p:spPr bwMode="auto">
          <a:xfrm>
            <a:off x="295275" y="35099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Line 130"/>
          <p:cNvSpPr>
            <a:spLocks noChangeShapeType="1"/>
          </p:cNvSpPr>
          <p:nvPr/>
        </p:nvSpPr>
        <p:spPr bwMode="auto">
          <a:xfrm>
            <a:off x="295275" y="33480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Line 131"/>
          <p:cNvSpPr>
            <a:spLocks noChangeShapeType="1"/>
          </p:cNvSpPr>
          <p:nvPr/>
        </p:nvSpPr>
        <p:spPr bwMode="auto">
          <a:xfrm>
            <a:off x="295275" y="31877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132"/>
          <p:cNvSpPr>
            <a:spLocks noChangeShapeType="1"/>
          </p:cNvSpPr>
          <p:nvPr/>
        </p:nvSpPr>
        <p:spPr bwMode="auto">
          <a:xfrm>
            <a:off x="295275" y="30257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133"/>
          <p:cNvSpPr>
            <a:spLocks noChangeShapeType="1"/>
          </p:cNvSpPr>
          <p:nvPr/>
        </p:nvSpPr>
        <p:spPr bwMode="auto">
          <a:xfrm>
            <a:off x="295275" y="28702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Line 134"/>
          <p:cNvSpPr>
            <a:spLocks noChangeShapeType="1"/>
          </p:cNvSpPr>
          <p:nvPr/>
        </p:nvSpPr>
        <p:spPr bwMode="auto">
          <a:xfrm>
            <a:off x="295275" y="27098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5" name="Line 135"/>
          <p:cNvSpPr>
            <a:spLocks noChangeShapeType="1"/>
          </p:cNvSpPr>
          <p:nvPr/>
        </p:nvSpPr>
        <p:spPr bwMode="auto">
          <a:xfrm>
            <a:off x="295275" y="25479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6" name="Line 136"/>
          <p:cNvSpPr>
            <a:spLocks noChangeShapeType="1"/>
          </p:cNvSpPr>
          <p:nvPr/>
        </p:nvSpPr>
        <p:spPr bwMode="auto">
          <a:xfrm>
            <a:off x="295275" y="23876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7" name="Line 137"/>
          <p:cNvSpPr>
            <a:spLocks noChangeShapeType="1"/>
          </p:cNvSpPr>
          <p:nvPr/>
        </p:nvSpPr>
        <p:spPr bwMode="auto">
          <a:xfrm>
            <a:off x="295275" y="22256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8" name="Line 138"/>
          <p:cNvSpPr>
            <a:spLocks noChangeShapeType="1"/>
          </p:cNvSpPr>
          <p:nvPr/>
        </p:nvSpPr>
        <p:spPr bwMode="auto">
          <a:xfrm>
            <a:off x="314325" y="383222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Line 139"/>
          <p:cNvSpPr>
            <a:spLocks noChangeShapeType="1"/>
          </p:cNvSpPr>
          <p:nvPr/>
        </p:nvSpPr>
        <p:spPr bwMode="auto">
          <a:xfrm flipV="1">
            <a:off x="314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Line 140"/>
          <p:cNvSpPr>
            <a:spLocks noChangeShapeType="1"/>
          </p:cNvSpPr>
          <p:nvPr/>
        </p:nvSpPr>
        <p:spPr bwMode="auto">
          <a:xfrm flipV="1">
            <a:off x="506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Line 141"/>
          <p:cNvSpPr>
            <a:spLocks noChangeShapeType="1"/>
          </p:cNvSpPr>
          <p:nvPr/>
        </p:nvSpPr>
        <p:spPr bwMode="auto">
          <a:xfrm flipV="1">
            <a:off x="69215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2" name="Line 142"/>
          <p:cNvSpPr>
            <a:spLocks noChangeShapeType="1"/>
          </p:cNvSpPr>
          <p:nvPr/>
        </p:nvSpPr>
        <p:spPr bwMode="auto">
          <a:xfrm flipV="1">
            <a:off x="885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Line 143"/>
          <p:cNvSpPr>
            <a:spLocks noChangeShapeType="1"/>
          </p:cNvSpPr>
          <p:nvPr/>
        </p:nvSpPr>
        <p:spPr bwMode="auto">
          <a:xfrm flipV="1">
            <a:off x="1077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Line 144"/>
          <p:cNvSpPr>
            <a:spLocks noChangeShapeType="1"/>
          </p:cNvSpPr>
          <p:nvPr/>
        </p:nvSpPr>
        <p:spPr bwMode="auto">
          <a:xfrm flipV="1">
            <a:off x="12700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5" name="Line 145"/>
          <p:cNvSpPr>
            <a:spLocks noChangeShapeType="1"/>
          </p:cNvSpPr>
          <p:nvPr/>
        </p:nvSpPr>
        <p:spPr bwMode="auto">
          <a:xfrm flipV="1">
            <a:off x="1457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6" name="Line 146"/>
          <p:cNvSpPr>
            <a:spLocks noChangeShapeType="1"/>
          </p:cNvSpPr>
          <p:nvPr/>
        </p:nvSpPr>
        <p:spPr bwMode="auto">
          <a:xfrm flipV="1">
            <a:off x="1649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7" name="Line 147"/>
          <p:cNvSpPr>
            <a:spLocks noChangeShapeType="1"/>
          </p:cNvSpPr>
          <p:nvPr/>
        </p:nvSpPr>
        <p:spPr bwMode="auto">
          <a:xfrm flipV="1">
            <a:off x="18415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148"/>
          <p:cNvSpPr>
            <a:spLocks noChangeShapeType="1"/>
          </p:cNvSpPr>
          <p:nvPr/>
        </p:nvSpPr>
        <p:spPr bwMode="auto">
          <a:xfrm flipV="1">
            <a:off x="2028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149"/>
          <p:cNvSpPr>
            <a:spLocks noChangeShapeType="1"/>
          </p:cNvSpPr>
          <p:nvPr/>
        </p:nvSpPr>
        <p:spPr bwMode="auto">
          <a:xfrm flipV="1">
            <a:off x="2220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Freeform 150"/>
          <p:cNvSpPr>
            <a:spLocks/>
          </p:cNvSpPr>
          <p:nvPr/>
        </p:nvSpPr>
        <p:spPr bwMode="auto">
          <a:xfrm>
            <a:off x="839788" y="2824163"/>
            <a:ext cx="90487" cy="93662"/>
          </a:xfrm>
          <a:custGeom>
            <a:avLst/>
            <a:gdLst>
              <a:gd name="T0" fmla="*/ 46037 w 57"/>
              <a:gd name="T1" fmla="*/ 0 h 59"/>
              <a:gd name="T2" fmla="*/ 90487 w 57"/>
              <a:gd name="T3" fmla="*/ 46037 h 59"/>
              <a:gd name="T4" fmla="*/ 46037 w 57"/>
              <a:gd name="T5" fmla="*/ 93662 h 59"/>
              <a:gd name="T6" fmla="*/ 0 w 57"/>
              <a:gd name="T7" fmla="*/ 46037 h 59"/>
              <a:gd name="T8" fmla="*/ 4603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1" name="Freeform 151"/>
          <p:cNvSpPr>
            <a:spLocks/>
          </p:cNvSpPr>
          <p:nvPr/>
        </p:nvSpPr>
        <p:spPr bwMode="auto">
          <a:xfrm>
            <a:off x="1604963" y="3302000"/>
            <a:ext cx="88900" cy="93663"/>
          </a:xfrm>
          <a:custGeom>
            <a:avLst/>
            <a:gdLst>
              <a:gd name="T0" fmla="*/ 44450 w 56"/>
              <a:gd name="T1" fmla="*/ 0 h 59"/>
              <a:gd name="T2" fmla="*/ 88900 w 56"/>
              <a:gd name="T3" fmla="*/ 46038 h 59"/>
              <a:gd name="T4" fmla="*/ 44450 w 56"/>
              <a:gd name="T5" fmla="*/ 93663 h 59"/>
              <a:gd name="T6" fmla="*/ 0 w 56"/>
              <a:gd name="T7" fmla="*/ 46038 h 59"/>
              <a:gd name="T8" fmla="*/ 44450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2" name="Freeform 152"/>
          <p:cNvSpPr>
            <a:spLocks/>
          </p:cNvSpPr>
          <p:nvPr/>
        </p:nvSpPr>
        <p:spPr bwMode="auto">
          <a:xfrm>
            <a:off x="1033463" y="2662238"/>
            <a:ext cx="88900" cy="93662"/>
          </a:xfrm>
          <a:custGeom>
            <a:avLst/>
            <a:gdLst>
              <a:gd name="T0" fmla="*/ 44450 w 56"/>
              <a:gd name="T1" fmla="*/ 0 h 59"/>
              <a:gd name="T2" fmla="*/ 88900 w 56"/>
              <a:gd name="T3" fmla="*/ 47625 h 59"/>
              <a:gd name="T4" fmla="*/ 44450 w 56"/>
              <a:gd name="T5" fmla="*/ 93662 h 59"/>
              <a:gd name="T6" fmla="*/ 0 w 56"/>
              <a:gd name="T7" fmla="*/ 47625 h 59"/>
              <a:gd name="T8" fmla="*/ 44450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30"/>
                </a:lnTo>
                <a:lnTo>
                  <a:pt x="28" y="59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3" name="Freeform 153"/>
          <p:cNvSpPr>
            <a:spLocks/>
          </p:cNvSpPr>
          <p:nvPr/>
        </p:nvSpPr>
        <p:spPr bwMode="auto">
          <a:xfrm>
            <a:off x="839788" y="2501900"/>
            <a:ext cx="90487" cy="93663"/>
          </a:xfrm>
          <a:custGeom>
            <a:avLst/>
            <a:gdLst>
              <a:gd name="T0" fmla="*/ 46037 w 57"/>
              <a:gd name="T1" fmla="*/ 0 h 59"/>
              <a:gd name="T2" fmla="*/ 90487 w 57"/>
              <a:gd name="T3" fmla="*/ 46038 h 59"/>
              <a:gd name="T4" fmla="*/ 46037 w 57"/>
              <a:gd name="T5" fmla="*/ 93663 h 59"/>
              <a:gd name="T6" fmla="*/ 0 w 57"/>
              <a:gd name="T7" fmla="*/ 46038 h 59"/>
              <a:gd name="T8" fmla="*/ 46037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Freeform 154"/>
          <p:cNvSpPr>
            <a:spLocks/>
          </p:cNvSpPr>
          <p:nvPr/>
        </p:nvSpPr>
        <p:spPr bwMode="auto">
          <a:xfrm>
            <a:off x="1797050" y="2984500"/>
            <a:ext cx="90488" cy="95250"/>
          </a:xfrm>
          <a:custGeom>
            <a:avLst/>
            <a:gdLst>
              <a:gd name="T0" fmla="*/ 44450 w 57"/>
              <a:gd name="T1" fmla="*/ 0 h 60"/>
              <a:gd name="T2" fmla="*/ 90488 w 57"/>
              <a:gd name="T3" fmla="*/ 47625 h 60"/>
              <a:gd name="T4" fmla="*/ 44450 w 57"/>
              <a:gd name="T5" fmla="*/ 95250 h 60"/>
              <a:gd name="T6" fmla="*/ 0 w 57"/>
              <a:gd name="T7" fmla="*/ 47625 h 60"/>
              <a:gd name="T8" fmla="*/ 44450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5" name="Freeform 155"/>
          <p:cNvSpPr>
            <a:spLocks/>
          </p:cNvSpPr>
          <p:nvPr/>
        </p:nvSpPr>
        <p:spPr bwMode="auto">
          <a:xfrm>
            <a:off x="1033463" y="2984500"/>
            <a:ext cx="88900" cy="95250"/>
          </a:xfrm>
          <a:custGeom>
            <a:avLst/>
            <a:gdLst>
              <a:gd name="T0" fmla="*/ 44450 w 56"/>
              <a:gd name="T1" fmla="*/ 0 h 60"/>
              <a:gd name="T2" fmla="*/ 88900 w 56"/>
              <a:gd name="T3" fmla="*/ 47625 h 60"/>
              <a:gd name="T4" fmla="*/ 44450 w 56"/>
              <a:gd name="T5" fmla="*/ 95250 h 60"/>
              <a:gd name="T6" fmla="*/ 0 w 56"/>
              <a:gd name="T7" fmla="*/ 47625 h 60"/>
              <a:gd name="T8" fmla="*/ 44450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6" name="Freeform 156"/>
          <p:cNvSpPr>
            <a:spLocks/>
          </p:cNvSpPr>
          <p:nvPr/>
        </p:nvSpPr>
        <p:spPr bwMode="auto">
          <a:xfrm>
            <a:off x="1225550" y="3624263"/>
            <a:ext cx="90488" cy="93662"/>
          </a:xfrm>
          <a:custGeom>
            <a:avLst/>
            <a:gdLst>
              <a:gd name="T0" fmla="*/ 44450 w 57"/>
              <a:gd name="T1" fmla="*/ 0 h 59"/>
              <a:gd name="T2" fmla="*/ 90488 w 57"/>
              <a:gd name="T3" fmla="*/ 46037 h 59"/>
              <a:gd name="T4" fmla="*/ 44450 w 57"/>
              <a:gd name="T5" fmla="*/ 93662 h 59"/>
              <a:gd name="T6" fmla="*/ 0 w 57"/>
              <a:gd name="T7" fmla="*/ 46037 h 59"/>
              <a:gd name="T8" fmla="*/ 44450 w 57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59"/>
              <a:gd name="T17" fmla="*/ 57 w 57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59">
                <a:moveTo>
                  <a:pt x="28" y="0"/>
                </a:moveTo>
                <a:lnTo>
                  <a:pt x="57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7" name="Freeform 157"/>
          <p:cNvSpPr>
            <a:spLocks/>
          </p:cNvSpPr>
          <p:nvPr/>
        </p:nvSpPr>
        <p:spPr bwMode="auto">
          <a:xfrm>
            <a:off x="1225550" y="2984500"/>
            <a:ext cx="90488" cy="95250"/>
          </a:xfrm>
          <a:custGeom>
            <a:avLst/>
            <a:gdLst>
              <a:gd name="T0" fmla="*/ 44450 w 57"/>
              <a:gd name="T1" fmla="*/ 0 h 60"/>
              <a:gd name="T2" fmla="*/ 90488 w 57"/>
              <a:gd name="T3" fmla="*/ 47625 h 60"/>
              <a:gd name="T4" fmla="*/ 44450 w 57"/>
              <a:gd name="T5" fmla="*/ 95250 h 60"/>
              <a:gd name="T6" fmla="*/ 0 w 57"/>
              <a:gd name="T7" fmla="*/ 47625 h 60"/>
              <a:gd name="T8" fmla="*/ 44450 w 57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"/>
              <a:gd name="T16" fmla="*/ 0 h 60"/>
              <a:gd name="T17" fmla="*/ 57 w 57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8" name="Rectangle 158"/>
          <p:cNvSpPr>
            <a:spLocks noChangeArrowheads="1"/>
          </p:cNvSpPr>
          <p:nvPr/>
        </p:nvSpPr>
        <p:spPr bwMode="auto">
          <a:xfrm>
            <a:off x="223838" y="37846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0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59" name="Rectangle 159"/>
          <p:cNvSpPr>
            <a:spLocks noChangeArrowheads="1"/>
          </p:cNvSpPr>
          <p:nvPr/>
        </p:nvSpPr>
        <p:spPr bwMode="auto">
          <a:xfrm>
            <a:off x="223838" y="36242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1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0" name="Rectangle 160"/>
          <p:cNvSpPr>
            <a:spLocks noChangeArrowheads="1"/>
          </p:cNvSpPr>
          <p:nvPr/>
        </p:nvSpPr>
        <p:spPr bwMode="auto">
          <a:xfrm>
            <a:off x="223838" y="34623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2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1" name="Rectangle 161"/>
          <p:cNvSpPr>
            <a:spLocks noChangeArrowheads="1"/>
          </p:cNvSpPr>
          <p:nvPr/>
        </p:nvSpPr>
        <p:spPr bwMode="auto">
          <a:xfrm>
            <a:off x="223838" y="33020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3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2" name="Rectangle 162"/>
          <p:cNvSpPr>
            <a:spLocks noChangeArrowheads="1"/>
          </p:cNvSpPr>
          <p:nvPr/>
        </p:nvSpPr>
        <p:spPr bwMode="auto">
          <a:xfrm>
            <a:off x="223838" y="31400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4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3" name="Rectangle 163"/>
          <p:cNvSpPr>
            <a:spLocks noChangeArrowheads="1"/>
          </p:cNvSpPr>
          <p:nvPr/>
        </p:nvSpPr>
        <p:spPr bwMode="auto">
          <a:xfrm>
            <a:off x="223838" y="29781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5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4" name="Rectangle 164"/>
          <p:cNvSpPr>
            <a:spLocks noChangeArrowheads="1"/>
          </p:cNvSpPr>
          <p:nvPr/>
        </p:nvSpPr>
        <p:spPr bwMode="auto">
          <a:xfrm>
            <a:off x="223838" y="28241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6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5" name="Rectangle 165"/>
          <p:cNvSpPr>
            <a:spLocks noChangeArrowheads="1"/>
          </p:cNvSpPr>
          <p:nvPr/>
        </p:nvSpPr>
        <p:spPr bwMode="auto">
          <a:xfrm>
            <a:off x="223838" y="26622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7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6" name="Rectangle 166"/>
          <p:cNvSpPr>
            <a:spLocks noChangeArrowheads="1"/>
          </p:cNvSpPr>
          <p:nvPr/>
        </p:nvSpPr>
        <p:spPr bwMode="auto">
          <a:xfrm>
            <a:off x="223838" y="25019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8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7" name="Rectangle 167"/>
          <p:cNvSpPr>
            <a:spLocks noChangeArrowheads="1"/>
          </p:cNvSpPr>
          <p:nvPr/>
        </p:nvSpPr>
        <p:spPr bwMode="auto">
          <a:xfrm>
            <a:off x="223838" y="23399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9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8" name="Rectangle 168"/>
          <p:cNvSpPr>
            <a:spLocks noChangeArrowheads="1"/>
          </p:cNvSpPr>
          <p:nvPr/>
        </p:nvSpPr>
        <p:spPr bwMode="auto">
          <a:xfrm>
            <a:off x="185738" y="21780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10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69" name="Rectangle 169"/>
          <p:cNvSpPr>
            <a:spLocks noChangeArrowheads="1"/>
          </p:cNvSpPr>
          <p:nvPr/>
        </p:nvSpPr>
        <p:spPr bwMode="auto">
          <a:xfrm>
            <a:off x="295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0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0" name="Rectangle 170"/>
          <p:cNvSpPr>
            <a:spLocks noChangeArrowheads="1"/>
          </p:cNvSpPr>
          <p:nvPr/>
        </p:nvSpPr>
        <p:spPr bwMode="auto">
          <a:xfrm>
            <a:off x="487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1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1" name="Rectangle 171"/>
          <p:cNvSpPr>
            <a:spLocks noChangeArrowheads="1"/>
          </p:cNvSpPr>
          <p:nvPr/>
        </p:nvSpPr>
        <p:spPr bwMode="auto">
          <a:xfrm>
            <a:off x="67310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2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2" name="Rectangle 172"/>
          <p:cNvSpPr>
            <a:spLocks noChangeArrowheads="1"/>
          </p:cNvSpPr>
          <p:nvPr/>
        </p:nvSpPr>
        <p:spPr bwMode="auto">
          <a:xfrm>
            <a:off x="866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3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3" name="Rectangle 173"/>
          <p:cNvSpPr>
            <a:spLocks noChangeArrowheads="1"/>
          </p:cNvSpPr>
          <p:nvPr/>
        </p:nvSpPr>
        <p:spPr bwMode="auto">
          <a:xfrm>
            <a:off x="10588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4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4" name="Rectangle 174"/>
          <p:cNvSpPr>
            <a:spLocks noChangeArrowheads="1"/>
          </p:cNvSpPr>
          <p:nvPr/>
        </p:nvSpPr>
        <p:spPr bwMode="auto">
          <a:xfrm>
            <a:off x="12509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5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5" name="Rectangle 175"/>
          <p:cNvSpPr>
            <a:spLocks noChangeArrowheads="1"/>
          </p:cNvSpPr>
          <p:nvPr/>
        </p:nvSpPr>
        <p:spPr bwMode="auto">
          <a:xfrm>
            <a:off x="1438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6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6" name="Rectangle 176"/>
          <p:cNvSpPr>
            <a:spLocks noChangeArrowheads="1"/>
          </p:cNvSpPr>
          <p:nvPr/>
        </p:nvSpPr>
        <p:spPr bwMode="auto">
          <a:xfrm>
            <a:off x="1630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7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7" name="Rectangle 177"/>
          <p:cNvSpPr>
            <a:spLocks noChangeArrowheads="1"/>
          </p:cNvSpPr>
          <p:nvPr/>
        </p:nvSpPr>
        <p:spPr bwMode="auto">
          <a:xfrm>
            <a:off x="18224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8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8" name="Rectangle 178"/>
          <p:cNvSpPr>
            <a:spLocks noChangeArrowheads="1"/>
          </p:cNvSpPr>
          <p:nvPr/>
        </p:nvSpPr>
        <p:spPr bwMode="auto">
          <a:xfrm>
            <a:off x="2009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9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79" name="Rectangle 179"/>
          <p:cNvSpPr>
            <a:spLocks noChangeArrowheads="1"/>
          </p:cNvSpPr>
          <p:nvPr/>
        </p:nvSpPr>
        <p:spPr bwMode="auto">
          <a:xfrm>
            <a:off x="2182813" y="38925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eaLnBrk="1" hangingPunct="1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Gulim" pitchFamily="34" charset="-127"/>
              </a:rPr>
              <a:t>10</a:t>
            </a:r>
            <a:endParaRPr lang="ko-KR" altLang="en-US">
              <a:latin typeface="Tahoma" pitchFamily="34" charset="0"/>
              <a:ea typeface="Gulim" pitchFamily="34" charset="-127"/>
            </a:endParaRPr>
          </a:p>
        </p:txBody>
      </p:sp>
      <p:sp>
        <p:nvSpPr>
          <p:cNvPr id="12380" name="Rectangle 180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Text Box 181"/>
          <p:cNvSpPr txBox="1">
            <a:spLocks noChangeArrowheads="1"/>
          </p:cNvSpPr>
          <p:nvPr/>
        </p:nvSpPr>
        <p:spPr bwMode="auto">
          <a:xfrm>
            <a:off x="228600" y="4572000"/>
            <a:ext cx="19050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K=2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Arbitrarily choose K object as initial cluster center</a:t>
            </a:r>
          </a:p>
        </p:txBody>
      </p:sp>
      <p:sp>
        <p:nvSpPr>
          <p:cNvPr id="12382" name="Line 182"/>
          <p:cNvSpPr>
            <a:spLocks noChangeShapeType="1"/>
          </p:cNvSpPr>
          <p:nvPr/>
        </p:nvSpPr>
        <p:spPr bwMode="auto">
          <a:xfrm flipV="1">
            <a:off x="1066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83" name="Line 183"/>
          <p:cNvSpPr>
            <a:spLocks noChangeShapeType="1"/>
          </p:cNvSpPr>
          <p:nvPr/>
        </p:nvSpPr>
        <p:spPr bwMode="auto">
          <a:xfrm>
            <a:off x="24384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84" name="Text Box 184"/>
          <p:cNvSpPr txBox="1">
            <a:spLocks noChangeArrowheads="1"/>
          </p:cNvSpPr>
          <p:nvPr/>
        </p:nvSpPr>
        <p:spPr bwMode="auto">
          <a:xfrm>
            <a:off x="2362200" y="3124200"/>
            <a:ext cx="8382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Assign each objects to most similar center</a:t>
            </a:r>
          </a:p>
        </p:txBody>
      </p:sp>
      <p:sp>
        <p:nvSpPr>
          <p:cNvPr id="12385" name="Text Box 185"/>
          <p:cNvSpPr txBox="1">
            <a:spLocks noChangeArrowheads="1"/>
          </p:cNvSpPr>
          <p:nvPr/>
        </p:nvSpPr>
        <p:spPr bwMode="auto">
          <a:xfrm>
            <a:off x="5638800" y="3048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Update the cluster means</a:t>
            </a:r>
          </a:p>
        </p:txBody>
      </p:sp>
      <p:sp>
        <p:nvSpPr>
          <p:cNvPr id="12386" name="Freeform 186"/>
          <p:cNvSpPr>
            <a:spLocks/>
          </p:cNvSpPr>
          <p:nvPr/>
        </p:nvSpPr>
        <p:spPr bwMode="auto">
          <a:xfrm>
            <a:off x="838200" y="3136900"/>
            <a:ext cx="88900" cy="95250"/>
          </a:xfrm>
          <a:custGeom>
            <a:avLst/>
            <a:gdLst>
              <a:gd name="T0" fmla="*/ 44450 w 56"/>
              <a:gd name="T1" fmla="*/ 0 h 60"/>
              <a:gd name="T2" fmla="*/ 88900 w 56"/>
              <a:gd name="T3" fmla="*/ 47625 h 60"/>
              <a:gd name="T4" fmla="*/ 44450 w 56"/>
              <a:gd name="T5" fmla="*/ 95250 h 60"/>
              <a:gd name="T6" fmla="*/ 0 w 56"/>
              <a:gd name="T7" fmla="*/ 47625 h 60"/>
              <a:gd name="T8" fmla="*/ 44450 w 56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60"/>
              <a:gd name="T17" fmla="*/ 56 w 56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7" name="Freeform 187"/>
          <p:cNvSpPr>
            <a:spLocks/>
          </p:cNvSpPr>
          <p:nvPr/>
        </p:nvSpPr>
        <p:spPr bwMode="auto">
          <a:xfrm>
            <a:off x="1600200" y="2971800"/>
            <a:ext cx="88900" cy="93663"/>
          </a:xfrm>
          <a:custGeom>
            <a:avLst/>
            <a:gdLst>
              <a:gd name="T0" fmla="*/ 44450 w 56"/>
              <a:gd name="T1" fmla="*/ 0 h 59"/>
              <a:gd name="T2" fmla="*/ 88900 w 56"/>
              <a:gd name="T3" fmla="*/ 46038 h 59"/>
              <a:gd name="T4" fmla="*/ 44450 w 56"/>
              <a:gd name="T5" fmla="*/ 93663 h 59"/>
              <a:gd name="T6" fmla="*/ 0 w 56"/>
              <a:gd name="T7" fmla="*/ 46038 h 59"/>
              <a:gd name="T8" fmla="*/ 44450 w 56"/>
              <a:gd name="T9" fmla="*/ 0 h 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9"/>
              <a:gd name="T17" fmla="*/ 56 w 56"/>
              <a:gd name="T18" fmla="*/ 59 h 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8" name="Oval 188"/>
          <p:cNvSpPr>
            <a:spLocks noChangeArrowheads="1"/>
          </p:cNvSpPr>
          <p:nvPr/>
        </p:nvSpPr>
        <p:spPr bwMode="auto">
          <a:xfrm>
            <a:off x="457200" y="3265488"/>
            <a:ext cx="84138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9" name="Oval 189"/>
          <p:cNvSpPr>
            <a:spLocks noChangeArrowheads="1"/>
          </p:cNvSpPr>
          <p:nvPr/>
        </p:nvSpPr>
        <p:spPr bwMode="auto">
          <a:xfrm>
            <a:off x="1973263" y="3113088"/>
            <a:ext cx="84137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0" name="Text Box 190"/>
          <p:cNvSpPr txBox="1">
            <a:spLocks noChangeArrowheads="1"/>
          </p:cNvSpPr>
          <p:nvPr/>
        </p:nvSpPr>
        <p:spPr bwMode="auto">
          <a:xfrm>
            <a:off x="5638800" y="5334000"/>
            <a:ext cx="8382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Update the cluster means</a:t>
            </a:r>
          </a:p>
        </p:txBody>
      </p:sp>
      <p:sp>
        <p:nvSpPr>
          <p:cNvPr id="12391" name="Text Box 191"/>
          <p:cNvSpPr txBox="1">
            <a:spLocks noChangeArrowheads="1"/>
          </p:cNvSpPr>
          <p:nvPr/>
        </p:nvSpPr>
        <p:spPr bwMode="auto">
          <a:xfrm>
            <a:off x="7848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reassign</a:t>
            </a:r>
          </a:p>
        </p:txBody>
      </p:sp>
      <p:sp>
        <p:nvSpPr>
          <p:cNvPr id="12392" name="Line 192"/>
          <p:cNvSpPr>
            <a:spLocks noChangeShapeType="1"/>
          </p:cNvSpPr>
          <p:nvPr/>
        </p:nvSpPr>
        <p:spPr bwMode="auto">
          <a:xfrm flipV="1">
            <a:off x="4267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93" name="Text Box 193"/>
          <p:cNvSpPr txBox="1">
            <a:spLocks noChangeArrowheads="1"/>
          </p:cNvSpPr>
          <p:nvPr/>
        </p:nvSpPr>
        <p:spPr bwMode="auto">
          <a:xfrm>
            <a:off x="4419600" y="41148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ko-KR" sz="1400">
                <a:latin typeface="Tahoma" pitchFamily="34" charset="0"/>
                <a:ea typeface="Gulim" pitchFamily="34" charset="-127"/>
              </a:rPr>
              <a:t>reassign</a:t>
            </a:r>
          </a:p>
        </p:txBody>
      </p:sp>
      <p:sp>
        <p:nvSpPr>
          <p:cNvPr id="12394" name="Freeform 194"/>
          <p:cNvSpPr>
            <a:spLocks/>
          </p:cNvSpPr>
          <p:nvPr/>
        </p:nvSpPr>
        <p:spPr bwMode="auto">
          <a:xfrm>
            <a:off x="3730625" y="2332038"/>
            <a:ext cx="835025" cy="1419225"/>
          </a:xfrm>
          <a:custGeom>
            <a:avLst/>
            <a:gdLst>
              <a:gd name="T0" fmla="*/ 57150 w 526"/>
              <a:gd name="T1" fmla="*/ 4763 h 894"/>
              <a:gd name="T2" fmla="*/ 376237 w 526"/>
              <a:gd name="T3" fmla="*/ 19050 h 894"/>
              <a:gd name="T4" fmla="*/ 392112 w 526"/>
              <a:gd name="T5" fmla="*/ 63500 h 894"/>
              <a:gd name="T6" fmla="*/ 434975 w 526"/>
              <a:gd name="T7" fmla="*/ 92075 h 894"/>
              <a:gd name="T8" fmla="*/ 536575 w 526"/>
              <a:gd name="T9" fmla="*/ 250825 h 894"/>
              <a:gd name="T10" fmla="*/ 652462 w 526"/>
              <a:gd name="T11" fmla="*/ 860425 h 894"/>
              <a:gd name="T12" fmla="*/ 739775 w 526"/>
              <a:gd name="T13" fmla="*/ 919163 h 894"/>
              <a:gd name="T14" fmla="*/ 768350 w 526"/>
              <a:gd name="T15" fmla="*/ 1006475 h 894"/>
              <a:gd name="T16" fmla="*/ 782637 w 526"/>
              <a:gd name="T17" fmla="*/ 1136650 h 894"/>
              <a:gd name="T18" fmla="*/ 812800 w 526"/>
              <a:gd name="T19" fmla="*/ 1165225 h 894"/>
              <a:gd name="T20" fmla="*/ 798512 w 526"/>
              <a:gd name="T21" fmla="*/ 1384300 h 894"/>
              <a:gd name="T22" fmla="*/ 681037 w 526"/>
              <a:gd name="T23" fmla="*/ 1398588 h 894"/>
              <a:gd name="T24" fmla="*/ 361950 w 526"/>
              <a:gd name="T25" fmla="*/ 1384300 h 894"/>
              <a:gd name="T26" fmla="*/ 115887 w 526"/>
              <a:gd name="T27" fmla="*/ 1165225 h 894"/>
              <a:gd name="T28" fmla="*/ 71437 w 526"/>
              <a:gd name="T29" fmla="*/ 1049338 h 894"/>
              <a:gd name="T30" fmla="*/ 0 w 526"/>
              <a:gd name="T31" fmla="*/ 846138 h 894"/>
              <a:gd name="T32" fmla="*/ 14287 w 526"/>
              <a:gd name="T33" fmla="*/ 149225 h 894"/>
              <a:gd name="T34" fmla="*/ 57150 w 526"/>
              <a:gd name="T35" fmla="*/ 4763 h 89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526"/>
              <a:gd name="T55" fmla="*/ 0 h 894"/>
              <a:gd name="T56" fmla="*/ 526 w 526"/>
              <a:gd name="T57" fmla="*/ 894 h 89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526" h="894">
                <a:moveTo>
                  <a:pt x="36" y="3"/>
                </a:moveTo>
                <a:cubicBezTo>
                  <a:pt x="103" y="6"/>
                  <a:pt x="171" y="0"/>
                  <a:pt x="237" y="12"/>
                </a:cubicBezTo>
                <a:cubicBezTo>
                  <a:pt x="247" y="14"/>
                  <a:pt x="241" y="32"/>
                  <a:pt x="247" y="40"/>
                </a:cubicBezTo>
                <a:cubicBezTo>
                  <a:pt x="254" y="48"/>
                  <a:pt x="265" y="52"/>
                  <a:pt x="274" y="58"/>
                </a:cubicBezTo>
                <a:cubicBezTo>
                  <a:pt x="287" y="108"/>
                  <a:pt x="310" y="117"/>
                  <a:pt x="338" y="158"/>
                </a:cubicBezTo>
                <a:cubicBezTo>
                  <a:pt x="380" y="289"/>
                  <a:pt x="264" y="493"/>
                  <a:pt x="411" y="542"/>
                </a:cubicBezTo>
                <a:cubicBezTo>
                  <a:pt x="429" y="554"/>
                  <a:pt x="459" y="558"/>
                  <a:pt x="466" y="579"/>
                </a:cubicBezTo>
                <a:cubicBezTo>
                  <a:pt x="472" y="597"/>
                  <a:pt x="484" y="634"/>
                  <a:pt x="484" y="634"/>
                </a:cubicBezTo>
                <a:cubicBezTo>
                  <a:pt x="487" y="661"/>
                  <a:pt x="486" y="690"/>
                  <a:pt x="493" y="716"/>
                </a:cubicBezTo>
                <a:cubicBezTo>
                  <a:pt x="495" y="724"/>
                  <a:pt x="511" y="725"/>
                  <a:pt x="512" y="734"/>
                </a:cubicBezTo>
                <a:cubicBezTo>
                  <a:pt x="515" y="780"/>
                  <a:pt x="526" y="832"/>
                  <a:pt x="503" y="872"/>
                </a:cubicBezTo>
                <a:cubicBezTo>
                  <a:pt x="491" y="894"/>
                  <a:pt x="454" y="878"/>
                  <a:pt x="429" y="881"/>
                </a:cubicBezTo>
                <a:cubicBezTo>
                  <a:pt x="362" y="878"/>
                  <a:pt x="294" y="886"/>
                  <a:pt x="228" y="872"/>
                </a:cubicBezTo>
                <a:cubicBezTo>
                  <a:pt x="183" y="863"/>
                  <a:pt x="101" y="772"/>
                  <a:pt x="73" y="734"/>
                </a:cubicBezTo>
                <a:cubicBezTo>
                  <a:pt x="53" y="653"/>
                  <a:pt x="78" y="744"/>
                  <a:pt x="45" y="661"/>
                </a:cubicBezTo>
                <a:cubicBezTo>
                  <a:pt x="27" y="617"/>
                  <a:pt x="21" y="575"/>
                  <a:pt x="0" y="533"/>
                </a:cubicBezTo>
                <a:cubicBezTo>
                  <a:pt x="3" y="387"/>
                  <a:pt x="3" y="240"/>
                  <a:pt x="9" y="94"/>
                </a:cubicBezTo>
                <a:cubicBezTo>
                  <a:pt x="11" y="32"/>
                  <a:pt x="52" y="68"/>
                  <a:pt x="36" y="3"/>
                </a:cubicBez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5" name="Freeform 195"/>
          <p:cNvSpPr>
            <a:spLocks/>
          </p:cNvSpPr>
          <p:nvPr/>
        </p:nvSpPr>
        <p:spPr bwMode="auto">
          <a:xfrm>
            <a:off x="4271963" y="2684463"/>
            <a:ext cx="811212" cy="671512"/>
          </a:xfrm>
          <a:custGeom>
            <a:avLst/>
            <a:gdLst>
              <a:gd name="T0" fmla="*/ 111125 w 511"/>
              <a:gd name="T1" fmla="*/ 0 h 423"/>
              <a:gd name="T2" fmla="*/ 9525 w 511"/>
              <a:gd name="T3" fmla="*/ 101600 h 423"/>
              <a:gd name="T4" fmla="*/ 23812 w 511"/>
              <a:gd name="T5" fmla="*/ 276225 h 423"/>
              <a:gd name="T6" fmla="*/ 96837 w 511"/>
              <a:gd name="T7" fmla="*/ 290512 h 423"/>
              <a:gd name="T8" fmla="*/ 257175 w 511"/>
              <a:gd name="T9" fmla="*/ 320675 h 423"/>
              <a:gd name="T10" fmla="*/ 358775 w 511"/>
              <a:gd name="T11" fmla="*/ 552450 h 423"/>
              <a:gd name="T12" fmla="*/ 460375 w 511"/>
              <a:gd name="T13" fmla="*/ 566737 h 423"/>
              <a:gd name="T14" fmla="*/ 749300 w 511"/>
              <a:gd name="T15" fmla="*/ 552450 h 423"/>
              <a:gd name="T16" fmla="*/ 808037 w 511"/>
              <a:gd name="T17" fmla="*/ 406400 h 423"/>
              <a:gd name="T18" fmla="*/ 793750 w 511"/>
              <a:gd name="T19" fmla="*/ 203200 h 423"/>
              <a:gd name="T20" fmla="*/ 749300 w 511"/>
              <a:gd name="T21" fmla="*/ 188912 h 423"/>
              <a:gd name="T22" fmla="*/ 590550 w 511"/>
              <a:gd name="T23" fmla="*/ 146050 h 423"/>
              <a:gd name="T24" fmla="*/ 444500 w 511"/>
              <a:gd name="T25" fmla="*/ 87312 h 423"/>
              <a:gd name="T26" fmla="*/ 401637 w 511"/>
              <a:gd name="T27" fmla="*/ 58737 h 423"/>
              <a:gd name="T28" fmla="*/ 342900 w 511"/>
              <a:gd name="T29" fmla="*/ 44450 h 423"/>
              <a:gd name="T30" fmla="*/ 257175 w 511"/>
              <a:gd name="T31" fmla="*/ 0 h 423"/>
              <a:gd name="T32" fmla="*/ 111125 w 511"/>
              <a:gd name="T33" fmla="*/ 0 h 4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1"/>
              <a:gd name="T52" fmla="*/ 0 h 423"/>
              <a:gd name="T53" fmla="*/ 511 w 511"/>
              <a:gd name="T54" fmla="*/ 423 h 42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1" h="423">
                <a:moveTo>
                  <a:pt x="70" y="0"/>
                </a:moveTo>
                <a:cubicBezTo>
                  <a:pt x="47" y="24"/>
                  <a:pt x="25" y="36"/>
                  <a:pt x="6" y="64"/>
                </a:cubicBezTo>
                <a:cubicBezTo>
                  <a:pt x="9" y="101"/>
                  <a:pt x="0" y="141"/>
                  <a:pt x="15" y="174"/>
                </a:cubicBezTo>
                <a:cubicBezTo>
                  <a:pt x="22" y="188"/>
                  <a:pt x="46" y="180"/>
                  <a:pt x="61" y="183"/>
                </a:cubicBezTo>
                <a:cubicBezTo>
                  <a:pt x="154" y="198"/>
                  <a:pt x="94" y="184"/>
                  <a:pt x="162" y="202"/>
                </a:cubicBezTo>
                <a:cubicBezTo>
                  <a:pt x="181" y="260"/>
                  <a:pt x="152" y="334"/>
                  <a:pt x="226" y="348"/>
                </a:cubicBezTo>
                <a:cubicBezTo>
                  <a:pt x="247" y="352"/>
                  <a:pt x="269" y="354"/>
                  <a:pt x="290" y="357"/>
                </a:cubicBezTo>
                <a:cubicBezTo>
                  <a:pt x="334" y="423"/>
                  <a:pt x="422" y="398"/>
                  <a:pt x="472" y="348"/>
                </a:cubicBezTo>
                <a:cubicBezTo>
                  <a:pt x="483" y="316"/>
                  <a:pt x="499" y="288"/>
                  <a:pt x="509" y="256"/>
                </a:cubicBezTo>
                <a:cubicBezTo>
                  <a:pt x="506" y="213"/>
                  <a:pt x="511" y="169"/>
                  <a:pt x="500" y="128"/>
                </a:cubicBezTo>
                <a:cubicBezTo>
                  <a:pt x="497" y="119"/>
                  <a:pt x="481" y="122"/>
                  <a:pt x="472" y="119"/>
                </a:cubicBezTo>
                <a:cubicBezTo>
                  <a:pt x="364" y="90"/>
                  <a:pt x="433" y="112"/>
                  <a:pt x="372" y="92"/>
                </a:cubicBezTo>
                <a:cubicBezTo>
                  <a:pt x="318" y="38"/>
                  <a:pt x="374" y="83"/>
                  <a:pt x="280" y="55"/>
                </a:cubicBezTo>
                <a:cubicBezTo>
                  <a:pt x="270" y="52"/>
                  <a:pt x="263" y="41"/>
                  <a:pt x="253" y="37"/>
                </a:cubicBezTo>
                <a:cubicBezTo>
                  <a:pt x="241" y="32"/>
                  <a:pt x="228" y="31"/>
                  <a:pt x="216" y="28"/>
                </a:cubicBezTo>
                <a:cubicBezTo>
                  <a:pt x="204" y="20"/>
                  <a:pt x="179" y="0"/>
                  <a:pt x="162" y="0"/>
                </a:cubicBezTo>
                <a:cubicBezTo>
                  <a:pt x="67" y="0"/>
                  <a:pt x="70" y="42"/>
                  <a:pt x="70" y="0"/>
                </a:cubicBez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6" name="Freeform 196"/>
          <p:cNvSpPr>
            <a:spLocks/>
          </p:cNvSpPr>
          <p:nvPr/>
        </p:nvSpPr>
        <p:spPr bwMode="auto">
          <a:xfrm>
            <a:off x="7037388" y="2273300"/>
            <a:ext cx="901700" cy="1325563"/>
          </a:xfrm>
          <a:custGeom>
            <a:avLst/>
            <a:gdLst>
              <a:gd name="T0" fmla="*/ 117475 w 568"/>
              <a:gd name="T1" fmla="*/ 77788 h 835"/>
              <a:gd name="T2" fmla="*/ 1588 w 568"/>
              <a:gd name="T3" fmla="*/ 339725 h 835"/>
              <a:gd name="T4" fmla="*/ 88900 w 568"/>
              <a:gd name="T5" fmla="*/ 876300 h 835"/>
              <a:gd name="T6" fmla="*/ 204788 w 568"/>
              <a:gd name="T7" fmla="*/ 963613 h 835"/>
              <a:gd name="T8" fmla="*/ 277812 w 568"/>
              <a:gd name="T9" fmla="*/ 1036638 h 835"/>
              <a:gd name="T10" fmla="*/ 292100 w 568"/>
              <a:gd name="T11" fmla="*/ 1079500 h 835"/>
              <a:gd name="T12" fmla="*/ 365125 w 568"/>
              <a:gd name="T13" fmla="*/ 1152525 h 835"/>
              <a:gd name="T14" fmla="*/ 422275 w 568"/>
              <a:gd name="T15" fmla="*/ 1223963 h 835"/>
              <a:gd name="T16" fmla="*/ 495300 w 568"/>
              <a:gd name="T17" fmla="*/ 1296988 h 835"/>
              <a:gd name="T18" fmla="*/ 611187 w 568"/>
              <a:gd name="T19" fmla="*/ 1325563 h 835"/>
              <a:gd name="T20" fmla="*/ 873125 w 568"/>
              <a:gd name="T21" fmla="*/ 1296988 h 835"/>
              <a:gd name="T22" fmla="*/ 887413 w 568"/>
              <a:gd name="T23" fmla="*/ 1254125 h 835"/>
              <a:gd name="T24" fmla="*/ 873125 w 568"/>
              <a:gd name="T25" fmla="*/ 992188 h 835"/>
              <a:gd name="T26" fmla="*/ 785812 w 568"/>
              <a:gd name="T27" fmla="*/ 963613 h 835"/>
              <a:gd name="T28" fmla="*/ 684212 w 568"/>
              <a:gd name="T29" fmla="*/ 862013 h 835"/>
              <a:gd name="T30" fmla="*/ 625475 w 568"/>
              <a:gd name="T31" fmla="*/ 788988 h 835"/>
              <a:gd name="T32" fmla="*/ 568325 w 568"/>
              <a:gd name="T33" fmla="*/ 701675 h 835"/>
              <a:gd name="T34" fmla="*/ 582612 w 568"/>
              <a:gd name="T35" fmla="*/ 280988 h 835"/>
              <a:gd name="T36" fmla="*/ 568325 w 568"/>
              <a:gd name="T37" fmla="*/ 165100 h 835"/>
              <a:gd name="T38" fmla="*/ 263525 w 568"/>
              <a:gd name="T39" fmla="*/ 4763 h 835"/>
              <a:gd name="T40" fmla="*/ 161925 w 568"/>
              <a:gd name="T41" fmla="*/ 20638 h 835"/>
              <a:gd name="T42" fmla="*/ 147637 w 568"/>
              <a:gd name="T43" fmla="*/ 92075 h 835"/>
              <a:gd name="T44" fmla="*/ 103188 w 568"/>
              <a:gd name="T45" fmla="*/ 106363 h 835"/>
              <a:gd name="T46" fmla="*/ 117475 w 568"/>
              <a:gd name="T47" fmla="*/ 77788 h 83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8"/>
              <a:gd name="T73" fmla="*/ 0 h 835"/>
              <a:gd name="T74" fmla="*/ 568 w 568"/>
              <a:gd name="T75" fmla="*/ 835 h 83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8" h="835">
                <a:moveTo>
                  <a:pt x="74" y="49"/>
                </a:moveTo>
                <a:cubicBezTo>
                  <a:pt x="39" y="103"/>
                  <a:pt x="20" y="153"/>
                  <a:pt x="1" y="214"/>
                </a:cubicBezTo>
                <a:cubicBezTo>
                  <a:pt x="6" y="342"/>
                  <a:pt x="0" y="441"/>
                  <a:pt x="56" y="552"/>
                </a:cubicBezTo>
                <a:cubicBezTo>
                  <a:pt x="74" y="589"/>
                  <a:pt x="100" y="582"/>
                  <a:pt x="129" y="607"/>
                </a:cubicBezTo>
                <a:cubicBezTo>
                  <a:pt x="145" y="621"/>
                  <a:pt x="175" y="653"/>
                  <a:pt x="175" y="653"/>
                </a:cubicBezTo>
                <a:cubicBezTo>
                  <a:pt x="178" y="662"/>
                  <a:pt x="178" y="672"/>
                  <a:pt x="184" y="680"/>
                </a:cubicBezTo>
                <a:cubicBezTo>
                  <a:pt x="197" y="697"/>
                  <a:pt x="230" y="726"/>
                  <a:pt x="230" y="726"/>
                </a:cubicBezTo>
                <a:cubicBezTo>
                  <a:pt x="245" y="772"/>
                  <a:pt x="228" y="737"/>
                  <a:pt x="266" y="771"/>
                </a:cubicBezTo>
                <a:cubicBezTo>
                  <a:pt x="282" y="785"/>
                  <a:pt x="297" y="802"/>
                  <a:pt x="312" y="817"/>
                </a:cubicBezTo>
                <a:cubicBezTo>
                  <a:pt x="330" y="835"/>
                  <a:pt x="361" y="827"/>
                  <a:pt x="385" y="835"/>
                </a:cubicBezTo>
                <a:cubicBezTo>
                  <a:pt x="440" y="829"/>
                  <a:pt x="496" y="831"/>
                  <a:pt x="550" y="817"/>
                </a:cubicBezTo>
                <a:cubicBezTo>
                  <a:pt x="559" y="815"/>
                  <a:pt x="559" y="799"/>
                  <a:pt x="559" y="790"/>
                </a:cubicBezTo>
                <a:cubicBezTo>
                  <a:pt x="559" y="735"/>
                  <a:pt x="568" y="677"/>
                  <a:pt x="550" y="625"/>
                </a:cubicBezTo>
                <a:cubicBezTo>
                  <a:pt x="544" y="607"/>
                  <a:pt x="495" y="607"/>
                  <a:pt x="495" y="607"/>
                </a:cubicBezTo>
                <a:cubicBezTo>
                  <a:pt x="475" y="577"/>
                  <a:pt x="461" y="563"/>
                  <a:pt x="431" y="543"/>
                </a:cubicBezTo>
                <a:cubicBezTo>
                  <a:pt x="411" y="479"/>
                  <a:pt x="439" y="549"/>
                  <a:pt x="394" y="497"/>
                </a:cubicBezTo>
                <a:cubicBezTo>
                  <a:pt x="380" y="481"/>
                  <a:pt x="358" y="442"/>
                  <a:pt x="358" y="442"/>
                </a:cubicBezTo>
                <a:cubicBezTo>
                  <a:pt x="361" y="354"/>
                  <a:pt x="367" y="265"/>
                  <a:pt x="367" y="177"/>
                </a:cubicBezTo>
                <a:cubicBezTo>
                  <a:pt x="367" y="152"/>
                  <a:pt x="368" y="126"/>
                  <a:pt x="358" y="104"/>
                </a:cubicBezTo>
                <a:cubicBezTo>
                  <a:pt x="326" y="34"/>
                  <a:pt x="229" y="12"/>
                  <a:pt x="166" y="3"/>
                </a:cubicBezTo>
                <a:cubicBezTo>
                  <a:pt x="145" y="6"/>
                  <a:pt x="119" y="0"/>
                  <a:pt x="102" y="13"/>
                </a:cubicBezTo>
                <a:cubicBezTo>
                  <a:pt x="90" y="22"/>
                  <a:pt x="102" y="45"/>
                  <a:pt x="93" y="58"/>
                </a:cubicBezTo>
                <a:cubicBezTo>
                  <a:pt x="87" y="66"/>
                  <a:pt x="74" y="71"/>
                  <a:pt x="65" y="67"/>
                </a:cubicBezTo>
                <a:cubicBezTo>
                  <a:pt x="59" y="64"/>
                  <a:pt x="71" y="55"/>
                  <a:pt x="74" y="49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Freeform 197"/>
          <p:cNvSpPr>
            <a:spLocks/>
          </p:cNvSpPr>
          <p:nvPr/>
        </p:nvSpPr>
        <p:spPr bwMode="auto">
          <a:xfrm>
            <a:off x="7616825" y="2655888"/>
            <a:ext cx="977900" cy="757237"/>
          </a:xfrm>
          <a:custGeom>
            <a:avLst/>
            <a:gdLst>
              <a:gd name="T0" fmla="*/ 265112 w 616"/>
              <a:gd name="T1" fmla="*/ 87312 h 477"/>
              <a:gd name="T2" fmla="*/ 31750 w 616"/>
              <a:gd name="T3" fmla="*/ 101600 h 477"/>
              <a:gd name="T4" fmla="*/ 3175 w 616"/>
              <a:gd name="T5" fmla="*/ 146050 h 477"/>
              <a:gd name="T6" fmla="*/ 17462 w 616"/>
              <a:gd name="T7" fmla="*/ 349250 h 477"/>
              <a:gd name="T8" fmla="*/ 147637 w 616"/>
              <a:gd name="T9" fmla="*/ 420687 h 477"/>
              <a:gd name="T10" fmla="*/ 409575 w 616"/>
              <a:gd name="T11" fmla="*/ 522287 h 477"/>
              <a:gd name="T12" fmla="*/ 468313 w 616"/>
              <a:gd name="T13" fmla="*/ 755650 h 477"/>
              <a:gd name="T14" fmla="*/ 671512 w 616"/>
              <a:gd name="T15" fmla="*/ 739775 h 477"/>
              <a:gd name="T16" fmla="*/ 685800 w 616"/>
              <a:gd name="T17" fmla="*/ 696912 h 477"/>
              <a:gd name="T18" fmla="*/ 714375 w 616"/>
              <a:gd name="T19" fmla="*/ 654050 h 477"/>
              <a:gd name="T20" fmla="*/ 903288 w 616"/>
              <a:gd name="T21" fmla="*/ 465137 h 477"/>
              <a:gd name="T22" fmla="*/ 858838 w 616"/>
              <a:gd name="T23" fmla="*/ 174625 h 477"/>
              <a:gd name="T24" fmla="*/ 714375 w 616"/>
              <a:gd name="T25" fmla="*/ 73025 h 477"/>
              <a:gd name="T26" fmla="*/ 671512 w 616"/>
              <a:gd name="T27" fmla="*/ 28575 h 477"/>
              <a:gd name="T28" fmla="*/ 584200 w 616"/>
              <a:gd name="T29" fmla="*/ 0 h 477"/>
              <a:gd name="T30" fmla="*/ 423863 w 616"/>
              <a:gd name="T31" fmla="*/ 14287 h 477"/>
              <a:gd name="T32" fmla="*/ 350837 w 616"/>
              <a:gd name="T33" fmla="*/ 58737 h 477"/>
              <a:gd name="T34" fmla="*/ 265112 w 616"/>
              <a:gd name="T35" fmla="*/ 87312 h 47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16"/>
              <a:gd name="T55" fmla="*/ 0 h 477"/>
              <a:gd name="T56" fmla="*/ 616 w 616"/>
              <a:gd name="T57" fmla="*/ 477 h 47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16" h="477">
                <a:moveTo>
                  <a:pt x="167" y="55"/>
                </a:moveTo>
                <a:cubicBezTo>
                  <a:pt x="118" y="58"/>
                  <a:pt x="68" y="53"/>
                  <a:pt x="20" y="64"/>
                </a:cubicBezTo>
                <a:cubicBezTo>
                  <a:pt x="9" y="66"/>
                  <a:pt x="3" y="81"/>
                  <a:pt x="2" y="92"/>
                </a:cubicBezTo>
                <a:cubicBezTo>
                  <a:pt x="0" y="135"/>
                  <a:pt x="0" y="179"/>
                  <a:pt x="11" y="220"/>
                </a:cubicBezTo>
                <a:cubicBezTo>
                  <a:pt x="14" y="233"/>
                  <a:pt x="82" y="257"/>
                  <a:pt x="93" y="265"/>
                </a:cubicBezTo>
                <a:cubicBezTo>
                  <a:pt x="118" y="335"/>
                  <a:pt x="193" y="323"/>
                  <a:pt x="258" y="329"/>
                </a:cubicBezTo>
                <a:cubicBezTo>
                  <a:pt x="275" y="380"/>
                  <a:pt x="255" y="436"/>
                  <a:pt x="295" y="476"/>
                </a:cubicBezTo>
                <a:cubicBezTo>
                  <a:pt x="338" y="473"/>
                  <a:pt x="382" y="477"/>
                  <a:pt x="423" y="466"/>
                </a:cubicBezTo>
                <a:cubicBezTo>
                  <a:pt x="432" y="464"/>
                  <a:pt x="428" y="447"/>
                  <a:pt x="432" y="439"/>
                </a:cubicBezTo>
                <a:cubicBezTo>
                  <a:pt x="437" y="429"/>
                  <a:pt x="442" y="420"/>
                  <a:pt x="450" y="412"/>
                </a:cubicBezTo>
                <a:cubicBezTo>
                  <a:pt x="489" y="372"/>
                  <a:pt x="537" y="341"/>
                  <a:pt x="569" y="293"/>
                </a:cubicBezTo>
                <a:cubicBezTo>
                  <a:pt x="589" y="229"/>
                  <a:pt x="616" y="134"/>
                  <a:pt x="541" y="110"/>
                </a:cubicBezTo>
                <a:cubicBezTo>
                  <a:pt x="513" y="81"/>
                  <a:pt x="489" y="59"/>
                  <a:pt x="450" y="46"/>
                </a:cubicBezTo>
                <a:cubicBezTo>
                  <a:pt x="441" y="37"/>
                  <a:pt x="434" y="24"/>
                  <a:pt x="423" y="18"/>
                </a:cubicBezTo>
                <a:cubicBezTo>
                  <a:pt x="406" y="9"/>
                  <a:pt x="368" y="0"/>
                  <a:pt x="368" y="0"/>
                </a:cubicBezTo>
                <a:cubicBezTo>
                  <a:pt x="334" y="3"/>
                  <a:pt x="300" y="4"/>
                  <a:pt x="267" y="9"/>
                </a:cubicBezTo>
                <a:cubicBezTo>
                  <a:pt x="214" y="17"/>
                  <a:pt x="264" y="15"/>
                  <a:pt x="221" y="37"/>
                </a:cubicBezTo>
                <a:cubicBezTo>
                  <a:pt x="204" y="46"/>
                  <a:pt x="185" y="49"/>
                  <a:pt x="167" y="55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8" name="Freeform 198"/>
          <p:cNvSpPr>
            <a:spLocks/>
          </p:cNvSpPr>
          <p:nvPr/>
        </p:nvSpPr>
        <p:spPr bwMode="auto">
          <a:xfrm>
            <a:off x="3803650" y="4633913"/>
            <a:ext cx="768350" cy="928687"/>
          </a:xfrm>
          <a:custGeom>
            <a:avLst/>
            <a:gdLst>
              <a:gd name="T0" fmla="*/ 478667 w 557"/>
              <a:gd name="T1" fmla="*/ 173723 h 572"/>
              <a:gd name="T2" fmla="*/ 351758 w 557"/>
              <a:gd name="T3" fmla="*/ 84426 h 572"/>
              <a:gd name="T4" fmla="*/ 100699 w 557"/>
              <a:gd name="T5" fmla="*/ 69814 h 572"/>
              <a:gd name="T6" fmla="*/ 74490 w 557"/>
              <a:gd name="T7" fmla="*/ 159111 h 572"/>
              <a:gd name="T8" fmla="*/ 62075 w 557"/>
              <a:gd name="T9" fmla="*/ 204571 h 572"/>
              <a:gd name="T10" fmla="*/ 49660 w 557"/>
              <a:gd name="T11" fmla="*/ 337704 h 572"/>
              <a:gd name="T12" fmla="*/ 24830 w 557"/>
              <a:gd name="T13" fmla="*/ 516298 h 572"/>
              <a:gd name="T14" fmla="*/ 37245 w 557"/>
              <a:gd name="T15" fmla="*/ 886474 h 572"/>
              <a:gd name="T16" fmla="*/ 150359 w 557"/>
              <a:gd name="T17" fmla="*/ 901086 h 572"/>
              <a:gd name="T18" fmla="*/ 655236 w 557"/>
              <a:gd name="T19" fmla="*/ 871862 h 572"/>
              <a:gd name="T20" fmla="*/ 680065 w 557"/>
              <a:gd name="T21" fmla="*/ 441613 h 572"/>
              <a:gd name="T22" fmla="*/ 667651 w 557"/>
              <a:gd name="T23" fmla="*/ 396153 h 572"/>
              <a:gd name="T24" fmla="*/ 542121 w 557"/>
              <a:gd name="T25" fmla="*/ 248408 h 572"/>
              <a:gd name="T26" fmla="*/ 515912 w 557"/>
              <a:gd name="T27" fmla="*/ 219183 h 572"/>
              <a:gd name="T28" fmla="*/ 503497 w 557"/>
              <a:gd name="T29" fmla="*/ 173723 h 572"/>
              <a:gd name="T30" fmla="*/ 466252 w 557"/>
              <a:gd name="T31" fmla="*/ 144498 h 572"/>
              <a:gd name="T32" fmla="*/ 478667 w 557"/>
              <a:gd name="T33" fmla="*/ 173723 h 57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57"/>
              <a:gd name="T52" fmla="*/ 0 h 572"/>
              <a:gd name="T53" fmla="*/ 557 w 557"/>
              <a:gd name="T54" fmla="*/ 572 h 57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57" h="572">
                <a:moveTo>
                  <a:pt x="347" y="107"/>
                </a:moveTo>
                <a:cubicBezTo>
                  <a:pt x="315" y="76"/>
                  <a:pt x="298" y="64"/>
                  <a:pt x="255" y="52"/>
                </a:cubicBezTo>
                <a:cubicBezTo>
                  <a:pt x="195" y="12"/>
                  <a:pt x="189" y="0"/>
                  <a:pt x="73" y="43"/>
                </a:cubicBezTo>
                <a:cubicBezTo>
                  <a:pt x="55" y="50"/>
                  <a:pt x="60" y="80"/>
                  <a:pt x="54" y="98"/>
                </a:cubicBezTo>
                <a:cubicBezTo>
                  <a:pt x="51" y="107"/>
                  <a:pt x="45" y="126"/>
                  <a:pt x="45" y="126"/>
                </a:cubicBezTo>
                <a:cubicBezTo>
                  <a:pt x="42" y="153"/>
                  <a:pt x="40" y="181"/>
                  <a:pt x="36" y="208"/>
                </a:cubicBezTo>
                <a:cubicBezTo>
                  <a:pt x="31" y="245"/>
                  <a:pt x="18" y="318"/>
                  <a:pt x="18" y="318"/>
                </a:cubicBezTo>
                <a:cubicBezTo>
                  <a:pt x="21" y="394"/>
                  <a:pt x="0" y="475"/>
                  <a:pt x="27" y="546"/>
                </a:cubicBezTo>
                <a:cubicBezTo>
                  <a:pt x="37" y="572"/>
                  <a:pt x="82" y="556"/>
                  <a:pt x="109" y="555"/>
                </a:cubicBezTo>
                <a:cubicBezTo>
                  <a:pt x="231" y="553"/>
                  <a:pt x="353" y="543"/>
                  <a:pt x="475" y="537"/>
                </a:cubicBezTo>
                <a:cubicBezTo>
                  <a:pt x="557" y="455"/>
                  <a:pt x="509" y="516"/>
                  <a:pt x="493" y="272"/>
                </a:cubicBezTo>
                <a:cubicBezTo>
                  <a:pt x="492" y="262"/>
                  <a:pt x="490" y="252"/>
                  <a:pt x="484" y="244"/>
                </a:cubicBezTo>
                <a:cubicBezTo>
                  <a:pt x="458" y="210"/>
                  <a:pt x="423" y="183"/>
                  <a:pt x="393" y="153"/>
                </a:cubicBezTo>
                <a:cubicBezTo>
                  <a:pt x="387" y="147"/>
                  <a:pt x="374" y="135"/>
                  <a:pt x="374" y="135"/>
                </a:cubicBezTo>
                <a:cubicBezTo>
                  <a:pt x="371" y="126"/>
                  <a:pt x="371" y="115"/>
                  <a:pt x="365" y="107"/>
                </a:cubicBezTo>
                <a:cubicBezTo>
                  <a:pt x="358" y="98"/>
                  <a:pt x="349" y="89"/>
                  <a:pt x="338" y="89"/>
                </a:cubicBezTo>
                <a:cubicBezTo>
                  <a:pt x="331" y="89"/>
                  <a:pt x="344" y="101"/>
                  <a:pt x="347" y="107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9" name="Freeform 199"/>
          <p:cNvSpPr>
            <a:spLocks/>
          </p:cNvSpPr>
          <p:nvPr/>
        </p:nvSpPr>
        <p:spPr bwMode="auto">
          <a:xfrm>
            <a:off x="4327525" y="5122863"/>
            <a:ext cx="873125" cy="993775"/>
          </a:xfrm>
          <a:custGeom>
            <a:avLst/>
            <a:gdLst>
              <a:gd name="T0" fmla="*/ 331787 w 550"/>
              <a:gd name="T1" fmla="*/ 160337 h 626"/>
              <a:gd name="T2" fmla="*/ 258762 w 550"/>
              <a:gd name="T3" fmla="*/ 290512 h 626"/>
              <a:gd name="T4" fmla="*/ 142875 w 550"/>
              <a:gd name="T5" fmla="*/ 493713 h 626"/>
              <a:gd name="T6" fmla="*/ 26988 w 550"/>
              <a:gd name="T7" fmla="*/ 639762 h 626"/>
              <a:gd name="T8" fmla="*/ 360362 w 550"/>
              <a:gd name="T9" fmla="*/ 900113 h 626"/>
              <a:gd name="T10" fmla="*/ 636587 w 550"/>
              <a:gd name="T11" fmla="*/ 711200 h 626"/>
              <a:gd name="T12" fmla="*/ 839788 w 550"/>
              <a:gd name="T13" fmla="*/ 392112 h 626"/>
              <a:gd name="T14" fmla="*/ 839788 w 550"/>
              <a:gd name="T15" fmla="*/ 131762 h 626"/>
              <a:gd name="T16" fmla="*/ 781050 w 550"/>
              <a:gd name="T17" fmla="*/ 73025 h 626"/>
              <a:gd name="T18" fmla="*/ 752475 w 550"/>
              <a:gd name="T19" fmla="*/ 30163 h 626"/>
              <a:gd name="T20" fmla="*/ 665162 w 550"/>
              <a:gd name="T21" fmla="*/ 0 h 626"/>
              <a:gd name="T22" fmla="*/ 388937 w 550"/>
              <a:gd name="T23" fmla="*/ 73025 h 626"/>
              <a:gd name="T24" fmla="*/ 346075 w 550"/>
              <a:gd name="T25" fmla="*/ 160337 h 626"/>
              <a:gd name="T26" fmla="*/ 303212 w 550"/>
              <a:gd name="T27" fmla="*/ 188912 h 626"/>
              <a:gd name="T28" fmla="*/ 331787 w 550"/>
              <a:gd name="T29" fmla="*/ 160337 h 6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50"/>
              <a:gd name="T46" fmla="*/ 0 h 626"/>
              <a:gd name="T47" fmla="*/ 550 w 550"/>
              <a:gd name="T48" fmla="*/ 626 h 6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50" h="626">
                <a:moveTo>
                  <a:pt x="209" y="101"/>
                </a:moveTo>
                <a:cubicBezTo>
                  <a:pt x="191" y="128"/>
                  <a:pt x="181" y="156"/>
                  <a:pt x="163" y="183"/>
                </a:cubicBezTo>
                <a:cubicBezTo>
                  <a:pt x="151" y="244"/>
                  <a:pt x="152" y="290"/>
                  <a:pt x="90" y="311"/>
                </a:cubicBezTo>
                <a:cubicBezTo>
                  <a:pt x="55" y="335"/>
                  <a:pt x="47" y="372"/>
                  <a:pt x="17" y="403"/>
                </a:cubicBezTo>
                <a:cubicBezTo>
                  <a:pt x="29" y="626"/>
                  <a:pt x="0" y="579"/>
                  <a:pt x="227" y="567"/>
                </a:cubicBezTo>
                <a:cubicBezTo>
                  <a:pt x="285" y="530"/>
                  <a:pt x="360" y="509"/>
                  <a:pt x="401" y="448"/>
                </a:cubicBezTo>
                <a:cubicBezTo>
                  <a:pt x="446" y="381"/>
                  <a:pt x="474" y="305"/>
                  <a:pt x="529" y="247"/>
                </a:cubicBezTo>
                <a:cubicBezTo>
                  <a:pt x="550" y="183"/>
                  <a:pt x="549" y="198"/>
                  <a:pt x="529" y="83"/>
                </a:cubicBezTo>
                <a:cubicBezTo>
                  <a:pt x="528" y="79"/>
                  <a:pt x="494" y="48"/>
                  <a:pt x="492" y="46"/>
                </a:cubicBezTo>
                <a:cubicBezTo>
                  <a:pt x="485" y="38"/>
                  <a:pt x="483" y="25"/>
                  <a:pt x="474" y="19"/>
                </a:cubicBezTo>
                <a:cubicBezTo>
                  <a:pt x="458" y="9"/>
                  <a:pt x="419" y="0"/>
                  <a:pt x="419" y="0"/>
                </a:cubicBezTo>
                <a:cubicBezTo>
                  <a:pt x="352" y="7"/>
                  <a:pt x="301" y="10"/>
                  <a:pt x="245" y="46"/>
                </a:cubicBezTo>
                <a:cubicBezTo>
                  <a:pt x="238" y="69"/>
                  <a:pt x="236" y="83"/>
                  <a:pt x="218" y="101"/>
                </a:cubicBezTo>
                <a:cubicBezTo>
                  <a:pt x="210" y="109"/>
                  <a:pt x="202" y="119"/>
                  <a:pt x="191" y="119"/>
                </a:cubicBezTo>
                <a:cubicBezTo>
                  <a:pt x="183" y="119"/>
                  <a:pt x="203" y="107"/>
                  <a:pt x="209" y="101"/>
                </a:cubicBez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609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F7A56B-CD21-435E-8CB6-7DBDE5B50F80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18388" cy="830263"/>
          </a:xfrm>
        </p:spPr>
        <p:txBody>
          <a:bodyPr/>
          <a:lstStyle/>
          <a:p>
            <a:r>
              <a:rPr lang="en-US" sz="4000" smtClean="0"/>
              <a:t>Comments on the </a:t>
            </a:r>
            <a:r>
              <a:rPr lang="en-US" sz="4000" i="1" smtClean="0"/>
              <a:t>K-Means</a:t>
            </a:r>
            <a:r>
              <a:rPr lang="en-US" sz="4000" smtClean="0"/>
              <a:t> Method</a:t>
            </a:r>
            <a:endParaRPr lang="en-US" sz="3200" b="1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u="sng" smtClean="0"/>
              <a:t>Strength:</a:t>
            </a:r>
            <a:r>
              <a:rPr lang="en-US" sz="2400" smtClean="0"/>
              <a:t> </a:t>
            </a:r>
            <a:r>
              <a:rPr lang="en-US" sz="2400" i="1" smtClean="0"/>
              <a:t>Relatively efficient</a:t>
            </a:r>
            <a:r>
              <a:rPr lang="en-US" sz="2400" smtClean="0"/>
              <a:t>: </a:t>
            </a:r>
            <a:r>
              <a:rPr lang="en-US" sz="2400" i="1" smtClean="0"/>
              <a:t>O</a:t>
            </a:r>
            <a:r>
              <a:rPr lang="en-US" sz="2400" smtClean="0"/>
              <a:t>(</a:t>
            </a:r>
            <a:r>
              <a:rPr lang="en-US" sz="2400" i="1" smtClean="0"/>
              <a:t>tkn</a:t>
            </a:r>
            <a:r>
              <a:rPr lang="en-US" sz="2400" smtClean="0"/>
              <a:t>), where </a:t>
            </a:r>
            <a:r>
              <a:rPr lang="en-US" sz="2400" i="1" smtClean="0"/>
              <a:t>n</a:t>
            </a:r>
            <a:r>
              <a:rPr lang="en-US" sz="2400" smtClean="0"/>
              <a:t> is # objects, </a:t>
            </a:r>
            <a:r>
              <a:rPr lang="en-US" sz="2400" i="1" smtClean="0"/>
              <a:t>k</a:t>
            </a:r>
            <a:r>
              <a:rPr lang="en-US" sz="2400" smtClean="0"/>
              <a:t> is # clusters, and </a:t>
            </a:r>
            <a:r>
              <a:rPr lang="en-US" sz="2400" i="1" smtClean="0"/>
              <a:t>t  </a:t>
            </a:r>
            <a:r>
              <a:rPr lang="en-US" sz="2400" smtClean="0"/>
              <a:t>is # iterations. Normally, </a:t>
            </a:r>
            <a:r>
              <a:rPr lang="en-US" sz="2400" i="1" smtClean="0"/>
              <a:t>k</a:t>
            </a:r>
            <a:r>
              <a:rPr lang="en-US" sz="2400" smtClean="0"/>
              <a:t>, </a:t>
            </a:r>
            <a:r>
              <a:rPr lang="en-US" sz="2400" i="1" smtClean="0"/>
              <a:t>t</a:t>
            </a:r>
            <a:r>
              <a:rPr lang="en-US" sz="2400" smtClean="0"/>
              <a:t> &lt;&lt; </a:t>
            </a:r>
            <a:r>
              <a:rPr lang="en-US" sz="2400" i="1" smtClean="0"/>
              <a:t>n</a:t>
            </a:r>
            <a:r>
              <a:rPr lang="en-US" sz="2400" smtClean="0"/>
              <a:t>.</a:t>
            </a:r>
          </a:p>
          <a:p>
            <a:pPr lvl="2">
              <a:lnSpc>
                <a:spcPct val="120000"/>
              </a:lnSpc>
            </a:pPr>
            <a:r>
              <a:rPr lang="en-US" altLang="ko-KR" sz="2000" smtClean="0">
                <a:ea typeface="Gulim" pitchFamily="34" charset="-127"/>
              </a:rPr>
              <a:t>Comparing: PAM: O(k(n-k)</a:t>
            </a:r>
            <a:r>
              <a:rPr lang="en-US" altLang="ko-KR" sz="2000" baseline="30000" smtClean="0">
                <a:ea typeface="Gulim" pitchFamily="34" charset="-127"/>
              </a:rPr>
              <a:t>2</a:t>
            </a:r>
            <a:r>
              <a:rPr lang="en-US" altLang="ko-KR" sz="2000" smtClean="0">
                <a:ea typeface="Gulim" pitchFamily="34" charset="-127"/>
              </a:rPr>
              <a:t> ), CLARA: O(ks</a:t>
            </a:r>
            <a:r>
              <a:rPr lang="en-US" altLang="ko-KR" sz="2000" baseline="30000" smtClean="0">
                <a:ea typeface="Gulim" pitchFamily="34" charset="-127"/>
              </a:rPr>
              <a:t>2</a:t>
            </a:r>
            <a:r>
              <a:rPr lang="en-US" altLang="ko-KR" sz="2000" smtClean="0">
                <a:ea typeface="Gulim" pitchFamily="34" charset="-127"/>
              </a:rPr>
              <a:t> + k(n-k))</a:t>
            </a:r>
            <a:endParaRPr lang="en-US" sz="1800" smtClean="0"/>
          </a:p>
          <a:p>
            <a:pPr>
              <a:lnSpc>
                <a:spcPct val="120000"/>
              </a:lnSpc>
            </a:pPr>
            <a:r>
              <a:rPr lang="en-US" sz="2400" u="sng" smtClean="0"/>
              <a:t>Comment:</a:t>
            </a:r>
            <a:r>
              <a:rPr lang="en-US" sz="2400" smtClean="0"/>
              <a:t> Often terminates at a </a:t>
            </a:r>
            <a:r>
              <a:rPr lang="en-US" sz="2400" i="1" smtClean="0"/>
              <a:t>local optimum</a:t>
            </a:r>
            <a:r>
              <a:rPr lang="en-US" sz="2400" smtClean="0"/>
              <a:t>. The </a:t>
            </a:r>
            <a:r>
              <a:rPr lang="en-US" sz="2400" i="1" smtClean="0"/>
              <a:t>global optimum</a:t>
            </a:r>
            <a:r>
              <a:rPr lang="en-US" sz="2400" smtClean="0"/>
              <a:t> may be found using techniques such as: </a:t>
            </a:r>
            <a:r>
              <a:rPr lang="en-US" sz="2400" i="1" smtClean="0"/>
              <a:t>deterministic annealing</a:t>
            </a:r>
            <a:r>
              <a:rPr lang="en-US" sz="2400" smtClean="0"/>
              <a:t> and </a:t>
            </a:r>
            <a:r>
              <a:rPr lang="en-US" sz="2400" i="1" smtClean="0"/>
              <a:t>genetic algorithms</a:t>
            </a:r>
            <a:endParaRPr lang="en-US" sz="2400" smtClean="0"/>
          </a:p>
          <a:p>
            <a:pPr>
              <a:lnSpc>
                <a:spcPct val="120000"/>
              </a:lnSpc>
            </a:pPr>
            <a:r>
              <a:rPr lang="en-US" sz="2400" u="sng" smtClean="0"/>
              <a:t>Weakness</a:t>
            </a:r>
            <a:endParaRPr lang="en-US" sz="2400" smtClean="0"/>
          </a:p>
          <a:p>
            <a:pPr lvl="1">
              <a:lnSpc>
                <a:spcPct val="120000"/>
              </a:lnSpc>
            </a:pPr>
            <a:r>
              <a:rPr lang="en-US" sz="2000" smtClean="0"/>
              <a:t>Applicable only when </a:t>
            </a:r>
            <a:r>
              <a:rPr lang="en-US" sz="2000" i="1" smtClean="0"/>
              <a:t>mean</a:t>
            </a:r>
            <a:r>
              <a:rPr lang="en-US" sz="2000" smtClean="0"/>
              <a:t> is defined, then what about categorical data?</a:t>
            </a:r>
          </a:p>
          <a:p>
            <a:pPr lvl="1">
              <a:lnSpc>
                <a:spcPct val="120000"/>
              </a:lnSpc>
            </a:pPr>
            <a:r>
              <a:rPr lang="en-US" sz="2000" smtClean="0"/>
              <a:t>Need to specify </a:t>
            </a:r>
            <a:r>
              <a:rPr lang="en-US" sz="2000" i="1" smtClean="0"/>
              <a:t>k, </a:t>
            </a:r>
            <a:r>
              <a:rPr lang="en-US" sz="2000" smtClean="0"/>
              <a:t>the </a:t>
            </a:r>
            <a:r>
              <a:rPr lang="en-US" sz="2000" i="1" smtClean="0"/>
              <a:t>number</a:t>
            </a:r>
            <a:r>
              <a:rPr lang="en-US" sz="2000" smtClean="0"/>
              <a:t> of clusters, in advance</a:t>
            </a:r>
          </a:p>
          <a:p>
            <a:pPr lvl="1">
              <a:lnSpc>
                <a:spcPct val="120000"/>
              </a:lnSpc>
            </a:pPr>
            <a:r>
              <a:rPr lang="en-US" sz="2000" smtClean="0"/>
              <a:t>Unable to handle noisy data and </a:t>
            </a:r>
            <a:r>
              <a:rPr lang="en-US" sz="2000" i="1" smtClean="0"/>
              <a:t>outliers</a:t>
            </a:r>
            <a:endParaRPr lang="en-US" sz="2000" smtClean="0"/>
          </a:p>
          <a:p>
            <a:pPr lvl="1">
              <a:lnSpc>
                <a:spcPct val="120000"/>
              </a:lnSpc>
            </a:pPr>
            <a:r>
              <a:rPr lang="en-US" sz="2000" smtClean="0"/>
              <a:t>Not suitable to discover clusters with </a:t>
            </a:r>
            <a:r>
              <a:rPr lang="en-US" sz="2000" i="1" smtClean="0"/>
              <a:t>non-convex shapes</a:t>
            </a:r>
          </a:p>
        </p:txBody>
      </p:sp>
    </p:spTree>
    <p:extLst>
      <p:ext uri="{BB962C8B-B14F-4D97-AF65-F5344CB8AC3E}">
        <p14:creationId xmlns:p14="http://schemas.microsoft.com/office/powerpoint/2010/main" val="38213111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0B4D32-42BA-49F2-BA41-3E9B1CEE9ED6}" type="slidenum">
              <a:rPr lang="en-US" sz="1400" smtClean="0"/>
              <a:pPr/>
              <a:t>27</a:t>
            </a:fld>
            <a:endParaRPr lang="en-US" sz="1400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489825" cy="933450"/>
          </a:xfrm>
        </p:spPr>
        <p:txBody>
          <a:bodyPr/>
          <a:lstStyle/>
          <a:p>
            <a:r>
              <a:rPr lang="en-US" sz="4000" smtClean="0"/>
              <a:t>Variations of the </a:t>
            </a:r>
            <a:r>
              <a:rPr lang="en-US" sz="4000" i="1" smtClean="0"/>
              <a:t>K-Means</a:t>
            </a:r>
            <a:r>
              <a:rPr lang="en-US" sz="4000" smtClean="0"/>
              <a:t> Method</a:t>
            </a:r>
            <a:endParaRPr lang="en-US" sz="3200" b="1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/>
              <a:t>A few variants of the </a:t>
            </a:r>
            <a:r>
              <a:rPr lang="en-US" sz="2400" i="1" smtClean="0"/>
              <a:t>k-means</a:t>
            </a:r>
            <a:r>
              <a:rPr lang="en-US" sz="2400" smtClean="0"/>
              <a:t> which differ in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Selection of the initial </a:t>
            </a:r>
            <a:r>
              <a:rPr lang="en-US" sz="2000" i="1" smtClean="0"/>
              <a:t>k</a:t>
            </a:r>
            <a:r>
              <a:rPr lang="en-US" sz="2000" smtClean="0"/>
              <a:t> means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Dissimilarity calculations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Strategies to calculate cluster means</a:t>
            </a:r>
          </a:p>
          <a:p>
            <a:pPr>
              <a:lnSpc>
                <a:spcPct val="150000"/>
              </a:lnSpc>
            </a:pPr>
            <a:r>
              <a:rPr lang="en-US" sz="2400" smtClean="0"/>
              <a:t>Handling categorical data: </a:t>
            </a:r>
            <a:r>
              <a:rPr lang="en-US" sz="2400" i="1" smtClean="0"/>
              <a:t>k-modes</a:t>
            </a:r>
            <a:r>
              <a:rPr lang="en-US" sz="2400" smtClean="0"/>
              <a:t> (Huang’98)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Replacing means of clusters with </a:t>
            </a:r>
            <a:r>
              <a:rPr lang="en-US" sz="2000" u="sng" smtClean="0"/>
              <a:t>modes</a:t>
            </a:r>
            <a:endParaRPr lang="en-US" sz="2000" smtClean="0"/>
          </a:p>
          <a:p>
            <a:pPr lvl="1">
              <a:lnSpc>
                <a:spcPct val="150000"/>
              </a:lnSpc>
            </a:pPr>
            <a:r>
              <a:rPr lang="en-US" sz="2000" smtClean="0"/>
              <a:t>Using new dissimilarity measures to deal with categorical objects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Using a </a:t>
            </a:r>
            <a:r>
              <a:rPr lang="en-US" sz="2000" u="sng" smtClean="0"/>
              <a:t>frequency</a:t>
            </a:r>
            <a:r>
              <a:rPr lang="en-US" sz="2000" smtClean="0"/>
              <a:t>-based method to update modes of clusters</a:t>
            </a:r>
          </a:p>
          <a:p>
            <a:pPr lvl="1">
              <a:lnSpc>
                <a:spcPct val="150000"/>
              </a:lnSpc>
            </a:pPr>
            <a:r>
              <a:rPr lang="en-US" sz="2000" smtClean="0"/>
              <a:t>A mixture of categorical and numerical data: </a:t>
            </a:r>
            <a:r>
              <a:rPr lang="en-US" sz="2000" i="1" smtClean="0"/>
              <a:t>k-prototype</a:t>
            </a:r>
            <a:r>
              <a:rPr lang="en-US" sz="200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37333440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DBE1C-7E67-428F-9139-BACC993B78C9}" type="slidenum">
              <a:rPr lang="en-US" sz="1400" smtClean="0"/>
              <a:pPr/>
              <a:t>28</a:t>
            </a:fld>
            <a:endParaRPr lang="en-US" sz="1400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66150" cy="609600"/>
          </a:xfrm>
        </p:spPr>
        <p:txBody>
          <a:bodyPr/>
          <a:lstStyle/>
          <a:p>
            <a:r>
              <a:rPr lang="en-US" altLang="ko-KR" sz="4000" smtClean="0">
                <a:ea typeface="Gulim" pitchFamily="34" charset="-127"/>
              </a:rPr>
              <a:t>What Is the Problem of the K-Means Method?</a:t>
            </a:r>
            <a:endParaRPr lang="en-US" sz="4000" smtClean="0">
              <a:ea typeface="Gulim" pitchFamily="34" charset="-127"/>
            </a:endParaRP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800" smtClean="0">
                <a:ea typeface="Gulim" pitchFamily="34" charset="-127"/>
              </a:rPr>
              <a:t>The k-means algorithm is sensitive to outliers !</a:t>
            </a:r>
          </a:p>
          <a:p>
            <a:pPr lvl="1">
              <a:lnSpc>
                <a:spcPct val="150000"/>
              </a:lnSpc>
            </a:pPr>
            <a:r>
              <a:rPr lang="en-US" altLang="ko-KR" sz="2000" smtClean="0">
                <a:ea typeface="Gulim" pitchFamily="34" charset="-127"/>
              </a:rPr>
              <a:t>Since an object with an extremely large value may substantially distort the distribution of the data.</a:t>
            </a:r>
          </a:p>
          <a:p>
            <a:pPr>
              <a:lnSpc>
                <a:spcPct val="150000"/>
              </a:lnSpc>
            </a:pPr>
            <a:r>
              <a:rPr lang="en-US" altLang="ko-KR" sz="2400" smtClean="0">
                <a:ea typeface="Gulim" pitchFamily="34" charset="-127"/>
              </a:rPr>
              <a:t>K-Medoids:  Instead of taking the </a:t>
            </a:r>
            <a:r>
              <a:rPr lang="en-US" altLang="ko-KR" sz="2400" b="1" smtClean="0">
                <a:ea typeface="Gulim" pitchFamily="34" charset="-127"/>
              </a:rPr>
              <a:t>mean</a:t>
            </a:r>
            <a:r>
              <a:rPr lang="en-US" altLang="ko-KR" sz="2400" smtClean="0">
                <a:ea typeface="Gulim" pitchFamily="34" charset="-127"/>
              </a:rPr>
              <a:t> value of the object in a cluster as a reference point, </a:t>
            </a:r>
            <a:r>
              <a:rPr lang="en-US" altLang="ko-KR" sz="2400" b="1" smtClean="0">
                <a:ea typeface="Gulim" pitchFamily="34" charset="-127"/>
              </a:rPr>
              <a:t>medoids</a:t>
            </a:r>
            <a:r>
              <a:rPr lang="en-US" altLang="ko-KR" sz="2400" smtClean="0">
                <a:ea typeface="Gulim" pitchFamily="34" charset="-127"/>
              </a:rPr>
              <a:t> can be used, which is the </a:t>
            </a:r>
            <a:r>
              <a:rPr lang="en-US" altLang="ko-KR" sz="2400" b="1" smtClean="0">
                <a:ea typeface="Gulim" pitchFamily="34" charset="-127"/>
              </a:rPr>
              <a:t>most centrally located</a:t>
            </a:r>
            <a:r>
              <a:rPr lang="en-US" altLang="ko-KR" sz="2400" smtClean="0">
                <a:ea typeface="Gulim" pitchFamily="34" charset="-127"/>
              </a:rPr>
              <a:t> object in a cluster.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4495800"/>
            <a:ext cx="5257800" cy="1765300"/>
            <a:chOff x="1344" y="3072"/>
            <a:chExt cx="3312" cy="1112"/>
          </a:xfrm>
        </p:grpSpPr>
        <p:grpSp>
          <p:nvGrpSpPr>
            <p:cNvPr id="39946" name="Group 5"/>
            <p:cNvGrpSpPr>
              <a:grpSpLocks/>
            </p:cNvGrpSpPr>
            <p:nvPr/>
          </p:nvGrpSpPr>
          <p:grpSpPr bwMode="auto">
            <a:xfrm>
              <a:off x="1344" y="3072"/>
              <a:ext cx="1248" cy="1112"/>
              <a:chOff x="1728" y="864"/>
              <a:chExt cx="1396" cy="1208"/>
            </a:xfrm>
          </p:grpSpPr>
          <p:sp>
            <p:nvSpPr>
              <p:cNvPr id="40033" name="Rectangle 6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1396" cy="120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4" name="Rectangle 7"/>
              <p:cNvSpPr>
                <a:spLocks noChangeArrowheads="1"/>
              </p:cNvSpPr>
              <p:nvPr/>
            </p:nvSpPr>
            <p:spPr bwMode="auto">
              <a:xfrm>
                <a:off x="1861" y="950"/>
                <a:ext cx="1198" cy="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5" name="Line 8"/>
              <p:cNvSpPr>
                <a:spLocks noChangeShapeType="1"/>
              </p:cNvSpPr>
              <p:nvPr/>
            </p:nvSpPr>
            <p:spPr bwMode="auto">
              <a:xfrm>
                <a:off x="1861" y="1828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6" name="Line 9"/>
              <p:cNvSpPr>
                <a:spLocks noChangeShapeType="1"/>
              </p:cNvSpPr>
              <p:nvPr/>
            </p:nvSpPr>
            <p:spPr bwMode="auto">
              <a:xfrm>
                <a:off x="1861" y="173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7" name="Line 10"/>
              <p:cNvSpPr>
                <a:spLocks noChangeShapeType="1"/>
              </p:cNvSpPr>
              <p:nvPr/>
            </p:nvSpPr>
            <p:spPr bwMode="auto">
              <a:xfrm>
                <a:off x="1861" y="1633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8" name="Line 11"/>
              <p:cNvSpPr>
                <a:spLocks noChangeShapeType="1"/>
              </p:cNvSpPr>
              <p:nvPr/>
            </p:nvSpPr>
            <p:spPr bwMode="auto">
              <a:xfrm>
                <a:off x="1861" y="153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39" name="Line 12"/>
              <p:cNvSpPr>
                <a:spLocks noChangeShapeType="1"/>
              </p:cNvSpPr>
              <p:nvPr/>
            </p:nvSpPr>
            <p:spPr bwMode="auto">
              <a:xfrm>
                <a:off x="1861" y="143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0" name="Line 13"/>
              <p:cNvSpPr>
                <a:spLocks noChangeShapeType="1"/>
              </p:cNvSpPr>
              <p:nvPr/>
            </p:nvSpPr>
            <p:spPr bwMode="auto">
              <a:xfrm>
                <a:off x="1861" y="134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1" name="Line 14"/>
              <p:cNvSpPr>
                <a:spLocks noChangeShapeType="1"/>
              </p:cNvSpPr>
              <p:nvPr/>
            </p:nvSpPr>
            <p:spPr bwMode="auto">
              <a:xfrm>
                <a:off x="1861" y="1242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2" name="Line 15"/>
              <p:cNvSpPr>
                <a:spLocks noChangeShapeType="1"/>
              </p:cNvSpPr>
              <p:nvPr/>
            </p:nvSpPr>
            <p:spPr bwMode="auto">
              <a:xfrm>
                <a:off x="1861" y="114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3" name="Line 16"/>
              <p:cNvSpPr>
                <a:spLocks noChangeShapeType="1"/>
              </p:cNvSpPr>
              <p:nvPr/>
            </p:nvSpPr>
            <p:spPr bwMode="auto">
              <a:xfrm>
                <a:off x="1861" y="104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4" name="Line 17"/>
              <p:cNvSpPr>
                <a:spLocks noChangeShapeType="1"/>
              </p:cNvSpPr>
              <p:nvPr/>
            </p:nvSpPr>
            <p:spPr bwMode="auto">
              <a:xfrm>
                <a:off x="1861" y="95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5" name="Line 18"/>
              <p:cNvSpPr>
                <a:spLocks noChangeShapeType="1"/>
              </p:cNvSpPr>
              <p:nvPr/>
            </p:nvSpPr>
            <p:spPr bwMode="auto">
              <a:xfrm>
                <a:off x="198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6" name="Line 19"/>
              <p:cNvSpPr>
                <a:spLocks noChangeShapeType="1"/>
              </p:cNvSpPr>
              <p:nvPr/>
            </p:nvSpPr>
            <p:spPr bwMode="auto">
              <a:xfrm>
                <a:off x="2102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7" name="Line 20"/>
              <p:cNvSpPr>
                <a:spLocks noChangeShapeType="1"/>
              </p:cNvSpPr>
              <p:nvPr/>
            </p:nvSpPr>
            <p:spPr bwMode="auto">
              <a:xfrm>
                <a:off x="221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8" name="Line 21"/>
              <p:cNvSpPr>
                <a:spLocks noChangeShapeType="1"/>
              </p:cNvSpPr>
              <p:nvPr/>
            </p:nvSpPr>
            <p:spPr bwMode="auto">
              <a:xfrm>
                <a:off x="233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49" name="Line 22"/>
              <p:cNvSpPr>
                <a:spLocks noChangeShapeType="1"/>
              </p:cNvSpPr>
              <p:nvPr/>
            </p:nvSpPr>
            <p:spPr bwMode="auto">
              <a:xfrm>
                <a:off x="2460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0" name="Line 23"/>
              <p:cNvSpPr>
                <a:spLocks noChangeShapeType="1"/>
              </p:cNvSpPr>
              <p:nvPr/>
            </p:nvSpPr>
            <p:spPr bwMode="auto">
              <a:xfrm>
                <a:off x="258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1" name="Line 24"/>
              <p:cNvSpPr>
                <a:spLocks noChangeShapeType="1"/>
              </p:cNvSpPr>
              <p:nvPr/>
            </p:nvSpPr>
            <p:spPr bwMode="auto">
              <a:xfrm>
                <a:off x="270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2" name="Line 25"/>
              <p:cNvSpPr>
                <a:spLocks noChangeShapeType="1"/>
              </p:cNvSpPr>
              <p:nvPr/>
            </p:nvSpPr>
            <p:spPr bwMode="auto">
              <a:xfrm>
                <a:off x="2818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3" name="Line 26"/>
              <p:cNvSpPr>
                <a:spLocks noChangeShapeType="1"/>
              </p:cNvSpPr>
              <p:nvPr/>
            </p:nvSpPr>
            <p:spPr bwMode="auto">
              <a:xfrm>
                <a:off x="293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4" name="Line 27"/>
              <p:cNvSpPr>
                <a:spLocks noChangeShapeType="1"/>
              </p:cNvSpPr>
              <p:nvPr/>
            </p:nvSpPr>
            <p:spPr bwMode="auto">
              <a:xfrm>
                <a:off x="305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5" name="Rectangle 28"/>
              <p:cNvSpPr>
                <a:spLocks noChangeArrowheads="1"/>
              </p:cNvSpPr>
              <p:nvPr/>
            </p:nvSpPr>
            <p:spPr bwMode="auto">
              <a:xfrm>
                <a:off x="1861" y="950"/>
                <a:ext cx="1198" cy="97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6" name="Line 29"/>
              <p:cNvSpPr>
                <a:spLocks noChangeShapeType="1"/>
              </p:cNvSpPr>
              <p:nvPr/>
            </p:nvSpPr>
            <p:spPr bwMode="auto">
              <a:xfrm>
                <a:off x="186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7" name="Line 30"/>
              <p:cNvSpPr>
                <a:spLocks noChangeShapeType="1"/>
              </p:cNvSpPr>
              <p:nvPr/>
            </p:nvSpPr>
            <p:spPr bwMode="auto">
              <a:xfrm>
                <a:off x="1849" y="19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8" name="Line 31"/>
              <p:cNvSpPr>
                <a:spLocks noChangeShapeType="1"/>
              </p:cNvSpPr>
              <p:nvPr/>
            </p:nvSpPr>
            <p:spPr bwMode="auto">
              <a:xfrm>
                <a:off x="1849" y="18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59" name="Line 32"/>
              <p:cNvSpPr>
                <a:spLocks noChangeShapeType="1"/>
              </p:cNvSpPr>
              <p:nvPr/>
            </p:nvSpPr>
            <p:spPr bwMode="auto">
              <a:xfrm>
                <a:off x="1849" y="173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0" name="Line 33"/>
              <p:cNvSpPr>
                <a:spLocks noChangeShapeType="1"/>
              </p:cNvSpPr>
              <p:nvPr/>
            </p:nvSpPr>
            <p:spPr bwMode="auto">
              <a:xfrm>
                <a:off x="1849" y="163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1" name="Line 34"/>
              <p:cNvSpPr>
                <a:spLocks noChangeShapeType="1"/>
              </p:cNvSpPr>
              <p:nvPr/>
            </p:nvSpPr>
            <p:spPr bwMode="auto">
              <a:xfrm>
                <a:off x="1849" y="153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2" name="Line 35"/>
              <p:cNvSpPr>
                <a:spLocks noChangeShapeType="1"/>
              </p:cNvSpPr>
              <p:nvPr/>
            </p:nvSpPr>
            <p:spPr bwMode="auto">
              <a:xfrm>
                <a:off x="1849" y="143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3" name="Line 36"/>
              <p:cNvSpPr>
                <a:spLocks noChangeShapeType="1"/>
              </p:cNvSpPr>
              <p:nvPr/>
            </p:nvSpPr>
            <p:spPr bwMode="auto">
              <a:xfrm>
                <a:off x="1849" y="134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4" name="Line 37"/>
              <p:cNvSpPr>
                <a:spLocks noChangeShapeType="1"/>
              </p:cNvSpPr>
              <p:nvPr/>
            </p:nvSpPr>
            <p:spPr bwMode="auto">
              <a:xfrm>
                <a:off x="1849" y="1242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5" name="Line 38"/>
              <p:cNvSpPr>
                <a:spLocks noChangeShapeType="1"/>
              </p:cNvSpPr>
              <p:nvPr/>
            </p:nvSpPr>
            <p:spPr bwMode="auto">
              <a:xfrm>
                <a:off x="1849" y="114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6" name="Line 39"/>
              <p:cNvSpPr>
                <a:spLocks noChangeShapeType="1"/>
              </p:cNvSpPr>
              <p:nvPr/>
            </p:nvSpPr>
            <p:spPr bwMode="auto">
              <a:xfrm>
                <a:off x="1849" y="104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7" name="Line 40"/>
              <p:cNvSpPr>
                <a:spLocks noChangeShapeType="1"/>
              </p:cNvSpPr>
              <p:nvPr/>
            </p:nvSpPr>
            <p:spPr bwMode="auto">
              <a:xfrm>
                <a:off x="1849" y="95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8" name="Line 41"/>
              <p:cNvSpPr>
                <a:spLocks noChangeShapeType="1"/>
              </p:cNvSpPr>
              <p:nvPr/>
            </p:nvSpPr>
            <p:spPr bwMode="auto">
              <a:xfrm>
                <a:off x="1861" y="192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69" name="Line 42"/>
              <p:cNvSpPr>
                <a:spLocks noChangeShapeType="1"/>
              </p:cNvSpPr>
              <p:nvPr/>
            </p:nvSpPr>
            <p:spPr bwMode="auto">
              <a:xfrm flipV="1">
                <a:off x="186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0" name="Line 43"/>
              <p:cNvSpPr>
                <a:spLocks noChangeShapeType="1"/>
              </p:cNvSpPr>
              <p:nvPr/>
            </p:nvSpPr>
            <p:spPr bwMode="auto">
              <a:xfrm flipV="1">
                <a:off x="198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1" name="Line 44"/>
              <p:cNvSpPr>
                <a:spLocks noChangeShapeType="1"/>
              </p:cNvSpPr>
              <p:nvPr/>
            </p:nvSpPr>
            <p:spPr bwMode="auto">
              <a:xfrm flipV="1">
                <a:off x="2102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2" name="Line 45"/>
              <p:cNvSpPr>
                <a:spLocks noChangeShapeType="1"/>
              </p:cNvSpPr>
              <p:nvPr/>
            </p:nvSpPr>
            <p:spPr bwMode="auto">
              <a:xfrm flipV="1">
                <a:off x="221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3" name="Line 46"/>
              <p:cNvSpPr>
                <a:spLocks noChangeShapeType="1"/>
              </p:cNvSpPr>
              <p:nvPr/>
            </p:nvSpPr>
            <p:spPr bwMode="auto">
              <a:xfrm flipV="1">
                <a:off x="233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4" name="Line 47"/>
              <p:cNvSpPr>
                <a:spLocks noChangeShapeType="1"/>
              </p:cNvSpPr>
              <p:nvPr/>
            </p:nvSpPr>
            <p:spPr bwMode="auto">
              <a:xfrm flipV="1">
                <a:off x="2460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5" name="Line 48"/>
              <p:cNvSpPr>
                <a:spLocks noChangeShapeType="1"/>
              </p:cNvSpPr>
              <p:nvPr/>
            </p:nvSpPr>
            <p:spPr bwMode="auto">
              <a:xfrm flipV="1">
                <a:off x="258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6" name="Line 49"/>
              <p:cNvSpPr>
                <a:spLocks noChangeShapeType="1"/>
              </p:cNvSpPr>
              <p:nvPr/>
            </p:nvSpPr>
            <p:spPr bwMode="auto">
              <a:xfrm flipV="1">
                <a:off x="270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7" name="Line 50"/>
              <p:cNvSpPr>
                <a:spLocks noChangeShapeType="1"/>
              </p:cNvSpPr>
              <p:nvPr/>
            </p:nvSpPr>
            <p:spPr bwMode="auto">
              <a:xfrm flipV="1">
                <a:off x="2818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8" name="Line 51"/>
              <p:cNvSpPr>
                <a:spLocks noChangeShapeType="1"/>
              </p:cNvSpPr>
              <p:nvPr/>
            </p:nvSpPr>
            <p:spPr bwMode="auto">
              <a:xfrm flipV="1">
                <a:off x="293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79" name="Line 52"/>
              <p:cNvSpPr>
                <a:spLocks noChangeShapeType="1"/>
              </p:cNvSpPr>
              <p:nvPr/>
            </p:nvSpPr>
            <p:spPr bwMode="auto">
              <a:xfrm flipV="1">
                <a:off x="305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0" name="Freeform 53"/>
              <p:cNvSpPr>
                <a:spLocks/>
              </p:cNvSpPr>
              <p:nvPr/>
            </p:nvSpPr>
            <p:spPr bwMode="auto">
              <a:xfrm>
                <a:off x="2191" y="1507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6"/>
                  <a:gd name="T17" fmla="*/ 56 w 5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1" name="Freeform 54"/>
              <p:cNvSpPr>
                <a:spLocks/>
              </p:cNvSpPr>
              <p:nvPr/>
            </p:nvSpPr>
            <p:spPr bwMode="auto">
              <a:xfrm>
                <a:off x="2191" y="1311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2" name="Freeform 55"/>
              <p:cNvSpPr>
                <a:spLocks/>
              </p:cNvSpPr>
              <p:nvPr/>
            </p:nvSpPr>
            <p:spPr bwMode="auto">
              <a:xfrm>
                <a:off x="2673" y="160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9 h 57"/>
                  <a:gd name="T4" fmla="*/ 28 w 57"/>
                  <a:gd name="T5" fmla="*/ 57 h 57"/>
                  <a:gd name="T6" fmla="*/ 0 w 57"/>
                  <a:gd name="T7" fmla="*/ 29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3" name="Freeform 56"/>
              <p:cNvSpPr>
                <a:spLocks/>
              </p:cNvSpPr>
              <p:nvPr/>
            </p:nvSpPr>
            <p:spPr bwMode="auto">
              <a:xfrm>
                <a:off x="2311" y="121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4" name="Freeform 57"/>
              <p:cNvSpPr>
                <a:spLocks/>
              </p:cNvSpPr>
              <p:nvPr/>
            </p:nvSpPr>
            <p:spPr bwMode="auto">
              <a:xfrm>
                <a:off x="2191" y="1116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5" name="Freeform 58"/>
              <p:cNvSpPr>
                <a:spLocks/>
              </p:cNvSpPr>
              <p:nvPr/>
            </p:nvSpPr>
            <p:spPr bwMode="auto">
              <a:xfrm>
                <a:off x="2790" y="14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6" name="Freeform 59"/>
              <p:cNvSpPr>
                <a:spLocks/>
              </p:cNvSpPr>
              <p:nvPr/>
            </p:nvSpPr>
            <p:spPr bwMode="auto">
              <a:xfrm>
                <a:off x="2311" y="1409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7" name="Freeform 60"/>
              <p:cNvSpPr>
                <a:spLocks/>
              </p:cNvSpPr>
              <p:nvPr/>
            </p:nvSpPr>
            <p:spPr bwMode="auto">
              <a:xfrm>
                <a:off x="2432" y="179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8" name="Freeform 61"/>
              <p:cNvSpPr>
                <a:spLocks/>
              </p:cNvSpPr>
              <p:nvPr/>
            </p:nvSpPr>
            <p:spPr bwMode="auto">
              <a:xfrm>
                <a:off x="2673" y="1507"/>
                <a:ext cx="57" cy="56"/>
              </a:xfrm>
              <a:custGeom>
                <a:avLst/>
                <a:gdLst>
                  <a:gd name="T0" fmla="*/ 28 w 57"/>
                  <a:gd name="T1" fmla="*/ 0 h 56"/>
                  <a:gd name="T2" fmla="*/ 57 w 57"/>
                  <a:gd name="T3" fmla="*/ 28 h 56"/>
                  <a:gd name="T4" fmla="*/ 28 w 57"/>
                  <a:gd name="T5" fmla="*/ 56 h 56"/>
                  <a:gd name="T6" fmla="*/ 0 w 57"/>
                  <a:gd name="T7" fmla="*/ 28 h 56"/>
                  <a:gd name="T8" fmla="*/ 28 w 57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6"/>
                  <a:gd name="T17" fmla="*/ 57 w 5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6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89" name="Freeform 62"/>
              <p:cNvSpPr>
                <a:spLocks/>
              </p:cNvSpPr>
              <p:nvPr/>
            </p:nvSpPr>
            <p:spPr bwMode="auto">
              <a:xfrm>
                <a:off x="2432" y="14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90" name="Rectangle 63"/>
              <p:cNvSpPr>
                <a:spLocks noChangeArrowheads="1"/>
              </p:cNvSpPr>
              <p:nvPr/>
            </p:nvSpPr>
            <p:spPr bwMode="auto">
              <a:xfrm>
                <a:off x="1805" y="189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1" name="Rectangle 64"/>
              <p:cNvSpPr>
                <a:spLocks noChangeArrowheads="1"/>
              </p:cNvSpPr>
              <p:nvPr/>
            </p:nvSpPr>
            <p:spPr bwMode="auto">
              <a:xfrm>
                <a:off x="1805" y="179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2" name="Rectangle 65"/>
              <p:cNvSpPr>
                <a:spLocks noChangeArrowheads="1"/>
              </p:cNvSpPr>
              <p:nvPr/>
            </p:nvSpPr>
            <p:spPr bwMode="auto">
              <a:xfrm>
                <a:off x="1805" y="170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2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3" name="Rectangle 66"/>
              <p:cNvSpPr>
                <a:spLocks noChangeArrowheads="1"/>
              </p:cNvSpPr>
              <p:nvPr/>
            </p:nvSpPr>
            <p:spPr bwMode="auto">
              <a:xfrm>
                <a:off x="1805" y="160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3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4" name="Rectangle 67"/>
              <p:cNvSpPr>
                <a:spLocks noChangeArrowheads="1"/>
              </p:cNvSpPr>
              <p:nvPr/>
            </p:nvSpPr>
            <p:spPr bwMode="auto">
              <a:xfrm>
                <a:off x="1805" y="150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4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5" name="Rectangle 68"/>
              <p:cNvSpPr>
                <a:spLocks noChangeArrowheads="1"/>
              </p:cNvSpPr>
              <p:nvPr/>
            </p:nvSpPr>
            <p:spPr bwMode="auto">
              <a:xfrm>
                <a:off x="1805" y="140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5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6" name="Rectangle 69"/>
              <p:cNvSpPr>
                <a:spLocks noChangeArrowheads="1"/>
              </p:cNvSpPr>
              <p:nvPr/>
            </p:nvSpPr>
            <p:spPr bwMode="auto">
              <a:xfrm>
                <a:off x="1805" y="1310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6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7" name="Rectangle 70"/>
              <p:cNvSpPr>
                <a:spLocks noChangeArrowheads="1"/>
              </p:cNvSpPr>
              <p:nvPr/>
            </p:nvSpPr>
            <p:spPr bwMode="auto">
              <a:xfrm>
                <a:off x="1805" y="121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7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8" name="Rectangle 71"/>
              <p:cNvSpPr>
                <a:spLocks noChangeArrowheads="1"/>
              </p:cNvSpPr>
              <p:nvPr/>
            </p:nvSpPr>
            <p:spPr bwMode="auto">
              <a:xfrm>
                <a:off x="1805" y="1116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8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99" name="Rectangle 72"/>
              <p:cNvSpPr>
                <a:spLocks noChangeArrowheads="1"/>
              </p:cNvSpPr>
              <p:nvPr/>
            </p:nvSpPr>
            <p:spPr bwMode="auto">
              <a:xfrm>
                <a:off x="1805" y="101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9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0" name="Rectangle 73"/>
              <p:cNvSpPr>
                <a:spLocks noChangeArrowheads="1"/>
              </p:cNvSpPr>
              <p:nvPr/>
            </p:nvSpPr>
            <p:spPr bwMode="auto">
              <a:xfrm>
                <a:off x="1779" y="920"/>
                <a:ext cx="6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1" name="Rectangle 74"/>
              <p:cNvSpPr>
                <a:spLocks noChangeArrowheads="1"/>
              </p:cNvSpPr>
              <p:nvPr/>
            </p:nvSpPr>
            <p:spPr bwMode="auto">
              <a:xfrm>
                <a:off x="184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2" name="Rectangle 75"/>
              <p:cNvSpPr>
                <a:spLocks noChangeArrowheads="1"/>
              </p:cNvSpPr>
              <p:nvPr/>
            </p:nvSpPr>
            <p:spPr bwMode="auto">
              <a:xfrm>
                <a:off x="1968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3" name="Rectangle 76"/>
              <p:cNvSpPr>
                <a:spLocks noChangeArrowheads="1"/>
              </p:cNvSpPr>
              <p:nvPr/>
            </p:nvSpPr>
            <p:spPr bwMode="auto">
              <a:xfrm>
                <a:off x="2090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2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4" name="Rectangle 77"/>
              <p:cNvSpPr>
                <a:spLocks noChangeArrowheads="1"/>
              </p:cNvSpPr>
              <p:nvPr/>
            </p:nvSpPr>
            <p:spPr bwMode="auto">
              <a:xfrm>
                <a:off x="2207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3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5" name="Rectangle 78"/>
              <p:cNvSpPr>
                <a:spLocks noChangeArrowheads="1"/>
              </p:cNvSpPr>
              <p:nvPr/>
            </p:nvSpPr>
            <p:spPr bwMode="auto">
              <a:xfrm>
                <a:off x="2326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4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6" name="Rectangle 79"/>
              <p:cNvSpPr>
                <a:spLocks noChangeArrowheads="1"/>
              </p:cNvSpPr>
              <p:nvPr/>
            </p:nvSpPr>
            <p:spPr bwMode="auto">
              <a:xfrm>
                <a:off x="2448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5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7" name="Rectangle 80"/>
              <p:cNvSpPr>
                <a:spLocks noChangeArrowheads="1"/>
              </p:cNvSpPr>
              <p:nvPr/>
            </p:nvSpPr>
            <p:spPr bwMode="auto">
              <a:xfrm>
                <a:off x="256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6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8" name="Rectangle 81"/>
              <p:cNvSpPr>
                <a:spLocks noChangeArrowheads="1"/>
              </p:cNvSpPr>
              <p:nvPr/>
            </p:nvSpPr>
            <p:spPr bwMode="auto">
              <a:xfrm>
                <a:off x="268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7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09" name="Rectangle 82"/>
              <p:cNvSpPr>
                <a:spLocks noChangeArrowheads="1"/>
              </p:cNvSpPr>
              <p:nvPr/>
            </p:nvSpPr>
            <p:spPr bwMode="auto">
              <a:xfrm>
                <a:off x="2806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8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10" name="Rectangle 83"/>
              <p:cNvSpPr>
                <a:spLocks noChangeArrowheads="1"/>
              </p:cNvSpPr>
              <p:nvPr/>
            </p:nvSpPr>
            <p:spPr bwMode="auto">
              <a:xfrm>
                <a:off x="2927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9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11" name="Rectangle 84"/>
              <p:cNvSpPr>
                <a:spLocks noChangeArrowheads="1"/>
              </p:cNvSpPr>
              <p:nvPr/>
            </p:nvSpPr>
            <p:spPr bwMode="auto">
              <a:xfrm>
                <a:off x="3035" y="1962"/>
                <a:ext cx="6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112" name="Rectangle 85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1396" cy="12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947" name="Group 86"/>
            <p:cNvGrpSpPr>
              <a:grpSpLocks/>
            </p:cNvGrpSpPr>
            <p:nvPr/>
          </p:nvGrpSpPr>
          <p:grpSpPr bwMode="auto">
            <a:xfrm>
              <a:off x="3408" y="3072"/>
              <a:ext cx="1248" cy="1112"/>
              <a:chOff x="3616" y="2464"/>
              <a:chExt cx="1396" cy="1208"/>
            </a:xfrm>
          </p:grpSpPr>
          <p:sp>
            <p:nvSpPr>
              <p:cNvPr id="39949" name="Rectangle 87"/>
              <p:cNvSpPr>
                <a:spLocks noChangeArrowheads="1"/>
              </p:cNvSpPr>
              <p:nvPr/>
            </p:nvSpPr>
            <p:spPr bwMode="auto">
              <a:xfrm>
                <a:off x="3616" y="2464"/>
                <a:ext cx="1396" cy="120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0" name="Rectangle 88"/>
              <p:cNvSpPr>
                <a:spLocks noChangeArrowheads="1"/>
              </p:cNvSpPr>
              <p:nvPr/>
            </p:nvSpPr>
            <p:spPr bwMode="auto">
              <a:xfrm>
                <a:off x="3749" y="2550"/>
                <a:ext cx="1198" cy="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1" name="Line 89"/>
              <p:cNvSpPr>
                <a:spLocks noChangeShapeType="1"/>
              </p:cNvSpPr>
              <p:nvPr/>
            </p:nvSpPr>
            <p:spPr bwMode="auto">
              <a:xfrm>
                <a:off x="3749" y="3428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2" name="Line 90"/>
              <p:cNvSpPr>
                <a:spLocks noChangeShapeType="1"/>
              </p:cNvSpPr>
              <p:nvPr/>
            </p:nvSpPr>
            <p:spPr bwMode="auto">
              <a:xfrm>
                <a:off x="3749" y="333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Line 91"/>
              <p:cNvSpPr>
                <a:spLocks noChangeShapeType="1"/>
              </p:cNvSpPr>
              <p:nvPr/>
            </p:nvSpPr>
            <p:spPr bwMode="auto">
              <a:xfrm>
                <a:off x="3749" y="3233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4" name="Line 92"/>
              <p:cNvSpPr>
                <a:spLocks noChangeShapeType="1"/>
              </p:cNvSpPr>
              <p:nvPr/>
            </p:nvSpPr>
            <p:spPr bwMode="auto">
              <a:xfrm>
                <a:off x="3749" y="313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5" name="Line 93"/>
              <p:cNvSpPr>
                <a:spLocks noChangeShapeType="1"/>
              </p:cNvSpPr>
              <p:nvPr/>
            </p:nvSpPr>
            <p:spPr bwMode="auto">
              <a:xfrm>
                <a:off x="3749" y="303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6" name="Line 94"/>
              <p:cNvSpPr>
                <a:spLocks noChangeShapeType="1"/>
              </p:cNvSpPr>
              <p:nvPr/>
            </p:nvSpPr>
            <p:spPr bwMode="auto">
              <a:xfrm>
                <a:off x="3749" y="294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7" name="Line 95"/>
              <p:cNvSpPr>
                <a:spLocks noChangeShapeType="1"/>
              </p:cNvSpPr>
              <p:nvPr/>
            </p:nvSpPr>
            <p:spPr bwMode="auto">
              <a:xfrm>
                <a:off x="3749" y="2842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8" name="Line 96"/>
              <p:cNvSpPr>
                <a:spLocks noChangeShapeType="1"/>
              </p:cNvSpPr>
              <p:nvPr/>
            </p:nvSpPr>
            <p:spPr bwMode="auto">
              <a:xfrm>
                <a:off x="3749" y="274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9" name="Line 97"/>
              <p:cNvSpPr>
                <a:spLocks noChangeShapeType="1"/>
              </p:cNvSpPr>
              <p:nvPr/>
            </p:nvSpPr>
            <p:spPr bwMode="auto">
              <a:xfrm>
                <a:off x="3749" y="264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0" name="Line 98"/>
              <p:cNvSpPr>
                <a:spLocks noChangeShapeType="1"/>
              </p:cNvSpPr>
              <p:nvPr/>
            </p:nvSpPr>
            <p:spPr bwMode="auto">
              <a:xfrm>
                <a:off x="3749" y="255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1" name="Line 99"/>
              <p:cNvSpPr>
                <a:spLocks noChangeShapeType="1"/>
              </p:cNvSpPr>
              <p:nvPr/>
            </p:nvSpPr>
            <p:spPr bwMode="auto">
              <a:xfrm>
                <a:off x="386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2" name="Line 100"/>
              <p:cNvSpPr>
                <a:spLocks noChangeShapeType="1"/>
              </p:cNvSpPr>
              <p:nvPr/>
            </p:nvSpPr>
            <p:spPr bwMode="auto">
              <a:xfrm>
                <a:off x="3990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3" name="Line 101"/>
              <p:cNvSpPr>
                <a:spLocks noChangeShapeType="1"/>
              </p:cNvSpPr>
              <p:nvPr/>
            </p:nvSpPr>
            <p:spPr bwMode="auto">
              <a:xfrm>
                <a:off x="410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4" name="Line 102"/>
              <p:cNvSpPr>
                <a:spLocks noChangeShapeType="1"/>
              </p:cNvSpPr>
              <p:nvPr/>
            </p:nvSpPr>
            <p:spPr bwMode="auto">
              <a:xfrm>
                <a:off x="422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5" name="Line 103"/>
              <p:cNvSpPr>
                <a:spLocks noChangeShapeType="1"/>
              </p:cNvSpPr>
              <p:nvPr/>
            </p:nvSpPr>
            <p:spPr bwMode="auto">
              <a:xfrm>
                <a:off x="4348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6" name="Line 104"/>
              <p:cNvSpPr>
                <a:spLocks noChangeShapeType="1"/>
              </p:cNvSpPr>
              <p:nvPr/>
            </p:nvSpPr>
            <p:spPr bwMode="auto">
              <a:xfrm>
                <a:off x="446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7" name="Line 105"/>
              <p:cNvSpPr>
                <a:spLocks noChangeShapeType="1"/>
              </p:cNvSpPr>
              <p:nvPr/>
            </p:nvSpPr>
            <p:spPr bwMode="auto">
              <a:xfrm>
                <a:off x="458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8" name="Line 106"/>
              <p:cNvSpPr>
                <a:spLocks noChangeShapeType="1"/>
              </p:cNvSpPr>
              <p:nvPr/>
            </p:nvSpPr>
            <p:spPr bwMode="auto">
              <a:xfrm>
                <a:off x="4706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9" name="Line 107"/>
              <p:cNvSpPr>
                <a:spLocks noChangeShapeType="1"/>
              </p:cNvSpPr>
              <p:nvPr/>
            </p:nvSpPr>
            <p:spPr bwMode="auto">
              <a:xfrm>
                <a:off x="482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0" name="Line 108"/>
              <p:cNvSpPr>
                <a:spLocks noChangeShapeType="1"/>
              </p:cNvSpPr>
              <p:nvPr/>
            </p:nvSpPr>
            <p:spPr bwMode="auto">
              <a:xfrm>
                <a:off x="494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1" name="Rectangle 109"/>
              <p:cNvSpPr>
                <a:spLocks noChangeArrowheads="1"/>
              </p:cNvSpPr>
              <p:nvPr/>
            </p:nvSpPr>
            <p:spPr bwMode="auto">
              <a:xfrm>
                <a:off x="3749" y="2550"/>
                <a:ext cx="1198" cy="97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2" name="Line 110"/>
              <p:cNvSpPr>
                <a:spLocks noChangeShapeType="1"/>
              </p:cNvSpPr>
              <p:nvPr/>
            </p:nvSpPr>
            <p:spPr bwMode="auto">
              <a:xfrm>
                <a:off x="374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3" name="Line 111"/>
              <p:cNvSpPr>
                <a:spLocks noChangeShapeType="1"/>
              </p:cNvSpPr>
              <p:nvPr/>
            </p:nvSpPr>
            <p:spPr bwMode="auto">
              <a:xfrm>
                <a:off x="3737" y="35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4" name="Line 112"/>
              <p:cNvSpPr>
                <a:spLocks noChangeShapeType="1"/>
              </p:cNvSpPr>
              <p:nvPr/>
            </p:nvSpPr>
            <p:spPr bwMode="auto">
              <a:xfrm>
                <a:off x="3737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5" name="Line 113"/>
              <p:cNvSpPr>
                <a:spLocks noChangeShapeType="1"/>
              </p:cNvSpPr>
              <p:nvPr/>
            </p:nvSpPr>
            <p:spPr bwMode="auto">
              <a:xfrm>
                <a:off x="3737" y="333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6" name="Line 114"/>
              <p:cNvSpPr>
                <a:spLocks noChangeShapeType="1"/>
              </p:cNvSpPr>
              <p:nvPr/>
            </p:nvSpPr>
            <p:spPr bwMode="auto">
              <a:xfrm>
                <a:off x="3737" y="323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7" name="Line 115"/>
              <p:cNvSpPr>
                <a:spLocks noChangeShapeType="1"/>
              </p:cNvSpPr>
              <p:nvPr/>
            </p:nvSpPr>
            <p:spPr bwMode="auto">
              <a:xfrm>
                <a:off x="3737" y="313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Line 116"/>
              <p:cNvSpPr>
                <a:spLocks noChangeShapeType="1"/>
              </p:cNvSpPr>
              <p:nvPr/>
            </p:nvSpPr>
            <p:spPr bwMode="auto">
              <a:xfrm>
                <a:off x="3737" y="303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Line 117"/>
              <p:cNvSpPr>
                <a:spLocks noChangeShapeType="1"/>
              </p:cNvSpPr>
              <p:nvPr/>
            </p:nvSpPr>
            <p:spPr bwMode="auto">
              <a:xfrm>
                <a:off x="3737" y="294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Line 118"/>
              <p:cNvSpPr>
                <a:spLocks noChangeShapeType="1"/>
              </p:cNvSpPr>
              <p:nvPr/>
            </p:nvSpPr>
            <p:spPr bwMode="auto">
              <a:xfrm>
                <a:off x="3737" y="2842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1" name="Line 119"/>
              <p:cNvSpPr>
                <a:spLocks noChangeShapeType="1"/>
              </p:cNvSpPr>
              <p:nvPr/>
            </p:nvSpPr>
            <p:spPr bwMode="auto">
              <a:xfrm>
                <a:off x="3737" y="274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2" name="Line 120"/>
              <p:cNvSpPr>
                <a:spLocks noChangeShapeType="1"/>
              </p:cNvSpPr>
              <p:nvPr/>
            </p:nvSpPr>
            <p:spPr bwMode="auto">
              <a:xfrm>
                <a:off x="3737" y="264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3" name="Line 121"/>
              <p:cNvSpPr>
                <a:spLocks noChangeShapeType="1"/>
              </p:cNvSpPr>
              <p:nvPr/>
            </p:nvSpPr>
            <p:spPr bwMode="auto">
              <a:xfrm>
                <a:off x="3737" y="255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4" name="Line 122"/>
              <p:cNvSpPr>
                <a:spLocks noChangeShapeType="1"/>
              </p:cNvSpPr>
              <p:nvPr/>
            </p:nvSpPr>
            <p:spPr bwMode="auto">
              <a:xfrm>
                <a:off x="3749" y="352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5" name="Line 123"/>
              <p:cNvSpPr>
                <a:spLocks noChangeShapeType="1"/>
              </p:cNvSpPr>
              <p:nvPr/>
            </p:nvSpPr>
            <p:spPr bwMode="auto">
              <a:xfrm flipV="1">
                <a:off x="374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6" name="Line 124"/>
              <p:cNvSpPr>
                <a:spLocks noChangeShapeType="1"/>
              </p:cNvSpPr>
              <p:nvPr/>
            </p:nvSpPr>
            <p:spPr bwMode="auto">
              <a:xfrm flipV="1">
                <a:off x="386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7" name="Line 125"/>
              <p:cNvSpPr>
                <a:spLocks noChangeShapeType="1"/>
              </p:cNvSpPr>
              <p:nvPr/>
            </p:nvSpPr>
            <p:spPr bwMode="auto">
              <a:xfrm flipV="1">
                <a:off x="3990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8" name="Line 126"/>
              <p:cNvSpPr>
                <a:spLocks noChangeShapeType="1"/>
              </p:cNvSpPr>
              <p:nvPr/>
            </p:nvSpPr>
            <p:spPr bwMode="auto">
              <a:xfrm flipV="1">
                <a:off x="410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9" name="Line 127"/>
              <p:cNvSpPr>
                <a:spLocks noChangeShapeType="1"/>
              </p:cNvSpPr>
              <p:nvPr/>
            </p:nvSpPr>
            <p:spPr bwMode="auto">
              <a:xfrm flipV="1">
                <a:off x="422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0" name="Line 128"/>
              <p:cNvSpPr>
                <a:spLocks noChangeShapeType="1"/>
              </p:cNvSpPr>
              <p:nvPr/>
            </p:nvSpPr>
            <p:spPr bwMode="auto">
              <a:xfrm flipV="1">
                <a:off x="4348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1" name="Line 129"/>
              <p:cNvSpPr>
                <a:spLocks noChangeShapeType="1"/>
              </p:cNvSpPr>
              <p:nvPr/>
            </p:nvSpPr>
            <p:spPr bwMode="auto">
              <a:xfrm flipV="1">
                <a:off x="446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2" name="Line 130"/>
              <p:cNvSpPr>
                <a:spLocks noChangeShapeType="1"/>
              </p:cNvSpPr>
              <p:nvPr/>
            </p:nvSpPr>
            <p:spPr bwMode="auto">
              <a:xfrm flipV="1">
                <a:off x="458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3" name="Line 131"/>
              <p:cNvSpPr>
                <a:spLocks noChangeShapeType="1"/>
              </p:cNvSpPr>
              <p:nvPr/>
            </p:nvSpPr>
            <p:spPr bwMode="auto">
              <a:xfrm flipV="1">
                <a:off x="4706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4" name="Line 132"/>
              <p:cNvSpPr>
                <a:spLocks noChangeShapeType="1"/>
              </p:cNvSpPr>
              <p:nvPr/>
            </p:nvSpPr>
            <p:spPr bwMode="auto">
              <a:xfrm flipV="1">
                <a:off x="482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5" name="Line 133"/>
              <p:cNvSpPr>
                <a:spLocks noChangeShapeType="1"/>
              </p:cNvSpPr>
              <p:nvPr/>
            </p:nvSpPr>
            <p:spPr bwMode="auto">
              <a:xfrm flipV="1">
                <a:off x="494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6" name="Freeform 134"/>
              <p:cNvSpPr>
                <a:spLocks/>
              </p:cNvSpPr>
              <p:nvPr/>
            </p:nvSpPr>
            <p:spPr bwMode="auto">
              <a:xfrm>
                <a:off x="4079" y="3107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6"/>
                  <a:gd name="T17" fmla="*/ 56 w 56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7" name="Freeform 135"/>
              <p:cNvSpPr>
                <a:spLocks/>
              </p:cNvSpPr>
              <p:nvPr/>
            </p:nvSpPr>
            <p:spPr bwMode="auto">
              <a:xfrm>
                <a:off x="4079" y="2911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8" name="Freeform 136"/>
              <p:cNvSpPr>
                <a:spLocks/>
              </p:cNvSpPr>
              <p:nvPr/>
            </p:nvSpPr>
            <p:spPr bwMode="auto">
              <a:xfrm>
                <a:off x="4561" y="320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9 h 57"/>
                  <a:gd name="T4" fmla="*/ 28 w 57"/>
                  <a:gd name="T5" fmla="*/ 57 h 57"/>
                  <a:gd name="T6" fmla="*/ 0 w 57"/>
                  <a:gd name="T7" fmla="*/ 29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99" name="Freeform 137"/>
              <p:cNvSpPr>
                <a:spLocks/>
              </p:cNvSpPr>
              <p:nvPr/>
            </p:nvSpPr>
            <p:spPr bwMode="auto">
              <a:xfrm>
                <a:off x="4199" y="281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0" name="Freeform 138"/>
              <p:cNvSpPr>
                <a:spLocks/>
              </p:cNvSpPr>
              <p:nvPr/>
            </p:nvSpPr>
            <p:spPr bwMode="auto">
              <a:xfrm>
                <a:off x="4079" y="2716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1" name="Freeform 139"/>
              <p:cNvSpPr>
                <a:spLocks/>
              </p:cNvSpPr>
              <p:nvPr/>
            </p:nvSpPr>
            <p:spPr bwMode="auto">
              <a:xfrm>
                <a:off x="4678" y="30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2" name="Freeform 140"/>
              <p:cNvSpPr>
                <a:spLocks/>
              </p:cNvSpPr>
              <p:nvPr/>
            </p:nvSpPr>
            <p:spPr bwMode="auto">
              <a:xfrm>
                <a:off x="4199" y="3009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7"/>
                  <a:gd name="T17" fmla="*/ 57 w 5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3" name="Freeform 141"/>
              <p:cNvSpPr>
                <a:spLocks/>
              </p:cNvSpPr>
              <p:nvPr/>
            </p:nvSpPr>
            <p:spPr bwMode="auto">
              <a:xfrm>
                <a:off x="4320" y="339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4" name="Freeform 142"/>
              <p:cNvSpPr>
                <a:spLocks/>
              </p:cNvSpPr>
              <p:nvPr/>
            </p:nvSpPr>
            <p:spPr bwMode="auto">
              <a:xfrm>
                <a:off x="4561" y="3107"/>
                <a:ext cx="57" cy="56"/>
              </a:xfrm>
              <a:custGeom>
                <a:avLst/>
                <a:gdLst>
                  <a:gd name="T0" fmla="*/ 28 w 57"/>
                  <a:gd name="T1" fmla="*/ 0 h 56"/>
                  <a:gd name="T2" fmla="*/ 57 w 57"/>
                  <a:gd name="T3" fmla="*/ 28 h 56"/>
                  <a:gd name="T4" fmla="*/ 28 w 57"/>
                  <a:gd name="T5" fmla="*/ 56 h 56"/>
                  <a:gd name="T6" fmla="*/ 0 w 57"/>
                  <a:gd name="T7" fmla="*/ 28 h 56"/>
                  <a:gd name="T8" fmla="*/ 28 w 57"/>
                  <a:gd name="T9" fmla="*/ 0 h 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6"/>
                  <a:gd name="T17" fmla="*/ 57 w 57"/>
                  <a:gd name="T18" fmla="*/ 56 h 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6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5" name="Freeform 143"/>
              <p:cNvSpPr>
                <a:spLocks/>
              </p:cNvSpPr>
              <p:nvPr/>
            </p:nvSpPr>
            <p:spPr bwMode="auto">
              <a:xfrm>
                <a:off x="4320" y="30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57"/>
                  <a:gd name="T17" fmla="*/ 56 w 56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06" name="Rectangle 144"/>
              <p:cNvSpPr>
                <a:spLocks noChangeArrowheads="1"/>
              </p:cNvSpPr>
              <p:nvPr/>
            </p:nvSpPr>
            <p:spPr bwMode="auto">
              <a:xfrm>
                <a:off x="3693" y="349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07" name="Rectangle 145"/>
              <p:cNvSpPr>
                <a:spLocks noChangeArrowheads="1"/>
              </p:cNvSpPr>
              <p:nvPr/>
            </p:nvSpPr>
            <p:spPr bwMode="auto">
              <a:xfrm>
                <a:off x="3693" y="339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08" name="Rectangle 146"/>
              <p:cNvSpPr>
                <a:spLocks noChangeArrowheads="1"/>
              </p:cNvSpPr>
              <p:nvPr/>
            </p:nvSpPr>
            <p:spPr bwMode="auto">
              <a:xfrm>
                <a:off x="3693" y="330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2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09" name="Rectangle 147"/>
              <p:cNvSpPr>
                <a:spLocks noChangeArrowheads="1"/>
              </p:cNvSpPr>
              <p:nvPr/>
            </p:nvSpPr>
            <p:spPr bwMode="auto">
              <a:xfrm>
                <a:off x="3693" y="320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3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0" name="Rectangle 148"/>
              <p:cNvSpPr>
                <a:spLocks noChangeArrowheads="1"/>
              </p:cNvSpPr>
              <p:nvPr/>
            </p:nvSpPr>
            <p:spPr bwMode="auto">
              <a:xfrm>
                <a:off x="3693" y="310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4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1" name="Rectangle 149"/>
              <p:cNvSpPr>
                <a:spLocks noChangeArrowheads="1"/>
              </p:cNvSpPr>
              <p:nvPr/>
            </p:nvSpPr>
            <p:spPr bwMode="auto">
              <a:xfrm>
                <a:off x="3693" y="300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5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2" name="Rectangle 150"/>
              <p:cNvSpPr>
                <a:spLocks noChangeArrowheads="1"/>
              </p:cNvSpPr>
              <p:nvPr/>
            </p:nvSpPr>
            <p:spPr bwMode="auto">
              <a:xfrm>
                <a:off x="3693" y="2910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6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3" name="Rectangle 151"/>
              <p:cNvSpPr>
                <a:spLocks noChangeArrowheads="1"/>
              </p:cNvSpPr>
              <p:nvPr/>
            </p:nvSpPr>
            <p:spPr bwMode="auto">
              <a:xfrm>
                <a:off x="3693" y="281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7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4" name="Rectangle 152"/>
              <p:cNvSpPr>
                <a:spLocks noChangeArrowheads="1"/>
              </p:cNvSpPr>
              <p:nvPr/>
            </p:nvSpPr>
            <p:spPr bwMode="auto">
              <a:xfrm>
                <a:off x="3693" y="2716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8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5" name="Rectangle 153"/>
              <p:cNvSpPr>
                <a:spLocks noChangeArrowheads="1"/>
              </p:cNvSpPr>
              <p:nvPr/>
            </p:nvSpPr>
            <p:spPr bwMode="auto">
              <a:xfrm>
                <a:off x="3693" y="261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9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6" name="Rectangle 154"/>
              <p:cNvSpPr>
                <a:spLocks noChangeArrowheads="1"/>
              </p:cNvSpPr>
              <p:nvPr/>
            </p:nvSpPr>
            <p:spPr bwMode="auto">
              <a:xfrm>
                <a:off x="3667" y="2520"/>
                <a:ext cx="6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7" name="Rectangle 155"/>
              <p:cNvSpPr>
                <a:spLocks noChangeArrowheads="1"/>
              </p:cNvSpPr>
              <p:nvPr/>
            </p:nvSpPr>
            <p:spPr bwMode="auto">
              <a:xfrm>
                <a:off x="373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8" name="Rectangle 156"/>
              <p:cNvSpPr>
                <a:spLocks noChangeArrowheads="1"/>
              </p:cNvSpPr>
              <p:nvPr/>
            </p:nvSpPr>
            <p:spPr bwMode="auto">
              <a:xfrm>
                <a:off x="3856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19" name="Rectangle 157"/>
              <p:cNvSpPr>
                <a:spLocks noChangeArrowheads="1"/>
              </p:cNvSpPr>
              <p:nvPr/>
            </p:nvSpPr>
            <p:spPr bwMode="auto">
              <a:xfrm>
                <a:off x="3978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2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0" name="Rectangle 158"/>
              <p:cNvSpPr>
                <a:spLocks noChangeArrowheads="1"/>
              </p:cNvSpPr>
              <p:nvPr/>
            </p:nvSpPr>
            <p:spPr bwMode="auto">
              <a:xfrm>
                <a:off x="4095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3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1" name="Rectangle 159"/>
              <p:cNvSpPr>
                <a:spLocks noChangeArrowheads="1"/>
              </p:cNvSpPr>
              <p:nvPr/>
            </p:nvSpPr>
            <p:spPr bwMode="auto">
              <a:xfrm>
                <a:off x="4214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4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2" name="Rectangle 160"/>
              <p:cNvSpPr>
                <a:spLocks noChangeArrowheads="1"/>
              </p:cNvSpPr>
              <p:nvPr/>
            </p:nvSpPr>
            <p:spPr bwMode="auto">
              <a:xfrm>
                <a:off x="4336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5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3" name="Rectangle 161"/>
              <p:cNvSpPr>
                <a:spLocks noChangeArrowheads="1"/>
              </p:cNvSpPr>
              <p:nvPr/>
            </p:nvSpPr>
            <p:spPr bwMode="auto">
              <a:xfrm>
                <a:off x="445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6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4" name="Rectangle 162"/>
              <p:cNvSpPr>
                <a:spLocks noChangeArrowheads="1"/>
              </p:cNvSpPr>
              <p:nvPr/>
            </p:nvSpPr>
            <p:spPr bwMode="auto">
              <a:xfrm>
                <a:off x="457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7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5" name="Rectangle 163"/>
              <p:cNvSpPr>
                <a:spLocks noChangeArrowheads="1"/>
              </p:cNvSpPr>
              <p:nvPr/>
            </p:nvSpPr>
            <p:spPr bwMode="auto">
              <a:xfrm>
                <a:off x="4694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8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6" name="Rectangle 164"/>
              <p:cNvSpPr>
                <a:spLocks noChangeArrowheads="1"/>
              </p:cNvSpPr>
              <p:nvPr/>
            </p:nvSpPr>
            <p:spPr bwMode="auto">
              <a:xfrm>
                <a:off x="4815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9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7" name="Rectangle 165"/>
              <p:cNvSpPr>
                <a:spLocks noChangeArrowheads="1"/>
              </p:cNvSpPr>
              <p:nvPr/>
            </p:nvSpPr>
            <p:spPr bwMode="auto">
              <a:xfrm>
                <a:off x="4923" y="3562"/>
                <a:ext cx="6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 eaLnBrk="1" hangingPunct="1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Gulim" pitchFamily="34" charset="-127"/>
                  </a:rPr>
                  <a:t>10</a:t>
                </a:r>
                <a:endParaRPr lang="ko-KR" altLang="en-US">
                  <a:latin typeface="Tahoma" pitchFamily="34" charset="0"/>
                  <a:ea typeface="Gulim" pitchFamily="34" charset="-127"/>
                </a:endParaRPr>
              </a:p>
            </p:txBody>
          </p:sp>
          <p:sp>
            <p:nvSpPr>
              <p:cNvPr id="40028" name="Rectangle 166"/>
              <p:cNvSpPr>
                <a:spLocks noChangeArrowheads="1"/>
              </p:cNvSpPr>
              <p:nvPr/>
            </p:nvSpPr>
            <p:spPr bwMode="auto">
              <a:xfrm>
                <a:off x="3616" y="2464"/>
                <a:ext cx="1396" cy="12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029" name="Freeform 167"/>
              <p:cNvSpPr>
                <a:spLocks/>
              </p:cNvSpPr>
              <p:nvPr/>
            </p:nvSpPr>
            <p:spPr bwMode="auto">
              <a:xfrm>
                <a:off x="3955" y="2658"/>
                <a:ext cx="488" cy="597"/>
              </a:xfrm>
              <a:custGeom>
                <a:avLst/>
                <a:gdLst>
                  <a:gd name="T0" fmla="*/ 133 w 728"/>
                  <a:gd name="T1" fmla="*/ 5 h 896"/>
                  <a:gd name="T2" fmla="*/ 74 w 728"/>
                  <a:gd name="T3" fmla="*/ 64 h 896"/>
                  <a:gd name="T4" fmla="*/ 54 w 728"/>
                  <a:gd name="T5" fmla="*/ 93 h 896"/>
                  <a:gd name="T6" fmla="*/ 44 w 728"/>
                  <a:gd name="T7" fmla="*/ 108 h 896"/>
                  <a:gd name="T8" fmla="*/ 14 w 728"/>
                  <a:gd name="T9" fmla="*/ 202 h 896"/>
                  <a:gd name="T10" fmla="*/ 44 w 728"/>
                  <a:gd name="T11" fmla="*/ 468 h 896"/>
                  <a:gd name="T12" fmla="*/ 74 w 728"/>
                  <a:gd name="T13" fmla="*/ 508 h 896"/>
                  <a:gd name="T14" fmla="*/ 223 w 728"/>
                  <a:gd name="T15" fmla="*/ 597 h 896"/>
                  <a:gd name="T16" fmla="*/ 332 w 728"/>
                  <a:gd name="T17" fmla="*/ 567 h 896"/>
                  <a:gd name="T18" fmla="*/ 426 w 728"/>
                  <a:gd name="T19" fmla="*/ 474 h 896"/>
                  <a:gd name="T20" fmla="*/ 461 w 728"/>
                  <a:gd name="T21" fmla="*/ 404 h 896"/>
                  <a:gd name="T22" fmla="*/ 471 w 728"/>
                  <a:gd name="T23" fmla="*/ 375 h 896"/>
                  <a:gd name="T24" fmla="*/ 476 w 728"/>
                  <a:gd name="T25" fmla="*/ 360 h 896"/>
                  <a:gd name="T26" fmla="*/ 456 w 728"/>
                  <a:gd name="T27" fmla="*/ 197 h 896"/>
                  <a:gd name="T28" fmla="*/ 381 w 728"/>
                  <a:gd name="T29" fmla="*/ 89 h 896"/>
                  <a:gd name="T30" fmla="*/ 342 w 728"/>
                  <a:gd name="T31" fmla="*/ 59 h 896"/>
                  <a:gd name="T32" fmla="*/ 312 w 728"/>
                  <a:gd name="T33" fmla="*/ 39 h 896"/>
                  <a:gd name="T34" fmla="*/ 198 w 728"/>
                  <a:gd name="T35" fmla="*/ 0 h 896"/>
                  <a:gd name="T36" fmla="*/ 138 w 728"/>
                  <a:gd name="T37" fmla="*/ 5 h 896"/>
                  <a:gd name="T38" fmla="*/ 123 w 728"/>
                  <a:gd name="T39" fmla="*/ 9 h 896"/>
                  <a:gd name="T40" fmla="*/ 133 w 728"/>
                  <a:gd name="T41" fmla="*/ 5 h 89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8"/>
                  <a:gd name="T64" fmla="*/ 0 h 896"/>
                  <a:gd name="T65" fmla="*/ 728 w 728"/>
                  <a:gd name="T66" fmla="*/ 896 h 89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0" name="Freeform 168"/>
              <p:cNvSpPr>
                <a:spLocks/>
              </p:cNvSpPr>
              <p:nvPr/>
            </p:nvSpPr>
            <p:spPr bwMode="auto">
              <a:xfrm>
                <a:off x="4258" y="2900"/>
                <a:ext cx="538" cy="593"/>
              </a:xfrm>
              <a:custGeom>
                <a:avLst/>
                <a:gdLst>
                  <a:gd name="T0" fmla="*/ 342 w 802"/>
                  <a:gd name="T1" fmla="*/ 29 h 889"/>
                  <a:gd name="T2" fmla="*/ 252 w 802"/>
                  <a:gd name="T3" fmla="*/ 118 h 889"/>
                  <a:gd name="T4" fmla="*/ 158 w 802"/>
                  <a:gd name="T5" fmla="*/ 197 h 889"/>
                  <a:gd name="T6" fmla="*/ 148 w 802"/>
                  <a:gd name="T7" fmla="*/ 212 h 889"/>
                  <a:gd name="T8" fmla="*/ 133 w 802"/>
                  <a:gd name="T9" fmla="*/ 222 h 889"/>
                  <a:gd name="T10" fmla="*/ 128 w 802"/>
                  <a:gd name="T11" fmla="*/ 237 h 889"/>
                  <a:gd name="T12" fmla="*/ 113 w 802"/>
                  <a:gd name="T13" fmla="*/ 257 h 889"/>
                  <a:gd name="T14" fmla="*/ 89 w 802"/>
                  <a:gd name="T15" fmla="*/ 331 h 889"/>
                  <a:gd name="T16" fmla="*/ 74 w 802"/>
                  <a:gd name="T17" fmla="*/ 346 h 889"/>
                  <a:gd name="T18" fmla="*/ 54 w 802"/>
                  <a:gd name="T19" fmla="*/ 375 h 889"/>
                  <a:gd name="T20" fmla="*/ 29 w 802"/>
                  <a:gd name="T21" fmla="*/ 420 h 889"/>
                  <a:gd name="T22" fmla="*/ 9 w 802"/>
                  <a:gd name="T23" fmla="*/ 469 h 889"/>
                  <a:gd name="T24" fmla="*/ 24 w 802"/>
                  <a:gd name="T25" fmla="*/ 563 h 889"/>
                  <a:gd name="T26" fmla="*/ 54 w 802"/>
                  <a:gd name="T27" fmla="*/ 583 h 889"/>
                  <a:gd name="T28" fmla="*/ 83 w 802"/>
                  <a:gd name="T29" fmla="*/ 592 h 889"/>
                  <a:gd name="T30" fmla="*/ 237 w 802"/>
                  <a:gd name="T31" fmla="*/ 583 h 889"/>
                  <a:gd name="T32" fmla="*/ 347 w 802"/>
                  <a:gd name="T33" fmla="*/ 548 h 889"/>
                  <a:gd name="T34" fmla="*/ 382 w 802"/>
                  <a:gd name="T35" fmla="*/ 528 h 889"/>
                  <a:gd name="T36" fmla="*/ 451 w 802"/>
                  <a:gd name="T37" fmla="*/ 434 h 889"/>
                  <a:gd name="T38" fmla="*/ 466 w 802"/>
                  <a:gd name="T39" fmla="*/ 400 h 889"/>
                  <a:gd name="T40" fmla="*/ 501 w 802"/>
                  <a:gd name="T41" fmla="*/ 356 h 889"/>
                  <a:gd name="T42" fmla="*/ 526 w 802"/>
                  <a:gd name="T43" fmla="*/ 301 h 889"/>
                  <a:gd name="T44" fmla="*/ 535 w 802"/>
                  <a:gd name="T45" fmla="*/ 257 h 889"/>
                  <a:gd name="T46" fmla="*/ 436 w 802"/>
                  <a:gd name="T47" fmla="*/ 0 h 889"/>
                  <a:gd name="T48" fmla="*/ 357 w 802"/>
                  <a:gd name="T49" fmla="*/ 15 h 889"/>
                  <a:gd name="T50" fmla="*/ 342 w 802"/>
                  <a:gd name="T51" fmla="*/ 29 h 8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2"/>
                  <a:gd name="T79" fmla="*/ 0 h 889"/>
                  <a:gd name="T80" fmla="*/ 802 w 802"/>
                  <a:gd name="T81" fmla="*/ 889 h 8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031" name="AutoShape 169"/>
              <p:cNvSpPr>
                <a:spLocks noChangeArrowheads="1"/>
              </p:cNvSpPr>
              <p:nvPr/>
            </p:nvSpPr>
            <p:spPr bwMode="auto">
              <a:xfrm>
                <a:off x="4080" y="2880"/>
                <a:ext cx="48" cy="96"/>
              </a:xfrm>
              <a:prstGeom prst="plus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2" name="AutoShape 170"/>
              <p:cNvSpPr>
                <a:spLocks noChangeArrowheads="1"/>
              </p:cNvSpPr>
              <p:nvPr/>
            </p:nvSpPr>
            <p:spPr bwMode="auto">
              <a:xfrm>
                <a:off x="4560" y="3168"/>
                <a:ext cx="48" cy="96"/>
              </a:xfrm>
              <a:prstGeom prst="plus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48" name="Line 171"/>
            <p:cNvSpPr>
              <a:spLocks noChangeShapeType="1"/>
            </p:cNvSpPr>
            <p:nvPr/>
          </p:nvSpPr>
          <p:spPr bwMode="auto">
            <a:xfrm>
              <a:off x="2784" y="36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944" name="Freeform 172"/>
          <p:cNvSpPr>
            <a:spLocks/>
          </p:cNvSpPr>
          <p:nvPr/>
        </p:nvSpPr>
        <p:spPr bwMode="auto">
          <a:xfrm>
            <a:off x="5754688" y="4760913"/>
            <a:ext cx="692150" cy="896937"/>
          </a:xfrm>
          <a:custGeom>
            <a:avLst/>
            <a:gdLst>
              <a:gd name="T0" fmla="*/ 268288 w 436"/>
              <a:gd name="T1" fmla="*/ 0 h 565"/>
              <a:gd name="T2" fmla="*/ 138113 w 436"/>
              <a:gd name="T3" fmla="*/ 57150 h 565"/>
              <a:gd name="T4" fmla="*/ 79375 w 436"/>
              <a:gd name="T5" fmla="*/ 276225 h 565"/>
              <a:gd name="T6" fmla="*/ 196850 w 436"/>
              <a:gd name="T7" fmla="*/ 812800 h 565"/>
              <a:gd name="T8" fmla="*/ 603250 w 436"/>
              <a:gd name="T9" fmla="*/ 841375 h 565"/>
              <a:gd name="T10" fmla="*/ 674688 w 436"/>
              <a:gd name="T11" fmla="*/ 711199 h 565"/>
              <a:gd name="T12" fmla="*/ 688975 w 436"/>
              <a:gd name="T13" fmla="*/ 666750 h 565"/>
              <a:gd name="T14" fmla="*/ 674688 w 436"/>
              <a:gd name="T15" fmla="*/ 130175 h 565"/>
              <a:gd name="T16" fmla="*/ 544513 w 436"/>
              <a:gd name="T17" fmla="*/ 73025 h 565"/>
              <a:gd name="T18" fmla="*/ 268288 w 436"/>
              <a:gd name="T19" fmla="*/ 0 h 56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36"/>
              <a:gd name="T31" fmla="*/ 0 h 565"/>
              <a:gd name="T32" fmla="*/ 436 w 436"/>
              <a:gd name="T33" fmla="*/ 565 h 56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36" h="565">
                <a:moveTo>
                  <a:pt x="169" y="0"/>
                </a:moveTo>
                <a:cubicBezTo>
                  <a:pt x="104" y="21"/>
                  <a:pt x="130" y="7"/>
                  <a:pt x="87" y="36"/>
                </a:cubicBezTo>
                <a:cubicBezTo>
                  <a:pt x="72" y="82"/>
                  <a:pt x="66" y="129"/>
                  <a:pt x="50" y="174"/>
                </a:cubicBezTo>
                <a:cubicBezTo>
                  <a:pt x="53" y="244"/>
                  <a:pt x="0" y="472"/>
                  <a:pt x="124" y="512"/>
                </a:cubicBezTo>
                <a:cubicBezTo>
                  <a:pt x="204" y="565"/>
                  <a:pt x="276" y="535"/>
                  <a:pt x="380" y="530"/>
                </a:cubicBezTo>
                <a:cubicBezTo>
                  <a:pt x="398" y="503"/>
                  <a:pt x="407" y="475"/>
                  <a:pt x="425" y="448"/>
                </a:cubicBezTo>
                <a:cubicBezTo>
                  <a:pt x="428" y="439"/>
                  <a:pt x="434" y="430"/>
                  <a:pt x="434" y="420"/>
                </a:cubicBezTo>
                <a:cubicBezTo>
                  <a:pt x="434" y="307"/>
                  <a:pt x="436" y="194"/>
                  <a:pt x="425" y="82"/>
                </a:cubicBezTo>
                <a:cubicBezTo>
                  <a:pt x="424" y="68"/>
                  <a:pt x="367" y="55"/>
                  <a:pt x="343" y="46"/>
                </a:cubicBezTo>
                <a:cubicBezTo>
                  <a:pt x="284" y="24"/>
                  <a:pt x="231" y="10"/>
                  <a:pt x="169" y="0"/>
                </a:cubicBezTo>
                <a:close/>
              </a:path>
            </a:pathLst>
          </a:cu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Freeform 173"/>
          <p:cNvSpPr>
            <a:spLocks/>
          </p:cNvSpPr>
          <p:nvPr/>
        </p:nvSpPr>
        <p:spPr bwMode="auto">
          <a:xfrm>
            <a:off x="6264275" y="5121275"/>
            <a:ext cx="735013" cy="977900"/>
          </a:xfrm>
          <a:custGeom>
            <a:avLst/>
            <a:gdLst>
              <a:gd name="T0" fmla="*/ 441325 w 463"/>
              <a:gd name="T1" fmla="*/ 60325 h 616"/>
              <a:gd name="T2" fmla="*/ 296863 w 463"/>
              <a:gd name="T3" fmla="*/ 365125 h 616"/>
              <a:gd name="T4" fmla="*/ 280988 w 463"/>
              <a:gd name="T5" fmla="*/ 407988 h 616"/>
              <a:gd name="T6" fmla="*/ 93663 w 463"/>
              <a:gd name="T7" fmla="*/ 466725 h 616"/>
              <a:gd name="T8" fmla="*/ 6350 w 463"/>
              <a:gd name="T9" fmla="*/ 655637 h 616"/>
              <a:gd name="T10" fmla="*/ 630238 w 463"/>
              <a:gd name="T11" fmla="*/ 771525 h 616"/>
              <a:gd name="T12" fmla="*/ 717550 w 463"/>
              <a:gd name="T13" fmla="*/ 611187 h 616"/>
              <a:gd name="T14" fmla="*/ 703263 w 463"/>
              <a:gd name="T15" fmla="*/ 46037 h 616"/>
              <a:gd name="T16" fmla="*/ 571500 w 463"/>
              <a:gd name="T17" fmla="*/ 1588 h 616"/>
              <a:gd name="T18" fmla="*/ 441325 w 463"/>
              <a:gd name="T19" fmla="*/ 17462 h 616"/>
              <a:gd name="T20" fmla="*/ 398463 w 463"/>
              <a:gd name="T21" fmla="*/ 46037 h 616"/>
              <a:gd name="T22" fmla="*/ 441325 w 463"/>
              <a:gd name="T23" fmla="*/ 60325 h 6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63"/>
              <a:gd name="T37" fmla="*/ 0 h 616"/>
              <a:gd name="T38" fmla="*/ 463 w 463"/>
              <a:gd name="T39" fmla="*/ 616 h 6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63" h="616">
                <a:moveTo>
                  <a:pt x="278" y="38"/>
                </a:moveTo>
                <a:cubicBezTo>
                  <a:pt x="228" y="88"/>
                  <a:pt x="219" y="168"/>
                  <a:pt x="187" y="230"/>
                </a:cubicBezTo>
                <a:cubicBezTo>
                  <a:pt x="183" y="239"/>
                  <a:pt x="183" y="250"/>
                  <a:pt x="177" y="257"/>
                </a:cubicBezTo>
                <a:cubicBezTo>
                  <a:pt x="151" y="289"/>
                  <a:pt x="93" y="289"/>
                  <a:pt x="59" y="294"/>
                </a:cubicBezTo>
                <a:cubicBezTo>
                  <a:pt x="33" y="332"/>
                  <a:pt x="29" y="374"/>
                  <a:pt x="4" y="413"/>
                </a:cubicBezTo>
                <a:cubicBezTo>
                  <a:pt x="44" y="616"/>
                  <a:pt x="0" y="549"/>
                  <a:pt x="397" y="486"/>
                </a:cubicBezTo>
                <a:cubicBezTo>
                  <a:pt x="407" y="484"/>
                  <a:pt x="443" y="399"/>
                  <a:pt x="452" y="385"/>
                </a:cubicBezTo>
                <a:cubicBezTo>
                  <a:pt x="449" y="266"/>
                  <a:pt x="463" y="146"/>
                  <a:pt x="443" y="29"/>
                </a:cubicBezTo>
                <a:cubicBezTo>
                  <a:pt x="438" y="0"/>
                  <a:pt x="360" y="1"/>
                  <a:pt x="360" y="1"/>
                </a:cubicBezTo>
                <a:cubicBezTo>
                  <a:pt x="333" y="4"/>
                  <a:pt x="305" y="4"/>
                  <a:pt x="278" y="11"/>
                </a:cubicBezTo>
                <a:cubicBezTo>
                  <a:pt x="268" y="14"/>
                  <a:pt x="251" y="18"/>
                  <a:pt x="251" y="29"/>
                </a:cubicBezTo>
                <a:cubicBezTo>
                  <a:pt x="251" y="38"/>
                  <a:pt x="269" y="35"/>
                  <a:pt x="278" y="38"/>
                </a:cubicBez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98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9F8CC7-5E62-4891-9D01-E9C4AE0C74DF}" type="slidenum">
              <a:rPr lang="en-US" sz="1400" smtClean="0"/>
              <a:pPr/>
              <a:t>29</a:t>
            </a:fld>
            <a:endParaRPr lang="en-US" sz="1400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278688" cy="830263"/>
          </a:xfrm>
          <a:noFill/>
        </p:spPr>
        <p:txBody>
          <a:bodyPr lIns="92075" tIns="46038" rIns="92075" bIns="46038"/>
          <a:lstStyle/>
          <a:p>
            <a:r>
              <a:rPr lang="en-US" altLang="zh-CN" smtClean="0">
                <a:ea typeface="SimSun" pitchFamily="2" charset="-122"/>
              </a:rPr>
              <a:t>Hierarchical Clustering</a:t>
            </a:r>
            <a:endParaRPr lang="en-US" altLang="zh-CN" sz="5400" smtClean="0">
              <a:ea typeface="SimSun" pitchFamily="2" charset="-122"/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00963" cy="3930650"/>
          </a:xfrm>
          <a:noFill/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en-US" altLang="zh-CN" sz="2800" smtClean="0">
                <a:ea typeface="SimSun" pitchFamily="2" charset="-122"/>
              </a:rPr>
              <a:t>Use distance matrix as clustering criteria.  This method does not require the number of clusters </a:t>
            </a:r>
            <a:r>
              <a:rPr lang="en-US" altLang="zh-CN" sz="2800" b="1" i="1" smtClean="0">
                <a:ea typeface="SimSun" pitchFamily="2" charset="-122"/>
              </a:rPr>
              <a:t>k</a:t>
            </a:r>
            <a:r>
              <a:rPr lang="en-US" altLang="zh-CN" sz="2800" smtClean="0">
                <a:ea typeface="SimSun" pitchFamily="2" charset="-122"/>
              </a:rPr>
              <a:t> as an input, but needs a termination condition </a:t>
            </a:r>
          </a:p>
        </p:txBody>
      </p:sp>
      <p:grpSp>
        <p:nvGrpSpPr>
          <p:cNvPr id="43015" name="Group 4"/>
          <p:cNvGrpSpPr>
            <a:grpSpLocks/>
          </p:cNvGrpSpPr>
          <p:nvPr/>
        </p:nvGrpSpPr>
        <p:grpSpPr bwMode="auto">
          <a:xfrm>
            <a:off x="990600" y="2667000"/>
            <a:ext cx="6956425" cy="3641725"/>
            <a:chOff x="1200" y="1776"/>
            <a:chExt cx="4382" cy="2294"/>
          </a:xfrm>
        </p:grpSpPr>
        <p:sp>
          <p:nvSpPr>
            <p:cNvPr id="43016" name="Line 5"/>
            <p:cNvSpPr>
              <a:spLocks noChangeShapeType="1"/>
            </p:cNvSpPr>
            <p:nvPr/>
          </p:nvSpPr>
          <p:spPr bwMode="auto">
            <a:xfrm>
              <a:off x="1200" y="2112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17" name="Group 6"/>
            <p:cNvGrpSpPr>
              <a:grpSpLocks/>
            </p:cNvGrpSpPr>
            <p:nvPr/>
          </p:nvGrpSpPr>
          <p:grpSpPr bwMode="auto">
            <a:xfrm>
              <a:off x="1440" y="1785"/>
              <a:ext cx="480" cy="327"/>
              <a:chOff x="1104" y="1785"/>
              <a:chExt cx="480" cy="327"/>
            </a:xfrm>
          </p:grpSpPr>
          <p:sp>
            <p:nvSpPr>
              <p:cNvPr id="43069" name="Line 7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0" name="Text Box 8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zh-CN" sz="1800">
                    <a:ea typeface="SimSun" pitchFamily="2" charset="-122"/>
                  </a:rPr>
                  <a:t>Step 0</a:t>
                </a:r>
                <a:endParaRPr lang="en-US" altLang="zh-CN">
                  <a:ea typeface="SimSun" pitchFamily="2" charset="-122"/>
                </a:endParaRPr>
              </a:p>
            </p:txBody>
          </p:sp>
        </p:grpSp>
        <p:grpSp>
          <p:nvGrpSpPr>
            <p:cNvPr id="43018" name="Group 9"/>
            <p:cNvGrpSpPr>
              <a:grpSpLocks/>
            </p:cNvGrpSpPr>
            <p:nvPr/>
          </p:nvGrpSpPr>
          <p:grpSpPr bwMode="auto">
            <a:xfrm>
              <a:off x="1968" y="1776"/>
              <a:ext cx="480" cy="327"/>
              <a:chOff x="1104" y="1785"/>
              <a:chExt cx="480" cy="327"/>
            </a:xfrm>
          </p:grpSpPr>
          <p:sp>
            <p:nvSpPr>
              <p:cNvPr id="43067" name="Line 10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8" name="Text Box 11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zh-CN" sz="1800">
                    <a:ea typeface="SimSun" pitchFamily="2" charset="-122"/>
                  </a:rPr>
                  <a:t>Step 1</a:t>
                </a:r>
                <a:endParaRPr lang="en-US" altLang="zh-CN">
                  <a:ea typeface="SimSun" pitchFamily="2" charset="-122"/>
                </a:endParaRPr>
              </a:p>
            </p:txBody>
          </p:sp>
        </p:grpSp>
        <p:grpSp>
          <p:nvGrpSpPr>
            <p:cNvPr id="43019" name="Group 12"/>
            <p:cNvGrpSpPr>
              <a:grpSpLocks/>
            </p:cNvGrpSpPr>
            <p:nvPr/>
          </p:nvGrpSpPr>
          <p:grpSpPr bwMode="auto">
            <a:xfrm>
              <a:off x="2496" y="1776"/>
              <a:ext cx="480" cy="327"/>
              <a:chOff x="1104" y="1785"/>
              <a:chExt cx="480" cy="327"/>
            </a:xfrm>
          </p:grpSpPr>
          <p:sp>
            <p:nvSpPr>
              <p:cNvPr id="43065" name="Line 13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6" name="Text Box 14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zh-CN" sz="1800">
                    <a:ea typeface="SimSun" pitchFamily="2" charset="-122"/>
                  </a:rPr>
                  <a:t>Step 2</a:t>
                </a:r>
                <a:endParaRPr lang="en-US" altLang="zh-CN">
                  <a:ea typeface="SimSun" pitchFamily="2" charset="-122"/>
                </a:endParaRPr>
              </a:p>
            </p:txBody>
          </p:sp>
        </p:grpSp>
        <p:grpSp>
          <p:nvGrpSpPr>
            <p:cNvPr id="43020" name="Group 15"/>
            <p:cNvGrpSpPr>
              <a:grpSpLocks/>
            </p:cNvGrpSpPr>
            <p:nvPr/>
          </p:nvGrpSpPr>
          <p:grpSpPr bwMode="auto">
            <a:xfrm>
              <a:off x="2976" y="1776"/>
              <a:ext cx="480" cy="327"/>
              <a:chOff x="1104" y="1785"/>
              <a:chExt cx="480" cy="327"/>
            </a:xfrm>
          </p:grpSpPr>
          <p:sp>
            <p:nvSpPr>
              <p:cNvPr id="43063" name="Line 16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zh-CN" sz="1800">
                    <a:ea typeface="SimSun" pitchFamily="2" charset="-122"/>
                  </a:rPr>
                  <a:t>Step 3</a:t>
                </a:r>
                <a:endParaRPr lang="en-US" altLang="zh-CN">
                  <a:ea typeface="SimSun" pitchFamily="2" charset="-122"/>
                </a:endParaRPr>
              </a:p>
            </p:txBody>
          </p:sp>
        </p:grpSp>
        <p:grpSp>
          <p:nvGrpSpPr>
            <p:cNvPr id="43021" name="Group 18"/>
            <p:cNvGrpSpPr>
              <a:grpSpLocks/>
            </p:cNvGrpSpPr>
            <p:nvPr/>
          </p:nvGrpSpPr>
          <p:grpSpPr bwMode="auto">
            <a:xfrm>
              <a:off x="3456" y="1776"/>
              <a:ext cx="480" cy="327"/>
              <a:chOff x="1104" y="1785"/>
              <a:chExt cx="480" cy="327"/>
            </a:xfrm>
          </p:grpSpPr>
          <p:sp>
            <p:nvSpPr>
              <p:cNvPr id="43061" name="Line 19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>
                  <a:spcBef>
                    <a:spcPct val="50000"/>
                  </a:spcBef>
                </a:pPr>
                <a:r>
                  <a:rPr lang="en-US" altLang="zh-CN" sz="1800">
                    <a:ea typeface="SimSun" pitchFamily="2" charset="-122"/>
                  </a:rPr>
                  <a:t>Step 4</a:t>
                </a:r>
                <a:endParaRPr lang="en-US" altLang="zh-CN">
                  <a:ea typeface="SimSun" pitchFamily="2" charset="-122"/>
                </a:endParaRPr>
              </a:p>
            </p:txBody>
          </p:sp>
        </p:grpSp>
        <p:sp>
          <p:nvSpPr>
            <p:cNvPr id="43022" name="Text Box 21"/>
            <p:cNvSpPr txBox="1">
              <a:spLocks noChangeArrowheads="1"/>
            </p:cNvSpPr>
            <p:nvPr/>
          </p:nvSpPr>
          <p:spPr bwMode="auto">
            <a:xfrm>
              <a:off x="1440" y="25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b</a:t>
              </a:r>
            </a:p>
          </p:txBody>
        </p:sp>
        <p:sp>
          <p:nvSpPr>
            <p:cNvPr id="43023" name="Text Box 22"/>
            <p:cNvSpPr txBox="1">
              <a:spLocks noChangeArrowheads="1"/>
            </p:cNvSpPr>
            <p:nvPr/>
          </p:nvSpPr>
          <p:spPr bwMode="auto">
            <a:xfrm>
              <a:off x="1440" y="310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d</a:t>
              </a:r>
            </a:p>
          </p:txBody>
        </p:sp>
        <p:sp>
          <p:nvSpPr>
            <p:cNvPr id="43024" name="Text Box 23"/>
            <p:cNvSpPr txBox="1">
              <a:spLocks noChangeArrowheads="1"/>
            </p:cNvSpPr>
            <p:nvPr/>
          </p:nvSpPr>
          <p:spPr bwMode="auto">
            <a:xfrm>
              <a:off x="1440" y="28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c</a:t>
              </a:r>
            </a:p>
          </p:txBody>
        </p:sp>
        <p:sp>
          <p:nvSpPr>
            <p:cNvPr id="43025" name="Text Box 24"/>
            <p:cNvSpPr txBox="1">
              <a:spLocks noChangeArrowheads="1"/>
            </p:cNvSpPr>
            <p:nvPr/>
          </p:nvSpPr>
          <p:spPr bwMode="auto">
            <a:xfrm>
              <a:off x="1440" y="34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e</a:t>
              </a:r>
            </a:p>
          </p:txBody>
        </p:sp>
        <p:sp>
          <p:nvSpPr>
            <p:cNvPr id="43026" name="Text Box 25"/>
            <p:cNvSpPr txBox="1">
              <a:spLocks noChangeArrowheads="1"/>
            </p:cNvSpPr>
            <p:nvPr/>
          </p:nvSpPr>
          <p:spPr bwMode="auto">
            <a:xfrm>
              <a:off x="1440" y="220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a</a:t>
              </a:r>
            </a:p>
          </p:txBody>
        </p:sp>
        <p:sp>
          <p:nvSpPr>
            <p:cNvPr id="43027" name="Oval 26"/>
            <p:cNvSpPr>
              <a:spLocks noChangeArrowheads="1"/>
            </p:cNvSpPr>
            <p:nvPr/>
          </p:nvSpPr>
          <p:spPr bwMode="auto">
            <a:xfrm>
              <a:off x="1392" y="2256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Oval 27"/>
            <p:cNvSpPr>
              <a:spLocks noChangeArrowheads="1"/>
            </p:cNvSpPr>
            <p:nvPr/>
          </p:nvSpPr>
          <p:spPr bwMode="auto">
            <a:xfrm>
              <a:off x="1392" y="2544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Oval 28"/>
            <p:cNvSpPr>
              <a:spLocks noChangeArrowheads="1"/>
            </p:cNvSpPr>
            <p:nvPr/>
          </p:nvSpPr>
          <p:spPr bwMode="auto">
            <a:xfrm>
              <a:off x="1392" y="2832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Oval 29"/>
            <p:cNvSpPr>
              <a:spLocks noChangeArrowheads="1"/>
            </p:cNvSpPr>
            <p:nvPr/>
          </p:nvSpPr>
          <p:spPr bwMode="auto">
            <a:xfrm>
              <a:off x="1392" y="3120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Oval 30"/>
            <p:cNvSpPr>
              <a:spLocks noChangeArrowheads="1"/>
            </p:cNvSpPr>
            <p:nvPr/>
          </p:nvSpPr>
          <p:spPr bwMode="auto">
            <a:xfrm>
              <a:off x="1392" y="3408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Text Box 31"/>
            <p:cNvSpPr txBox="1">
              <a:spLocks noChangeArrowheads="1"/>
            </p:cNvSpPr>
            <p:nvPr/>
          </p:nvSpPr>
          <p:spPr bwMode="auto">
            <a:xfrm>
              <a:off x="1968" y="2304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a b</a:t>
              </a:r>
            </a:p>
          </p:txBody>
        </p:sp>
        <p:sp>
          <p:nvSpPr>
            <p:cNvPr id="43033" name="Oval 32"/>
            <p:cNvSpPr>
              <a:spLocks noChangeArrowheads="1"/>
            </p:cNvSpPr>
            <p:nvPr/>
          </p:nvSpPr>
          <p:spPr bwMode="auto">
            <a:xfrm>
              <a:off x="1872" y="2352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Text Box 33"/>
            <p:cNvSpPr txBox="1">
              <a:spLocks noChangeArrowheads="1"/>
            </p:cNvSpPr>
            <p:nvPr/>
          </p:nvSpPr>
          <p:spPr bwMode="auto">
            <a:xfrm>
              <a:off x="2496" y="3216"/>
              <a:ext cx="34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d e</a:t>
              </a:r>
            </a:p>
          </p:txBody>
        </p:sp>
        <p:sp>
          <p:nvSpPr>
            <p:cNvPr id="43035" name="Oval 34"/>
            <p:cNvSpPr>
              <a:spLocks noChangeArrowheads="1"/>
            </p:cNvSpPr>
            <p:nvPr/>
          </p:nvSpPr>
          <p:spPr bwMode="auto">
            <a:xfrm>
              <a:off x="2400" y="326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Text Box 35"/>
            <p:cNvSpPr txBox="1">
              <a:spLocks noChangeArrowheads="1"/>
            </p:cNvSpPr>
            <p:nvPr/>
          </p:nvSpPr>
          <p:spPr bwMode="auto">
            <a:xfrm>
              <a:off x="2880" y="2928"/>
              <a:ext cx="4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c d e</a:t>
              </a:r>
            </a:p>
          </p:txBody>
        </p:sp>
        <p:sp>
          <p:nvSpPr>
            <p:cNvPr id="43037" name="Oval 36"/>
            <p:cNvSpPr>
              <a:spLocks noChangeArrowheads="1"/>
            </p:cNvSpPr>
            <p:nvPr/>
          </p:nvSpPr>
          <p:spPr bwMode="auto">
            <a:xfrm>
              <a:off x="2784" y="2928"/>
              <a:ext cx="62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Text Box 37"/>
            <p:cNvSpPr txBox="1">
              <a:spLocks noChangeArrowheads="1"/>
            </p:cNvSpPr>
            <p:nvPr/>
          </p:nvSpPr>
          <p:spPr bwMode="auto">
            <a:xfrm>
              <a:off x="3216" y="2592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altLang="zh-CN">
                  <a:ea typeface="SimSun" pitchFamily="2" charset="-122"/>
                </a:rPr>
                <a:t>a b c d e</a:t>
              </a:r>
            </a:p>
          </p:txBody>
        </p:sp>
        <p:sp>
          <p:nvSpPr>
            <p:cNvPr id="43039" name="Oval 38"/>
            <p:cNvSpPr>
              <a:spLocks noChangeArrowheads="1"/>
            </p:cNvSpPr>
            <p:nvPr/>
          </p:nvSpPr>
          <p:spPr bwMode="auto">
            <a:xfrm>
              <a:off x="3120" y="2592"/>
              <a:ext cx="100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Line 39"/>
            <p:cNvSpPr>
              <a:spLocks noChangeShapeType="1"/>
            </p:cNvSpPr>
            <p:nvPr/>
          </p:nvSpPr>
          <p:spPr bwMode="auto">
            <a:xfrm>
              <a:off x="1200" y="3753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Line 40"/>
            <p:cNvSpPr>
              <a:spLocks noChangeShapeType="1"/>
            </p:cNvSpPr>
            <p:nvPr/>
          </p:nvSpPr>
          <p:spPr bwMode="auto">
            <a:xfrm flipH="1">
              <a:off x="1536" y="375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2" name="Text Box 41"/>
            <p:cNvSpPr txBox="1">
              <a:spLocks noChangeArrowheads="1"/>
            </p:cNvSpPr>
            <p:nvPr/>
          </p:nvSpPr>
          <p:spPr bwMode="auto">
            <a:xfrm>
              <a:off x="1440" y="3810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zh-CN" sz="1800">
                  <a:ea typeface="SimSun" pitchFamily="2" charset="-122"/>
                </a:rPr>
                <a:t>Step 4</a:t>
              </a:r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43043" name="Line 42"/>
            <p:cNvSpPr>
              <a:spLocks noChangeShapeType="1"/>
            </p:cNvSpPr>
            <p:nvPr/>
          </p:nvSpPr>
          <p:spPr bwMode="auto">
            <a:xfrm flipH="1">
              <a:off x="2064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Text Box 43"/>
            <p:cNvSpPr txBox="1">
              <a:spLocks noChangeArrowheads="1"/>
            </p:cNvSpPr>
            <p:nvPr/>
          </p:nvSpPr>
          <p:spPr bwMode="auto">
            <a:xfrm>
              <a:off x="1968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zh-CN" sz="1800">
                  <a:ea typeface="SimSun" pitchFamily="2" charset="-122"/>
                </a:rPr>
                <a:t>Step 3</a:t>
              </a:r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43045" name="Line 44"/>
            <p:cNvSpPr>
              <a:spLocks noChangeShapeType="1"/>
            </p:cNvSpPr>
            <p:nvPr/>
          </p:nvSpPr>
          <p:spPr bwMode="auto">
            <a:xfrm flipH="1">
              <a:off x="259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Text Box 45"/>
            <p:cNvSpPr txBox="1">
              <a:spLocks noChangeArrowheads="1"/>
            </p:cNvSpPr>
            <p:nvPr/>
          </p:nvSpPr>
          <p:spPr bwMode="auto">
            <a:xfrm>
              <a:off x="249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zh-CN" sz="1800">
                  <a:ea typeface="SimSun" pitchFamily="2" charset="-122"/>
                </a:rPr>
                <a:t>Step 2</a:t>
              </a:r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43047" name="Line 46"/>
            <p:cNvSpPr>
              <a:spLocks noChangeShapeType="1"/>
            </p:cNvSpPr>
            <p:nvPr/>
          </p:nvSpPr>
          <p:spPr bwMode="auto">
            <a:xfrm flipH="1">
              <a:off x="307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Text Box 47"/>
            <p:cNvSpPr txBox="1">
              <a:spLocks noChangeArrowheads="1"/>
            </p:cNvSpPr>
            <p:nvPr/>
          </p:nvSpPr>
          <p:spPr bwMode="auto">
            <a:xfrm>
              <a:off x="297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zh-CN" sz="1800">
                  <a:ea typeface="SimSun" pitchFamily="2" charset="-122"/>
                </a:rPr>
                <a:t>Step 1</a:t>
              </a:r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43049" name="Line 48"/>
            <p:cNvSpPr>
              <a:spLocks noChangeShapeType="1"/>
            </p:cNvSpPr>
            <p:nvPr/>
          </p:nvSpPr>
          <p:spPr bwMode="auto">
            <a:xfrm flipH="1">
              <a:off x="355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0" name="Text Box 49"/>
            <p:cNvSpPr txBox="1">
              <a:spLocks noChangeArrowheads="1"/>
            </p:cNvSpPr>
            <p:nvPr/>
          </p:nvSpPr>
          <p:spPr bwMode="auto">
            <a:xfrm>
              <a:off x="3456" y="3801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zh-CN" sz="1800">
                  <a:ea typeface="SimSun" pitchFamily="2" charset="-122"/>
                </a:rPr>
                <a:t>Step 0</a:t>
              </a:r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43051" name="Line 50"/>
            <p:cNvSpPr>
              <a:spLocks noChangeShapeType="1"/>
            </p:cNvSpPr>
            <p:nvPr/>
          </p:nvSpPr>
          <p:spPr bwMode="auto">
            <a:xfrm>
              <a:off x="1680" y="235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2" name="Line 51"/>
            <p:cNvSpPr>
              <a:spLocks noChangeShapeType="1"/>
            </p:cNvSpPr>
            <p:nvPr/>
          </p:nvSpPr>
          <p:spPr bwMode="auto">
            <a:xfrm flipV="1">
              <a:off x="1680" y="244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3" name="Line 52"/>
            <p:cNvSpPr>
              <a:spLocks noChangeShapeType="1"/>
            </p:cNvSpPr>
            <p:nvPr/>
          </p:nvSpPr>
          <p:spPr bwMode="auto">
            <a:xfrm>
              <a:off x="1680" y="3216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4" name="Line 53"/>
            <p:cNvSpPr>
              <a:spLocks noChangeShapeType="1"/>
            </p:cNvSpPr>
            <p:nvPr/>
          </p:nvSpPr>
          <p:spPr bwMode="auto">
            <a:xfrm flipV="1">
              <a:off x="1680" y="3360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Line 54"/>
            <p:cNvSpPr>
              <a:spLocks noChangeShapeType="1"/>
            </p:cNvSpPr>
            <p:nvPr/>
          </p:nvSpPr>
          <p:spPr bwMode="auto">
            <a:xfrm>
              <a:off x="1680" y="2976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Line 55"/>
            <p:cNvSpPr>
              <a:spLocks noChangeShapeType="1"/>
            </p:cNvSpPr>
            <p:nvPr/>
          </p:nvSpPr>
          <p:spPr bwMode="auto">
            <a:xfrm flipV="1">
              <a:off x="2688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7" name="Line 56"/>
            <p:cNvSpPr>
              <a:spLocks noChangeShapeType="1"/>
            </p:cNvSpPr>
            <p:nvPr/>
          </p:nvSpPr>
          <p:spPr bwMode="auto">
            <a:xfrm>
              <a:off x="2400" y="2496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8" name="Line 57"/>
            <p:cNvSpPr>
              <a:spLocks noChangeShapeType="1"/>
            </p:cNvSpPr>
            <p:nvPr/>
          </p:nvSpPr>
          <p:spPr bwMode="auto">
            <a:xfrm flipV="1">
              <a:off x="3072" y="2736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Text Box 58"/>
            <p:cNvSpPr txBox="1">
              <a:spLocks noChangeArrowheads="1"/>
            </p:cNvSpPr>
            <p:nvPr/>
          </p:nvSpPr>
          <p:spPr bwMode="auto">
            <a:xfrm>
              <a:off x="4305" y="1824"/>
              <a:ext cx="127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1">
                  <a:ea typeface="SimSun" pitchFamily="2" charset="-122"/>
                </a:rPr>
                <a:t>agglomerative</a:t>
              </a:r>
            </a:p>
            <a:p>
              <a:r>
                <a:rPr lang="en-US" altLang="zh-CN" b="1">
                  <a:ea typeface="SimSun" pitchFamily="2" charset="-122"/>
                </a:rPr>
                <a:t>(AGNES)</a:t>
              </a:r>
            </a:p>
          </p:txBody>
        </p:sp>
        <p:sp>
          <p:nvSpPr>
            <p:cNvPr id="43060" name="Text Box 59"/>
            <p:cNvSpPr txBox="1">
              <a:spLocks noChangeArrowheads="1"/>
            </p:cNvSpPr>
            <p:nvPr/>
          </p:nvSpPr>
          <p:spPr bwMode="auto">
            <a:xfrm>
              <a:off x="4401" y="3552"/>
              <a:ext cx="87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1">
                  <a:ea typeface="SimSun" pitchFamily="2" charset="-122"/>
                </a:rPr>
                <a:t>divisive</a:t>
              </a:r>
            </a:p>
            <a:p>
              <a:r>
                <a:rPr lang="en-US" altLang="zh-CN" b="1">
                  <a:ea typeface="SimSun" pitchFamily="2" charset="-122"/>
                </a:rPr>
                <a:t>(DIANA)</a:t>
              </a:r>
              <a:endParaRPr lang="en-US" altLang="zh-CN"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968690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46AD01-ADF0-408A-9496-B32E2ACD3D4B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297738" cy="782638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What is Cluster Analysis?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800" smtClean="0"/>
              <a:t>Cluster: a collection of data objects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Similar to one another within the same cluster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Dissimilar to the objects in other clusters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Cluster analysis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Finding similarities between data according to the characteristics found in the data and grouping similar data objects into clusters</a:t>
            </a:r>
          </a:p>
          <a:p>
            <a:pPr>
              <a:lnSpc>
                <a:spcPct val="110000"/>
              </a:lnSpc>
            </a:pPr>
            <a:r>
              <a:rPr lang="en-US" sz="2800" smtClean="0">
                <a:solidFill>
                  <a:schemeClr val="hlink"/>
                </a:solidFill>
              </a:rPr>
              <a:t>Unsupervised learning</a:t>
            </a:r>
            <a:r>
              <a:rPr lang="en-US" sz="2800" smtClean="0"/>
              <a:t>: no predefined classes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Typical applications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As a </a:t>
            </a:r>
            <a:r>
              <a:rPr lang="en-US" sz="2400" smtClean="0">
                <a:solidFill>
                  <a:schemeClr val="hlink"/>
                </a:solidFill>
              </a:rPr>
              <a:t>stand-alone tool</a:t>
            </a:r>
            <a:r>
              <a:rPr lang="en-US" sz="2400" smtClean="0"/>
              <a:t> to get insight into data distribution 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As a </a:t>
            </a:r>
            <a:r>
              <a:rPr lang="en-US" sz="2400" smtClean="0">
                <a:solidFill>
                  <a:schemeClr val="hlink"/>
                </a:solidFill>
              </a:rPr>
              <a:t>preprocessing step</a:t>
            </a:r>
            <a:r>
              <a:rPr lang="en-US" sz="2400" smtClean="0"/>
              <a:t> for other algorithms</a:t>
            </a:r>
          </a:p>
        </p:txBody>
      </p:sp>
    </p:spTree>
    <p:extLst>
      <p:ext uri="{BB962C8B-B14F-4D97-AF65-F5344CB8AC3E}">
        <p14:creationId xmlns:p14="http://schemas.microsoft.com/office/powerpoint/2010/main" val="16102773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017043-E267-44F6-BCCA-ABE3DA77F2DB}" type="slidenum">
              <a:rPr lang="en-US" sz="1400" smtClean="0"/>
              <a:pPr/>
              <a:t>30</a:t>
            </a:fld>
            <a:endParaRPr lang="en-US" sz="1400" smtClean="0"/>
          </a:p>
        </p:txBody>
      </p:sp>
      <p:sp>
        <p:nvSpPr>
          <p:cNvPr id="44037" name="Oval 2"/>
          <p:cNvSpPr>
            <a:spLocks noChangeArrowheads="1"/>
          </p:cNvSpPr>
          <p:nvPr/>
        </p:nvSpPr>
        <p:spPr bwMode="auto">
          <a:xfrm>
            <a:off x="8229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Oval 3"/>
          <p:cNvSpPr>
            <a:spLocks noChangeArrowheads="1"/>
          </p:cNvSpPr>
          <p:nvPr/>
        </p:nvSpPr>
        <p:spPr bwMode="auto">
          <a:xfrm>
            <a:off x="71628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6172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5"/>
          <p:cNvSpPr>
            <a:spLocks noChangeArrowheads="1"/>
          </p:cNvSpPr>
          <p:nvPr/>
        </p:nvSpPr>
        <p:spPr bwMode="auto">
          <a:xfrm>
            <a:off x="52578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6"/>
          <p:cNvSpPr>
            <a:spLocks noChangeArrowheads="1"/>
          </p:cNvSpPr>
          <p:nvPr/>
        </p:nvSpPr>
        <p:spPr bwMode="auto">
          <a:xfrm>
            <a:off x="4267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7"/>
          <p:cNvSpPr>
            <a:spLocks noChangeArrowheads="1"/>
          </p:cNvSpPr>
          <p:nvPr/>
        </p:nvSpPr>
        <p:spPr bwMode="auto">
          <a:xfrm>
            <a:off x="3276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8"/>
          <p:cNvSpPr>
            <a:spLocks noChangeArrowheads="1"/>
          </p:cNvSpPr>
          <p:nvPr/>
        </p:nvSpPr>
        <p:spPr bwMode="auto">
          <a:xfrm>
            <a:off x="2362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Oval 9"/>
          <p:cNvSpPr>
            <a:spLocks noChangeArrowheads="1"/>
          </p:cNvSpPr>
          <p:nvPr/>
        </p:nvSpPr>
        <p:spPr bwMode="auto">
          <a:xfrm>
            <a:off x="1371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Oval 10"/>
          <p:cNvSpPr>
            <a:spLocks noChangeArrowheads="1"/>
          </p:cNvSpPr>
          <p:nvPr/>
        </p:nvSpPr>
        <p:spPr bwMode="auto">
          <a:xfrm>
            <a:off x="457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1"/>
          <p:cNvSpPr>
            <a:spLocks noChangeShapeType="1"/>
          </p:cNvSpPr>
          <p:nvPr/>
        </p:nvSpPr>
        <p:spPr bwMode="auto">
          <a:xfrm>
            <a:off x="5334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>
            <a:off x="14478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33528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4"/>
          <p:cNvSpPr>
            <a:spLocks noChangeShapeType="1"/>
          </p:cNvSpPr>
          <p:nvPr/>
        </p:nvSpPr>
        <p:spPr bwMode="auto">
          <a:xfrm>
            <a:off x="3352800" y="5029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5"/>
          <p:cNvSpPr>
            <a:spLocks noChangeShapeType="1"/>
          </p:cNvSpPr>
          <p:nvPr/>
        </p:nvSpPr>
        <p:spPr bwMode="auto">
          <a:xfrm>
            <a:off x="43434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Line 16"/>
          <p:cNvSpPr>
            <a:spLocks noChangeShapeType="1"/>
          </p:cNvSpPr>
          <p:nvPr/>
        </p:nvSpPr>
        <p:spPr bwMode="auto">
          <a:xfrm>
            <a:off x="7239000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17"/>
          <p:cNvSpPr>
            <a:spLocks noChangeShapeType="1"/>
          </p:cNvSpPr>
          <p:nvPr/>
        </p:nvSpPr>
        <p:spPr bwMode="auto">
          <a:xfrm>
            <a:off x="7239000" y="5105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18"/>
          <p:cNvSpPr>
            <a:spLocks noChangeShapeType="1"/>
          </p:cNvSpPr>
          <p:nvPr/>
        </p:nvSpPr>
        <p:spPr bwMode="auto">
          <a:xfrm>
            <a:off x="8305800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19"/>
          <p:cNvSpPr>
            <a:spLocks noChangeShapeType="1"/>
          </p:cNvSpPr>
          <p:nvPr/>
        </p:nvSpPr>
        <p:spPr bwMode="auto">
          <a:xfrm>
            <a:off x="990600" y="4267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>
            <a:off x="990600" y="4267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1"/>
          <p:cNvSpPr>
            <a:spLocks noChangeShapeType="1"/>
          </p:cNvSpPr>
          <p:nvPr/>
        </p:nvSpPr>
        <p:spPr bwMode="auto">
          <a:xfrm>
            <a:off x="2438400" y="4267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3733800" y="4267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3"/>
          <p:cNvSpPr>
            <a:spLocks noChangeShapeType="1"/>
          </p:cNvSpPr>
          <p:nvPr/>
        </p:nvSpPr>
        <p:spPr bwMode="auto">
          <a:xfrm>
            <a:off x="3810000" y="4267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4"/>
          <p:cNvSpPr>
            <a:spLocks noChangeShapeType="1"/>
          </p:cNvSpPr>
          <p:nvPr/>
        </p:nvSpPr>
        <p:spPr bwMode="auto">
          <a:xfrm>
            <a:off x="3886200" y="4267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5"/>
          <p:cNvSpPr>
            <a:spLocks noChangeShapeType="1"/>
          </p:cNvSpPr>
          <p:nvPr/>
        </p:nvSpPr>
        <p:spPr bwMode="auto">
          <a:xfrm>
            <a:off x="5334000" y="4267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26"/>
          <p:cNvSpPr>
            <a:spLocks noChangeShapeType="1"/>
          </p:cNvSpPr>
          <p:nvPr/>
        </p:nvSpPr>
        <p:spPr bwMode="auto">
          <a:xfrm>
            <a:off x="3810000" y="4267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27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Line 28"/>
          <p:cNvSpPr>
            <a:spLocks noChangeShapeType="1"/>
          </p:cNvSpPr>
          <p:nvPr/>
        </p:nvSpPr>
        <p:spPr bwMode="auto">
          <a:xfrm flipV="1">
            <a:off x="6248400" y="34290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Line 29"/>
          <p:cNvSpPr>
            <a:spLocks noChangeShapeType="1"/>
          </p:cNvSpPr>
          <p:nvPr/>
        </p:nvSpPr>
        <p:spPr bwMode="auto">
          <a:xfrm>
            <a:off x="4572000" y="3429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Line 30"/>
          <p:cNvSpPr>
            <a:spLocks noChangeShapeType="1"/>
          </p:cNvSpPr>
          <p:nvPr/>
        </p:nvSpPr>
        <p:spPr bwMode="auto">
          <a:xfrm>
            <a:off x="5410200" y="2590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Line 31"/>
          <p:cNvSpPr>
            <a:spLocks noChangeShapeType="1"/>
          </p:cNvSpPr>
          <p:nvPr/>
        </p:nvSpPr>
        <p:spPr bwMode="auto">
          <a:xfrm flipV="1">
            <a:off x="77724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Line 32"/>
          <p:cNvSpPr>
            <a:spLocks noChangeShapeType="1"/>
          </p:cNvSpPr>
          <p:nvPr/>
        </p:nvSpPr>
        <p:spPr bwMode="auto">
          <a:xfrm flipH="1">
            <a:off x="5410200" y="2514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33"/>
          <p:cNvSpPr>
            <a:spLocks noChangeShapeType="1"/>
          </p:cNvSpPr>
          <p:nvPr/>
        </p:nvSpPr>
        <p:spPr bwMode="auto">
          <a:xfrm flipV="1">
            <a:off x="5410200" y="2514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34"/>
          <p:cNvSpPr>
            <a:spLocks noChangeShapeType="1"/>
          </p:cNvSpPr>
          <p:nvPr/>
        </p:nvSpPr>
        <p:spPr bwMode="auto">
          <a:xfrm>
            <a:off x="6553200" y="160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Line 35"/>
          <p:cNvSpPr>
            <a:spLocks noChangeShapeType="1"/>
          </p:cNvSpPr>
          <p:nvPr/>
        </p:nvSpPr>
        <p:spPr bwMode="auto">
          <a:xfrm flipH="1">
            <a:off x="1828800" y="16002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Line 36"/>
          <p:cNvSpPr>
            <a:spLocks noChangeShapeType="1"/>
          </p:cNvSpPr>
          <p:nvPr/>
        </p:nvSpPr>
        <p:spPr bwMode="auto">
          <a:xfrm flipV="1">
            <a:off x="1676400" y="16002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Line 37"/>
          <p:cNvSpPr>
            <a:spLocks noChangeShapeType="1"/>
          </p:cNvSpPr>
          <p:nvPr/>
        </p:nvSpPr>
        <p:spPr bwMode="auto">
          <a:xfrm>
            <a:off x="2209800" y="1600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Line 38"/>
          <p:cNvSpPr>
            <a:spLocks noChangeShapeType="1"/>
          </p:cNvSpPr>
          <p:nvPr/>
        </p:nvSpPr>
        <p:spPr bwMode="auto">
          <a:xfrm flipH="1">
            <a:off x="1676400" y="1600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Line 39"/>
          <p:cNvSpPr>
            <a:spLocks noChangeShapeType="1"/>
          </p:cNvSpPr>
          <p:nvPr/>
        </p:nvSpPr>
        <p:spPr bwMode="auto">
          <a:xfrm flipV="1">
            <a:off x="4114800" y="114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Text Box 40"/>
          <p:cNvSpPr txBox="1">
            <a:spLocks noChangeArrowheads="1"/>
          </p:cNvSpPr>
          <p:nvPr/>
        </p:nvSpPr>
        <p:spPr bwMode="auto">
          <a:xfrm>
            <a:off x="152400" y="304800"/>
            <a:ext cx="8991600" cy="5794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3200" b="1" i="1">
                <a:solidFill>
                  <a:srgbClr val="170981"/>
                </a:solidFill>
                <a:ea typeface="SimSun" pitchFamily="2" charset="-122"/>
              </a:rPr>
              <a:t>Dendrogram:</a:t>
            </a:r>
            <a:r>
              <a:rPr lang="en-US" altLang="zh-CN" sz="3200" b="1">
                <a:solidFill>
                  <a:srgbClr val="170981"/>
                </a:solidFill>
                <a:ea typeface="SimSun" pitchFamily="2" charset="-122"/>
              </a:rPr>
              <a:t> Shows How the Clusters are Merged</a:t>
            </a:r>
            <a:endParaRPr lang="en-US" altLang="zh-CN" sz="3200" b="1">
              <a:solidFill>
                <a:schemeClr val="tx2"/>
              </a:solidFill>
              <a:ea typeface="SimSun" pitchFamily="2" charset="-122"/>
            </a:endParaRPr>
          </a:p>
        </p:txBody>
      </p:sp>
      <p:sp>
        <p:nvSpPr>
          <p:cNvPr id="44076" name="Line 41"/>
          <p:cNvSpPr>
            <a:spLocks noChangeShapeType="1"/>
          </p:cNvSpPr>
          <p:nvPr/>
        </p:nvSpPr>
        <p:spPr bwMode="auto">
          <a:xfrm>
            <a:off x="5334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42"/>
          <p:cNvSpPr>
            <a:spLocks noChangeArrowheads="1"/>
          </p:cNvSpPr>
          <p:nvPr/>
        </p:nvSpPr>
        <p:spPr bwMode="auto">
          <a:xfrm>
            <a:off x="381000" y="1981200"/>
            <a:ext cx="82296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altLang="zh-CN" b="1">
                <a:ea typeface="SimSun" pitchFamily="2" charset="-122"/>
              </a:rPr>
              <a:t>Decompose data objects into a several levels of nested partitioning (</a:t>
            </a:r>
            <a:r>
              <a:rPr lang="en-US" altLang="zh-CN" b="1" u="sng">
                <a:ea typeface="SimSun" pitchFamily="2" charset="-122"/>
              </a:rPr>
              <a:t>tree</a:t>
            </a:r>
            <a:r>
              <a:rPr lang="en-US" altLang="zh-CN" b="1">
                <a:ea typeface="SimSun" pitchFamily="2" charset="-122"/>
              </a:rPr>
              <a:t> of clusters), called a </a:t>
            </a:r>
            <a:r>
              <a:rPr lang="en-US" altLang="zh-CN" b="1" u="sng">
                <a:ea typeface="SimSun" pitchFamily="2" charset="-122"/>
              </a:rPr>
              <a:t>dendrogram</a:t>
            </a:r>
            <a:r>
              <a:rPr lang="en-US" altLang="zh-CN" b="1">
                <a:ea typeface="SimSun" pitchFamily="2" charset="-122"/>
              </a:rPr>
              <a:t>. </a:t>
            </a:r>
          </a:p>
          <a:p>
            <a:pPr lvl="1" algn="l">
              <a:lnSpc>
                <a:spcPct val="90000"/>
              </a:lnSpc>
            </a:pPr>
            <a:endParaRPr lang="en-US" altLang="zh-CN" b="1">
              <a:ea typeface="SimSun" pitchFamily="2" charset="-122"/>
            </a:endParaRPr>
          </a:p>
          <a:p>
            <a:pPr lvl="1" algn="l">
              <a:lnSpc>
                <a:spcPct val="90000"/>
              </a:lnSpc>
            </a:pPr>
            <a:r>
              <a:rPr lang="en-US" altLang="zh-CN" b="1">
                <a:ea typeface="SimSun" pitchFamily="2" charset="-122"/>
              </a:rPr>
              <a:t>A </a:t>
            </a:r>
            <a:r>
              <a:rPr lang="en-US" altLang="zh-CN" b="1" u="sng">
                <a:ea typeface="SimSun" pitchFamily="2" charset="-122"/>
              </a:rPr>
              <a:t>clustering</a:t>
            </a:r>
            <a:r>
              <a:rPr lang="en-US" altLang="zh-CN" b="1">
                <a:ea typeface="SimSun" pitchFamily="2" charset="-122"/>
              </a:rPr>
              <a:t> of the data objects is obtained by </a:t>
            </a:r>
            <a:r>
              <a:rPr lang="en-US" altLang="zh-CN" b="1" u="sng">
                <a:ea typeface="SimSun" pitchFamily="2" charset="-122"/>
              </a:rPr>
              <a:t>cutting</a:t>
            </a:r>
            <a:r>
              <a:rPr lang="en-US" altLang="zh-CN" b="1">
                <a:ea typeface="SimSun" pitchFamily="2" charset="-122"/>
              </a:rPr>
              <a:t> the dendrogram at the desired level, then each </a:t>
            </a:r>
            <a:r>
              <a:rPr lang="en-US" altLang="zh-CN" b="1" u="sng">
                <a:ea typeface="SimSun" pitchFamily="2" charset="-122"/>
              </a:rPr>
              <a:t>connected component</a:t>
            </a:r>
            <a:r>
              <a:rPr lang="en-US" altLang="zh-CN" b="1">
                <a:ea typeface="SimSun" pitchFamily="2" charset="-122"/>
              </a:rPr>
              <a:t> forms a cluster.</a:t>
            </a:r>
          </a:p>
        </p:txBody>
      </p:sp>
    </p:spTree>
    <p:extLst>
      <p:ext uri="{BB962C8B-B14F-4D97-AF65-F5344CB8AC3E}">
        <p14:creationId xmlns:p14="http://schemas.microsoft.com/office/powerpoint/2010/main" val="248007523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E6F437-6E99-4B89-8465-3358582A7824}" type="slidenum">
              <a:rPr lang="en-US" sz="1400" smtClean="0"/>
              <a:pPr/>
              <a:t>31</a:t>
            </a:fld>
            <a:endParaRPr lang="en-US" sz="1400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Outlier Discovery?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are outliers?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set of objects are considerably dissimilar from the remainder of the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Example:  Sports: Michael Jordon, Wayne Gretzky, ...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Problem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Find top n outlier points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Applications: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Credit card fraud detection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Telecom fraud detection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Customer segmentation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Medical analysis</a:t>
            </a:r>
          </a:p>
        </p:txBody>
      </p:sp>
    </p:spTree>
    <p:extLst>
      <p:ext uri="{BB962C8B-B14F-4D97-AF65-F5344CB8AC3E}">
        <p14:creationId xmlns:p14="http://schemas.microsoft.com/office/powerpoint/2010/main" val="5510205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361BE1-78C0-4581-9826-C1A3CCEC8E6A}" type="slidenum">
              <a:rPr lang="en-US" sz="1400" smtClean="0"/>
              <a:pPr/>
              <a:t>32</a:t>
            </a:fld>
            <a:endParaRPr lang="en-US" sz="1400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4648200" cy="1143000"/>
          </a:xfrm>
        </p:spPr>
        <p:txBody>
          <a:bodyPr/>
          <a:lstStyle/>
          <a:p>
            <a:r>
              <a:rPr lang="en-US" smtClean="0"/>
              <a:t>Outlier Discovery: Statistical Approaches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0772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Char char="f"/>
            </a:pPr>
            <a:r>
              <a:rPr lang="en-US" sz="2800" smtClean="0"/>
              <a:t>Assume a model underlying distribution that generates data set (e.g. normal distribution)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Use discordancy tests depending on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data distribution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distribution parameter (e.g., mean, variance)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number of expected outliers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Drawbacks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most tests are for single attribute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 many cases, data distribution may not be known</a:t>
            </a:r>
          </a:p>
        </p:txBody>
      </p:sp>
      <p:pic>
        <p:nvPicPr>
          <p:cNvPr id="66567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87699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74F0C-A313-4C30-9C7C-B894BD4FD94D}" type="slidenum">
              <a:rPr lang="en-US" sz="1400" smtClean="0"/>
              <a:pPr/>
              <a:t>33</a:t>
            </a:fld>
            <a:endParaRPr lang="en-US" sz="1400" smtClean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6858000" cy="990600"/>
          </a:xfrm>
        </p:spPr>
        <p:txBody>
          <a:bodyPr/>
          <a:lstStyle/>
          <a:p>
            <a:r>
              <a:rPr lang="en-US" smtClean="0"/>
              <a:t>Outlier Discovery: Distance-Based Approach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Introduced to counter the main limitations imposed by statistical methods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We need multi-dimensional analysis without knowing data distribution.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Distance-based outlier: A DB(p, D)-outlier is an object O in a dataset T such that at least a fraction p of the objects in T lies at a distance greater than D from O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Algorithms for mining distance-based outliers 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Index-based algorithm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Nested-loop algorithm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Cell-based algorithm</a:t>
            </a:r>
          </a:p>
        </p:txBody>
      </p:sp>
    </p:spTree>
    <p:extLst>
      <p:ext uri="{BB962C8B-B14F-4D97-AF65-F5344CB8AC3E}">
        <p14:creationId xmlns:p14="http://schemas.microsoft.com/office/powerpoint/2010/main" val="17634307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0C3289-9C50-4EB4-8889-1037E39877D1}" type="slidenum">
              <a:rPr lang="en-US" sz="1400" smtClean="0"/>
              <a:pPr/>
              <a:t>34</a:t>
            </a:fld>
            <a:endParaRPr lang="en-US" sz="1400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010400" cy="1066800"/>
          </a:xfrm>
        </p:spPr>
        <p:txBody>
          <a:bodyPr/>
          <a:lstStyle/>
          <a:p>
            <a:r>
              <a:rPr lang="en-US" smtClean="0"/>
              <a:t>Outlier Discovery: Deviation-Based Approach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958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800" smtClean="0"/>
              <a:t>Identifies outliers by examining the main characteristics of objects in a group</a:t>
            </a:r>
          </a:p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800" smtClean="0"/>
              <a:t>Objects that “deviate” from this description are considered outliers</a:t>
            </a:r>
          </a:p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800" smtClean="0"/>
              <a:t>sequential exception technique 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en-US" sz="2400" smtClean="0"/>
              <a:t>simulates the way in which humans can distinguish unusual objects from among a series of supposedly like objects</a:t>
            </a:r>
          </a:p>
          <a:p>
            <a:pPr>
              <a:lnSpc>
                <a:spcPct val="105000"/>
              </a:lnSpc>
              <a:spcBef>
                <a:spcPct val="25000"/>
              </a:spcBef>
            </a:pPr>
            <a:r>
              <a:rPr lang="en-US" sz="2800" smtClean="0"/>
              <a:t>OLAP data cube technique</a:t>
            </a:r>
          </a:p>
          <a:p>
            <a:pPr lvl="1">
              <a:lnSpc>
                <a:spcPct val="105000"/>
              </a:lnSpc>
              <a:spcBef>
                <a:spcPct val="25000"/>
              </a:spcBef>
            </a:pPr>
            <a:r>
              <a:rPr lang="en-US" sz="2400" smtClean="0"/>
              <a:t>uses data cubes to identify regions of anomalies in large multidimensional data</a:t>
            </a:r>
          </a:p>
        </p:txBody>
      </p:sp>
    </p:spTree>
    <p:extLst>
      <p:ext uri="{BB962C8B-B14F-4D97-AF65-F5344CB8AC3E}">
        <p14:creationId xmlns:p14="http://schemas.microsoft.com/office/powerpoint/2010/main" val="22263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D685003-3163-40F5-8263-40DBEA0F6877}" type="slidenum">
              <a:rPr lang="en-US" sz="1400" smtClean="0"/>
              <a:pPr/>
              <a:t>35</a:t>
            </a:fld>
            <a:endParaRPr lang="en-US" sz="1400" dirty="0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3657600" cy="609600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Cluster analysis</a:t>
            </a:r>
            <a:r>
              <a:rPr lang="en-US" sz="2800" dirty="0" smtClean="0"/>
              <a:t> groups objects based on their </a:t>
            </a:r>
            <a:r>
              <a:rPr lang="en-US" sz="2800" dirty="0" smtClean="0">
                <a:solidFill>
                  <a:schemeClr val="hlink"/>
                </a:solidFill>
              </a:rPr>
              <a:t>similarity</a:t>
            </a:r>
            <a:r>
              <a:rPr lang="en-US" sz="2800" dirty="0" smtClean="0"/>
              <a:t>  and has wide applications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Measure of similarity can be computed for </a:t>
            </a:r>
            <a:r>
              <a:rPr lang="en-US" sz="2800" dirty="0" smtClean="0">
                <a:solidFill>
                  <a:schemeClr val="hlink"/>
                </a:solidFill>
              </a:rPr>
              <a:t>various types of data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Clustering algorithms can be </a:t>
            </a:r>
            <a:r>
              <a:rPr lang="en-US" sz="2800" dirty="0" smtClean="0">
                <a:solidFill>
                  <a:schemeClr val="hlink"/>
                </a:solidFill>
              </a:rPr>
              <a:t>categorized</a:t>
            </a:r>
            <a:r>
              <a:rPr lang="en-US" sz="2800" dirty="0" smtClean="0"/>
              <a:t> into partitioning methods, hierarchical methods, density-based methods, grid-based methods, and model-based methods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hlink"/>
                </a:solidFill>
              </a:rPr>
              <a:t>Outlier detection</a:t>
            </a:r>
            <a:r>
              <a:rPr lang="en-US" sz="2800" dirty="0" smtClean="0"/>
              <a:t> and analysis are very useful for fraud detection, etc. and can be performed by statistical, distance-based or deviation-based approaches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There are still lots of research issues on cluster analysis, such as </a:t>
            </a:r>
            <a:r>
              <a:rPr lang="en-US" sz="2800" dirty="0" smtClean="0">
                <a:solidFill>
                  <a:schemeClr val="hlink"/>
                </a:solidFill>
              </a:rPr>
              <a:t>constraint-based clustering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4355890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F4D4F1-3B0A-4521-9FFD-F5CADEB27405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297738" cy="782638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Clustering: Rich Applications and Multidisciplinary Efforts</a:t>
            </a:r>
            <a:r>
              <a:rPr lang="en-US" sz="3600" smtClean="0"/>
              <a:t> 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800" smtClean="0"/>
              <a:t>Pattern Recognition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Spatial Data Analysis 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Create thematic maps in GIS by clustering feature spaces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Detect spatial clusters or for other spatial mining tasks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Image Processing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Economic Science (especially market research)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WWW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Document classification</a:t>
            </a:r>
          </a:p>
          <a:p>
            <a:pPr lvl="1">
              <a:lnSpc>
                <a:spcPct val="110000"/>
              </a:lnSpc>
            </a:pPr>
            <a:r>
              <a:rPr lang="en-US" sz="2400" smtClean="0"/>
              <a:t>Cluster Weblog data to discover groups of similar access patterns</a:t>
            </a:r>
          </a:p>
        </p:txBody>
      </p:sp>
    </p:spTree>
    <p:extLst>
      <p:ext uri="{BB962C8B-B14F-4D97-AF65-F5344CB8AC3E}">
        <p14:creationId xmlns:p14="http://schemas.microsoft.com/office/powerpoint/2010/main" val="295803625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A7233E-3D97-4421-A8C1-3F2F723E836B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46950" cy="93345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Examples of Clustering Applications in Bioinformatics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140000"/>
              </a:lnSpc>
            </a:pPr>
            <a:endParaRPr lang="en-US" sz="2000" u="sng" smtClean="0"/>
          </a:p>
          <a:p>
            <a:pPr>
              <a:lnSpc>
                <a:spcPct val="140000"/>
              </a:lnSpc>
            </a:pPr>
            <a:r>
              <a:rPr lang="en-US" sz="2400" smtClean="0"/>
              <a:t>Cluster gene expressions to find groups of people with similar profiles – then compare with diagnostic categories or other data in these people’s files.</a:t>
            </a:r>
          </a:p>
          <a:p>
            <a:pPr>
              <a:lnSpc>
                <a:spcPct val="140000"/>
              </a:lnSpc>
            </a:pPr>
            <a:r>
              <a:rPr lang="en-US" sz="2400" smtClean="0"/>
              <a:t>Within a diagnostic category, group patients into subgroups.</a:t>
            </a:r>
          </a:p>
          <a:p>
            <a:pPr>
              <a:lnSpc>
                <a:spcPct val="140000"/>
              </a:lnSpc>
            </a:pPr>
            <a:r>
              <a:rPr lang="en-US" sz="2400" smtClean="0"/>
              <a:t>Detect patterns of evolution  in the genome – between species, and within individuals of the same species. Connect these patterns with characteristics of species / individuals /patients.</a:t>
            </a:r>
          </a:p>
          <a:p>
            <a:pPr>
              <a:lnSpc>
                <a:spcPct val="14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3655410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9DA38-3BBC-4F97-9704-CB09AC529E33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1000125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Quality: What Is Good Clustering?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13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good clustering</a:t>
            </a:r>
            <a:r>
              <a:rPr lang="en-US" sz="2400" smtClean="0"/>
              <a:t> method will produce high quality clusters with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high </a:t>
            </a:r>
            <a:r>
              <a:rPr lang="en-US" sz="2000" u="sng" smtClean="0"/>
              <a:t>intra-class</a:t>
            </a:r>
            <a:r>
              <a:rPr lang="en-US" sz="2000" smtClean="0"/>
              <a:t> similarity</a:t>
            </a:r>
          </a:p>
          <a:p>
            <a:pPr lvl="1">
              <a:lnSpc>
                <a:spcPct val="130000"/>
              </a:lnSpc>
            </a:pPr>
            <a:r>
              <a:rPr lang="en-US" sz="2000" smtClean="0"/>
              <a:t>low </a:t>
            </a:r>
            <a:r>
              <a:rPr lang="en-US" sz="2000" u="sng" smtClean="0"/>
              <a:t>inter-class</a:t>
            </a:r>
            <a:r>
              <a:rPr lang="en-US" sz="2000" smtClean="0"/>
              <a:t> similarity </a:t>
            </a:r>
          </a:p>
          <a:p>
            <a:pPr>
              <a:lnSpc>
                <a:spcPct val="13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quality</a:t>
            </a:r>
            <a:r>
              <a:rPr lang="en-US" sz="2400" smtClean="0"/>
              <a:t> of a clustering result depends on both the similarity measure used by the method and its implementation</a:t>
            </a:r>
          </a:p>
          <a:p>
            <a:pPr>
              <a:lnSpc>
                <a:spcPct val="13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quality</a:t>
            </a:r>
            <a:r>
              <a:rPr lang="en-US" sz="2400" smtClean="0"/>
              <a:t> of a clustering method is also measured by its ability to discover some or all of the </a:t>
            </a:r>
            <a:r>
              <a:rPr lang="en-US" sz="2400" u="sng" smtClean="0"/>
              <a:t>hidden</a:t>
            </a:r>
            <a:r>
              <a:rPr lang="en-US" sz="2400" smtClean="0"/>
              <a:t> patterns</a:t>
            </a:r>
          </a:p>
        </p:txBody>
      </p:sp>
    </p:spTree>
    <p:extLst>
      <p:ext uri="{BB962C8B-B14F-4D97-AF65-F5344CB8AC3E}">
        <p14:creationId xmlns:p14="http://schemas.microsoft.com/office/powerpoint/2010/main" val="27495583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89F156-8061-479F-98A8-E3A7EC8141DF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838200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Measure the Quality of Clustering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800" smtClean="0">
                <a:solidFill>
                  <a:schemeClr val="hlink"/>
                </a:solidFill>
              </a:rPr>
              <a:t>Dissimilarity/Similarity metric</a:t>
            </a:r>
            <a:r>
              <a:rPr lang="en-US" sz="2800" smtClean="0"/>
              <a:t>: Similarity is expressed in terms of a distance function, typically metric: </a:t>
            </a:r>
            <a:r>
              <a:rPr lang="en-US" sz="2800" i="1" smtClean="0"/>
              <a:t>d</a:t>
            </a:r>
            <a:r>
              <a:rPr lang="en-US" sz="2800" smtClean="0"/>
              <a:t>(</a:t>
            </a:r>
            <a:r>
              <a:rPr lang="en-US" sz="2800" i="1" smtClean="0"/>
              <a:t>i, j</a:t>
            </a:r>
            <a:r>
              <a:rPr lang="en-US" sz="2800" smtClean="0"/>
              <a:t>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There is a separate “quality” function that measures the “goodness” of a cluster.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The definitions of </a:t>
            </a:r>
            <a:r>
              <a:rPr lang="en-US" sz="2800" smtClean="0">
                <a:solidFill>
                  <a:schemeClr val="hlink"/>
                </a:solidFill>
              </a:rPr>
              <a:t>distance functions</a:t>
            </a:r>
            <a:r>
              <a:rPr lang="en-US" sz="2800" smtClean="0"/>
              <a:t> are usually very different for interval-scaled, boolean, categorical, ordinal ratio, and vector variables.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Weights should be associated with different variables based on applications and data semantics.</a:t>
            </a:r>
            <a:endParaRPr lang="en-US" sz="2800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sz="2800" smtClean="0">
                <a:sym typeface="Symbol" pitchFamily="18" charset="2"/>
              </a:rPr>
              <a:t>It is hard to define “similar enough” or “good enough” </a:t>
            </a:r>
          </a:p>
          <a:p>
            <a:pPr lvl="1">
              <a:lnSpc>
                <a:spcPct val="110000"/>
              </a:lnSpc>
            </a:pPr>
            <a:r>
              <a:rPr lang="en-US" sz="2400" smtClean="0">
                <a:sym typeface="Symbol" pitchFamily="18" charset="2"/>
              </a:rPr>
              <a:t> the answer is typically highly subjective.</a:t>
            </a:r>
          </a:p>
        </p:txBody>
      </p:sp>
    </p:spTree>
    <p:extLst>
      <p:ext uri="{BB962C8B-B14F-4D97-AF65-F5344CB8AC3E}">
        <p14:creationId xmlns:p14="http://schemas.microsoft.com/office/powerpoint/2010/main" val="8682868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9EF24-31D7-4901-A109-A09B0C110C17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50238" cy="554038"/>
          </a:xfrm>
          <a:noFill/>
        </p:spPr>
        <p:txBody>
          <a:bodyPr lIns="92075" tIns="46038" rIns="92075" bIns="46038"/>
          <a:lstStyle/>
          <a:p>
            <a:r>
              <a:rPr lang="en-US" sz="4000" smtClean="0"/>
              <a:t>Requirements of Clustering in Data Mining 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325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400" smtClean="0"/>
              <a:t>Scalability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Ability to deal with different types of attributes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Ability to handle dynamic data 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Discovery of clusters with arbitrary shape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Minimal requirements for domain knowledge to determine input parameters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Able to deal with noise and outliers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Insensitive to order of input records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High dimensionality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Incorporation of user-specified constraints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Interpretability and usability</a:t>
            </a:r>
          </a:p>
        </p:txBody>
      </p:sp>
    </p:spTree>
    <p:extLst>
      <p:ext uri="{BB962C8B-B14F-4D97-AF65-F5344CB8AC3E}">
        <p14:creationId xmlns:p14="http://schemas.microsoft.com/office/powerpoint/2010/main" val="36905764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11/15/2012</a:t>
            </a:r>
            <a:endParaRPr lang="en-US" sz="1400" smtClean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ISC471 / HCI571   Isabelle Bichindaritz  </a:t>
            </a:r>
            <a:endParaRPr lang="en-US" sz="1400" smtClean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C525BE-BF5A-4B3D-9B24-447915DFD02E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57200"/>
            <a:ext cx="5126037" cy="609600"/>
          </a:xfrm>
        </p:spPr>
        <p:txBody>
          <a:bodyPr/>
          <a:lstStyle/>
          <a:p>
            <a:r>
              <a:rPr lang="en-US" smtClean="0"/>
              <a:t>Data Structures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Data matrix</a:t>
            </a:r>
          </a:p>
          <a:p>
            <a:pPr lvl="1"/>
            <a:r>
              <a:rPr lang="en-US" smtClean="0"/>
              <a:t>(two modes)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Dissimilarity matrix</a:t>
            </a:r>
          </a:p>
          <a:p>
            <a:pPr lvl="1"/>
            <a:r>
              <a:rPr lang="en-US" smtClean="0"/>
              <a:t>(one mode)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105400" y="1600200"/>
          <a:ext cx="3124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2" name="Equation" r:id="rId3" imgW="1777680" imgH="1244520" progId="Equation.3">
                  <p:embed/>
                </p:oleObj>
              </mc:Choice>
              <mc:Fallback>
                <p:oleObj name="Equation" r:id="rId3" imgW="177768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00200"/>
                        <a:ext cx="3124200" cy="20589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105400" y="4191000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3" name="Equation" r:id="rId5" imgW="1828800" imgH="1143000" progId="Equation.3">
                  <p:embed/>
                </p:oleObj>
              </mc:Choice>
              <mc:Fallback>
                <p:oleObj name="Equation" r:id="rId5" imgW="1828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91000"/>
                        <a:ext cx="3429000" cy="1970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8321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3054</TotalTime>
  <Words>2388</Words>
  <Application>Microsoft Office PowerPoint</Application>
  <PresentationFormat>On-screen Show (4:3)</PresentationFormat>
  <Paragraphs>484</Paragraphs>
  <Slides>35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Blank Presentation</vt:lpstr>
      <vt:lpstr>Microsoft Equation 3.0</vt:lpstr>
      <vt:lpstr>Microsoft Word Document</vt:lpstr>
      <vt:lpstr>Microsoft Excel Worksheet</vt:lpstr>
      <vt:lpstr>Clustering</vt:lpstr>
      <vt:lpstr>Learning Objectives</vt:lpstr>
      <vt:lpstr>What is Cluster Analysis?</vt:lpstr>
      <vt:lpstr>Clustering: Rich Applications and Multidisciplinary Efforts </vt:lpstr>
      <vt:lpstr>Examples of Clustering Applications in Bioinformatics</vt:lpstr>
      <vt:lpstr>Quality: What Is Good Clustering?</vt:lpstr>
      <vt:lpstr>Measure the Quality of Clustering</vt:lpstr>
      <vt:lpstr>Requirements of Clustering in Data Mining </vt:lpstr>
      <vt:lpstr>Data Structures</vt:lpstr>
      <vt:lpstr>Type of data in clustering analysis</vt:lpstr>
      <vt:lpstr>Interval-valued variables</vt:lpstr>
      <vt:lpstr>Similarity and Dissimilarity Between Objects</vt:lpstr>
      <vt:lpstr>Similarity and Dissimilarity Between Objects (Cont.)</vt:lpstr>
      <vt:lpstr>Binary Variables</vt:lpstr>
      <vt:lpstr>Dissimilarity between Binary Variables</vt:lpstr>
      <vt:lpstr>Nominal Variables</vt:lpstr>
      <vt:lpstr>Ordinal Variables</vt:lpstr>
      <vt:lpstr>Ratio-Scaled Variables</vt:lpstr>
      <vt:lpstr>Variables of Mixed Types</vt:lpstr>
      <vt:lpstr>Vector Objects</vt:lpstr>
      <vt:lpstr>Major Clustering Approaches (I)</vt:lpstr>
      <vt:lpstr>Centroid, Radius and Diameter of a Cluster (for numerical data sets)</vt:lpstr>
      <vt:lpstr>Partitioning Algorithms: Basic Concept</vt:lpstr>
      <vt:lpstr>The K-Means Clustering Method </vt:lpstr>
      <vt:lpstr>The K-Means Clustering Method </vt:lpstr>
      <vt:lpstr>Comments on the K-Means Method</vt:lpstr>
      <vt:lpstr>Variations of the K-Means Method</vt:lpstr>
      <vt:lpstr>What Is the Problem of the K-Means Method?</vt:lpstr>
      <vt:lpstr>Hierarchical Clustering</vt:lpstr>
      <vt:lpstr>PowerPoint Presentation</vt:lpstr>
      <vt:lpstr>What Is Outlier Discovery?</vt:lpstr>
      <vt:lpstr>Outlier Discovery: Statistical Approaches</vt:lpstr>
      <vt:lpstr>Outlier Discovery: Distance-Based Approach</vt:lpstr>
      <vt:lpstr>Outlier Discovery: Deviation-Based Approach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Isabelle Bichindaritz</dc:creator>
  <cp:lastModifiedBy>Isa</cp:lastModifiedBy>
  <cp:revision>231</cp:revision>
  <cp:lastPrinted>2000-10-02T16:10:22Z</cp:lastPrinted>
  <dcterms:created xsi:type="dcterms:W3CDTF">2000-09-29T00:33:17Z</dcterms:created>
  <dcterms:modified xsi:type="dcterms:W3CDTF">2012-11-14T05:36:03Z</dcterms:modified>
</cp:coreProperties>
</file>