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606" r:id="rId4"/>
    <p:sldId id="607" r:id="rId5"/>
    <p:sldId id="614" r:id="rId6"/>
    <p:sldId id="608" r:id="rId7"/>
    <p:sldId id="616" r:id="rId8"/>
    <p:sldId id="615" r:id="rId9"/>
    <p:sldId id="617" r:id="rId10"/>
    <p:sldId id="609" r:id="rId11"/>
    <p:sldId id="618" r:id="rId12"/>
    <p:sldId id="610" r:id="rId13"/>
    <p:sldId id="620" r:id="rId14"/>
    <p:sldId id="621" r:id="rId15"/>
    <p:sldId id="619" r:id="rId16"/>
    <p:sldId id="612" r:id="rId17"/>
    <p:sldId id="613" r:id="rId18"/>
  </p:sldIdLst>
  <p:sldSz cx="9144000" cy="6858000" type="screen4x3"/>
  <p:notesSz cx="7102475" cy="9388475"/>
  <p:defaultTextStyle>
    <a:defPPr>
      <a:defRPr lang="en-US"/>
    </a:defPPr>
    <a:lvl1pPr algn="ctr"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0"/>
    <a:srgbClr val="030119"/>
    <a:srgbClr val="00001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5993" autoAdjust="0"/>
  </p:normalViewPr>
  <p:slideViewPr>
    <p:cSldViewPr>
      <p:cViewPr varScale="1">
        <p:scale>
          <a:sx n="68" d="100"/>
          <a:sy n="68" d="100"/>
        </p:scale>
        <p:origin x="-2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0"/>
      </p:cViewPr>
      <p:guideLst>
        <p:guide orient="horz" pos="2956"/>
        <p:guide pos="223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1026"/>
          <p:cNvSpPr>
            <a:spLocks noGrp="1" noChangeArrowheads="1"/>
          </p:cNvSpPr>
          <p:nvPr>
            <p:ph type="hdr" sz="quarter"/>
          </p:nvPr>
        </p:nvSpPr>
        <p:spPr bwMode="auto">
          <a:xfrm>
            <a:off x="1"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l" defTabSz="941111">
              <a:defRPr sz="1200"/>
            </a:lvl1pPr>
          </a:lstStyle>
          <a:p>
            <a:endParaRPr lang="en-US" dirty="0"/>
          </a:p>
        </p:txBody>
      </p:sp>
      <p:sp>
        <p:nvSpPr>
          <p:cNvPr id="35843" name="Rectangle 1027"/>
          <p:cNvSpPr>
            <a:spLocks noGrp="1" noChangeArrowheads="1"/>
          </p:cNvSpPr>
          <p:nvPr>
            <p:ph type="dt" sz="quarter" idx="1"/>
          </p:nvPr>
        </p:nvSpPr>
        <p:spPr bwMode="auto">
          <a:xfrm>
            <a:off x="4025668"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r" defTabSz="941111">
              <a:defRPr sz="1200"/>
            </a:lvl1pPr>
          </a:lstStyle>
          <a:p>
            <a:endParaRPr lang="en-US" dirty="0"/>
          </a:p>
        </p:txBody>
      </p:sp>
      <p:sp>
        <p:nvSpPr>
          <p:cNvPr id="35844" name="Rectangle 1028"/>
          <p:cNvSpPr>
            <a:spLocks noGrp="1" noChangeArrowheads="1"/>
          </p:cNvSpPr>
          <p:nvPr>
            <p:ph type="ftr" sz="quarter" idx="2"/>
          </p:nvPr>
        </p:nvSpPr>
        <p:spPr bwMode="auto">
          <a:xfrm>
            <a:off x="1"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l" defTabSz="941111">
              <a:defRPr sz="1200"/>
            </a:lvl1pPr>
          </a:lstStyle>
          <a:p>
            <a:endParaRPr lang="en-US" dirty="0"/>
          </a:p>
        </p:txBody>
      </p:sp>
      <p:sp>
        <p:nvSpPr>
          <p:cNvPr id="35845" name="Rectangle 1029"/>
          <p:cNvSpPr>
            <a:spLocks noGrp="1" noChangeArrowheads="1"/>
          </p:cNvSpPr>
          <p:nvPr>
            <p:ph type="sldNum" sz="quarter" idx="3"/>
          </p:nvPr>
        </p:nvSpPr>
        <p:spPr bwMode="auto">
          <a:xfrm>
            <a:off x="4025668"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r" defTabSz="941111">
              <a:defRPr sz="1200"/>
            </a:lvl1pPr>
          </a:lstStyle>
          <a:p>
            <a:fld id="{5DFE2B76-FB5E-48D6-AF1E-076EC00787F7}" type="slidenum">
              <a:rPr lang="en-US"/>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l" defTabSz="941111">
              <a:defRPr sz="1200"/>
            </a:lvl1pPr>
          </a:lstStyle>
          <a:p>
            <a:endParaRPr lang="en-US" dirty="0"/>
          </a:p>
        </p:txBody>
      </p:sp>
      <p:sp>
        <p:nvSpPr>
          <p:cNvPr id="3075" name="Rectangle 3"/>
          <p:cNvSpPr>
            <a:spLocks noGrp="1" noChangeArrowheads="1"/>
          </p:cNvSpPr>
          <p:nvPr>
            <p:ph type="dt" idx="1"/>
          </p:nvPr>
        </p:nvSpPr>
        <p:spPr bwMode="auto">
          <a:xfrm>
            <a:off x="4025668" y="1"/>
            <a:ext cx="3076808" cy="469260"/>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lvl1pPr algn="r" defTabSz="941111">
              <a:defRPr sz="1200"/>
            </a:lvl1pPr>
          </a:lstStyle>
          <a:p>
            <a:endParaRPr lang="en-US" dirty="0"/>
          </a:p>
        </p:txBody>
      </p:sp>
      <p:sp>
        <p:nvSpPr>
          <p:cNvPr id="3076" name="Rectangle 4"/>
          <p:cNvSpPr>
            <a:spLocks noGrp="1" noRot="1" noChangeAspect="1" noChangeArrowheads="1" noTextEdit="1"/>
          </p:cNvSpPr>
          <p:nvPr>
            <p:ph type="sldImg" idx="2"/>
          </p:nvPr>
        </p:nvSpPr>
        <p:spPr bwMode="auto">
          <a:xfrm>
            <a:off x="1208088" y="704850"/>
            <a:ext cx="4689475" cy="35179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47216" y="4459609"/>
            <a:ext cx="5208044" cy="4223337"/>
          </a:xfrm>
          <a:prstGeom prst="rect">
            <a:avLst/>
          </a:prstGeom>
          <a:noFill/>
          <a:ln w="9525">
            <a:noFill/>
            <a:miter lim="800000"/>
            <a:headEnd/>
            <a:tailEnd/>
          </a:ln>
          <a:effectLst/>
        </p:spPr>
        <p:txBody>
          <a:bodyPr vert="horz" wrap="square" lIns="94016" tIns="47007" rIns="94016" bIns="4700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1"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l" defTabSz="941111">
              <a:defRPr sz="1200"/>
            </a:lvl1pPr>
          </a:lstStyle>
          <a:p>
            <a:endParaRPr lang="en-US" dirty="0"/>
          </a:p>
        </p:txBody>
      </p:sp>
      <p:sp>
        <p:nvSpPr>
          <p:cNvPr id="3079" name="Rectangle 7"/>
          <p:cNvSpPr>
            <a:spLocks noGrp="1" noChangeArrowheads="1"/>
          </p:cNvSpPr>
          <p:nvPr>
            <p:ph type="sldNum" sz="quarter" idx="5"/>
          </p:nvPr>
        </p:nvSpPr>
        <p:spPr bwMode="auto">
          <a:xfrm>
            <a:off x="4025668" y="8919217"/>
            <a:ext cx="3076808" cy="469260"/>
          </a:xfrm>
          <a:prstGeom prst="rect">
            <a:avLst/>
          </a:prstGeom>
          <a:noFill/>
          <a:ln w="9525">
            <a:noFill/>
            <a:miter lim="800000"/>
            <a:headEnd/>
            <a:tailEnd/>
          </a:ln>
          <a:effectLst/>
        </p:spPr>
        <p:txBody>
          <a:bodyPr vert="horz" wrap="square" lIns="94016" tIns="47007" rIns="94016" bIns="47007" numCol="1" anchor="b" anchorCtr="0" compatLnSpc="1">
            <a:prstTxWarp prst="textNoShape">
              <a:avLst/>
            </a:prstTxWarp>
          </a:bodyPr>
          <a:lstStyle>
            <a:lvl1pPr algn="r" defTabSz="941111">
              <a:defRPr sz="1200"/>
            </a:lvl1pPr>
          </a:lstStyle>
          <a:p>
            <a:fld id="{CE4D6949-8105-4E9C-AB2A-63CF961F4D80}" type="slidenum">
              <a:rPr lang="en-US"/>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8/31/2012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553B11FA-8973-4EE9-AA82-148B015421DB}"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8/31/2012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347C33E6-0DB1-4422-B002-19CC69E8E76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8/31/2012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14562A9C-F288-45B3-B2E4-6D21ACB64D2B}"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8/31/2012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2502868F-E4F1-4384-A8C0-B4FFF7555A1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8/31/2012</a:t>
            </a:r>
            <a:endParaRPr lang="en-US" dirty="0"/>
          </a:p>
        </p:txBody>
      </p:sp>
      <p:sp>
        <p:nvSpPr>
          <p:cNvPr id="5" name="Footer Placeholder 4"/>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lvl1pPr>
              <a:defRPr/>
            </a:lvl1pPr>
          </a:lstStyle>
          <a:p>
            <a:fld id="{D67D978F-D61C-43A4-A808-E2A62F08F32A}"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t>8/31/2012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DD1CBD40-DDD5-4B3E-9BA6-73A1FAB2A481}"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8/31/2012</a:t>
            </a:r>
            <a:endParaRPr lang="en-US" dirty="0"/>
          </a:p>
        </p:txBody>
      </p:sp>
      <p:sp>
        <p:nvSpPr>
          <p:cNvPr id="8" name="Footer Placeholder 7"/>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9" name="Slide Number Placeholder 8"/>
          <p:cNvSpPr>
            <a:spLocks noGrp="1"/>
          </p:cNvSpPr>
          <p:nvPr>
            <p:ph type="sldNum" sz="quarter" idx="12"/>
          </p:nvPr>
        </p:nvSpPr>
        <p:spPr/>
        <p:txBody>
          <a:bodyPr/>
          <a:lstStyle>
            <a:lvl1pPr>
              <a:defRPr/>
            </a:lvl1pPr>
          </a:lstStyle>
          <a:p>
            <a:fld id="{3519E708-4B69-4826-8B30-DF4C3DBBD7C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dirty="0" smtClean="0"/>
              <a:t>8/31/2012</a:t>
            </a:r>
            <a:endParaRPr lang="en-US" dirty="0"/>
          </a:p>
        </p:txBody>
      </p:sp>
      <p:sp>
        <p:nvSpPr>
          <p:cNvPr id="4" name="Footer Placeholder 3"/>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5" name="Slide Number Placeholder 4"/>
          <p:cNvSpPr>
            <a:spLocks noGrp="1"/>
          </p:cNvSpPr>
          <p:nvPr>
            <p:ph type="sldNum" sz="quarter" idx="12"/>
          </p:nvPr>
        </p:nvSpPr>
        <p:spPr/>
        <p:txBody>
          <a:bodyPr/>
          <a:lstStyle>
            <a:lvl1pPr>
              <a:defRPr/>
            </a:lvl1pPr>
          </a:lstStyle>
          <a:p>
            <a:fld id="{90D4C478-A3EE-4E79-B016-A36E77FB7CAA}"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8/31/2012</a:t>
            </a:r>
            <a:endParaRPr lang="en-US" dirty="0"/>
          </a:p>
        </p:txBody>
      </p:sp>
      <p:sp>
        <p:nvSpPr>
          <p:cNvPr id="3" name="Footer Placeholder 2"/>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4" name="Slide Number Placeholder 3"/>
          <p:cNvSpPr>
            <a:spLocks noGrp="1"/>
          </p:cNvSpPr>
          <p:nvPr>
            <p:ph type="sldNum" sz="quarter" idx="12"/>
          </p:nvPr>
        </p:nvSpPr>
        <p:spPr/>
        <p:txBody>
          <a:bodyPr/>
          <a:lstStyle>
            <a:lvl1pPr>
              <a:defRPr/>
            </a:lvl1pPr>
          </a:lstStyle>
          <a:p>
            <a:fld id="{931B5573-0BD9-48C7-8B12-C6B34BBE7DCD}"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8/31/2012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E6F193F1-8A9E-4C84-A3B6-8EE08ECE192C}"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8/31/2012</a:t>
            </a:r>
            <a:endParaRPr lang="en-US" dirty="0"/>
          </a:p>
        </p:txBody>
      </p:sp>
      <p:sp>
        <p:nvSpPr>
          <p:cNvPr id="6" name="Footer Placeholder 5"/>
          <p:cNvSpPr>
            <a:spLocks noGrp="1"/>
          </p:cNvSpPr>
          <p:nvPr>
            <p:ph type="ftr" sz="quarter" idx="11"/>
          </p:nvPr>
        </p:nvSpPr>
        <p:spPr/>
        <p:txBody>
          <a:bodyPr/>
          <a:lstStyle>
            <a:lvl1pPr>
              <a:defRPr/>
            </a:lvl1pPr>
          </a:lstStyle>
          <a:p>
            <a:r>
              <a:rPr lang="it-IT" smtClean="0"/>
              <a:t>ISC471/HCI 571   Isabelle Bichindaritz </a:t>
            </a:r>
            <a:endParaRPr lang="en-US" dirty="0"/>
          </a:p>
        </p:txBody>
      </p:sp>
      <p:sp>
        <p:nvSpPr>
          <p:cNvPr id="7" name="Slide Number Placeholder 6"/>
          <p:cNvSpPr>
            <a:spLocks noGrp="1"/>
          </p:cNvSpPr>
          <p:nvPr>
            <p:ph type="sldNum" sz="quarter" idx="12"/>
          </p:nvPr>
        </p:nvSpPr>
        <p:spPr/>
        <p:txBody>
          <a:bodyPr/>
          <a:lstStyle>
            <a:lvl1pPr>
              <a:defRPr/>
            </a:lvl1pPr>
          </a:lstStyle>
          <a:p>
            <a:fld id="{CE744EFC-27BA-424D-BDE5-597986D3378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r>
              <a:rPr lang="en-US" dirty="0" smtClean="0"/>
              <a:t>8/31/2012</a:t>
            </a: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it-IT" smtClean="0"/>
              <a:t>ISC471/HCI 571   Isabelle Bichindaritz </a:t>
            </a: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C69A988-E2E3-4E39-B7A6-A69CF17C7367}" type="slidenum">
              <a:rPr lang="en-US"/>
              <a:pPr/>
              <a:t>‹#›</a:t>
            </a:fld>
            <a:endParaRPr 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amia.org/node/12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124200" y="6248400"/>
            <a:ext cx="3352800" cy="457200"/>
          </a:xfrm>
        </p:spPr>
        <p:txBody>
          <a:bodyPr/>
          <a:lstStyle/>
          <a:p>
            <a:r>
              <a:rPr lang="it-IT" smtClean="0"/>
              <a:t>ISC471/HCI 571   Isabelle Bichindaritz </a:t>
            </a:r>
            <a:endParaRPr lang="en-US" dirty="0"/>
          </a:p>
        </p:txBody>
      </p:sp>
      <p:sp>
        <p:nvSpPr>
          <p:cNvPr id="5" name="Slide Number Placeholder 5"/>
          <p:cNvSpPr>
            <a:spLocks noGrp="1"/>
          </p:cNvSpPr>
          <p:nvPr>
            <p:ph type="sldNum" sz="quarter" idx="12"/>
          </p:nvPr>
        </p:nvSpPr>
        <p:spPr/>
        <p:txBody>
          <a:bodyPr/>
          <a:lstStyle/>
          <a:p>
            <a:fld id="{72127155-4AE6-40E5-81D3-CEAEEE40DA87}" type="slidenum">
              <a:rPr lang="en-US"/>
              <a:pPr/>
              <a:t>1</a:t>
            </a:fld>
            <a:endParaRPr lang="en-US" dirty="0"/>
          </a:p>
        </p:txBody>
      </p:sp>
      <p:sp>
        <p:nvSpPr>
          <p:cNvPr id="2050" name="Rectangle 2"/>
          <p:cNvSpPr>
            <a:spLocks noGrp="1" noChangeArrowheads="1"/>
          </p:cNvSpPr>
          <p:nvPr>
            <p:ph type="ctrTitle"/>
          </p:nvPr>
        </p:nvSpPr>
        <p:spPr>
          <a:xfrm>
            <a:off x="685800" y="1524000"/>
            <a:ext cx="7772400" cy="3352800"/>
          </a:xfrm>
        </p:spPr>
        <p:txBody>
          <a:bodyPr/>
          <a:lstStyle/>
          <a:p>
            <a:r>
              <a:rPr lang="en-US" b="1" dirty="0" smtClean="0"/>
              <a:t/>
            </a:r>
            <a:br>
              <a:rPr lang="en-US" b="1" dirty="0" smtClean="0"/>
            </a:br>
            <a:r>
              <a:rPr lang="en-US" b="1" dirty="0" smtClean="0"/>
              <a:t>Health Informatics and Information Management Professions</a:t>
            </a:r>
            <a:br>
              <a:rPr lang="en-US" b="1" dirty="0" smtClean="0"/>
            </a:br>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Profession</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10</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752600"/>
            <a:ext cx="7772400" cy="4495800"/>
          </a:xfrm>
        </p:spPr>
        <p:txBody>
          <a:bodyPr>
            <a:normAutofit/>
          </a:bodyPr>
          <a:lstStyle/>
          <a:p>
            <a:pPr>
              <a:lnSpc>
                <a:spcPct val="90000"/>
              </a:lnSpc>
            </a:pPr>
            <a:r>
              <a:rPr lang="en-US" sz="2800" b="1" dirty="0" smtClean="0"/>
              <a:t>1991 – American Health Information Management Association </a:t>
            </a:r>
            <a:r>
              <a:rPr lang="en-US" sz="2800" b="1" dirty="0" smtClean="0"/>
              <a:t>“</a:t>
            </a:r>
            <a:r>
              <a:rPr lang="en-US" sz="2800" dirty="0" smtClean="0"/>
              <a:t>AHIMA </a:t>
            </a:r>
            <a:r>
              <a:rPr lang="en-US" sz="2800" dirty="0" smtClean="0"/>
              <a:t>… leading the advancement and ethical use of quality health information to promote health and wellness worldwide</a:t>
            </a:r>
            <a:r>
              <a:rPr lang="en-US" sz="2800" dirty="0" smtClean="0"/>
              <a:t>.</a:t>
            </a:r>
            <a:r>
              <a:rPr lang="en-US" sz="2800" dirty="0" smtClean="0"/>
              <a:t>”</a:t>
            </a:r>
            <a:r>
              <a:rPr lang="en-US" sz="2800" dirty="0" smtClean="0"/>
              <a:t/>
            </a:r>
            <a:br>
              <a:rPr lang="en-US" sz="2800" dirty="0" smtClean="0"/>
            </a:br>
            <a:endParaRPr lang="en-US" sz="2800" b="1" dirty="0" smtClean="0"/>
          </a:p>
          <a:p>
            <a:pPr>
              <a:lnSpc>
                <a:spcPct val="90000"/>
              </a:lnSpc>
            </a:pPr>
            <a:r>
              <a:rPr lang="en-US" sz="2800" b="1" dirty="0" smtClean="0"/>
              <a:t>1989 - American Medical Informatics Association “</a:t>
            </a:r>
            <a:r>
              <a:rPr lang="en-US" sz="2400" dirty="0" smtClean="0"/>
              <a:t>AMIA aims to lead the way in transforming health care through trusted science, education, and the practice of informatics. ”</a:t>
            </a:r>
            <a:r>
              <a:rPr lang="en-US" sz="2100" b="1" dirty="0" smtClean="0"/>
              <a:t/>
            </a:r>
            <a:br>
              <a:rPr lang="en-US" sz="2100" b="1" dirty="0" smtClean="0"/>
            </a:br>
            <a:r>
              <a:rPr lang="en-US" sz="2000" dirty="0" smtClean="0">
                <a:solidFill>
                  <a:srgbClr val="000066"/>
                </a:solidFill>
                <a:sym typeface="Wingdings" pitchFamily="2" charset="2"/>
              </a:rPr>
              <a:t>			</a:t>
            </a:r>
            <a:endParaRPr lang="en-US" sz="2000" dirty="0" smtClean="0"/>
          </a:p>
          <a:p>
            <a:pPr>
              <a:lnSpc>
                <a:spcPct val="90000"/>
              </a:lnSpc>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Profession</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11</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600200"/>
            <a:ext cx="7772400" cy="4925144"/>
          </a:xfrm>
        </p:spPr>
        <p:txBody>
          <a:bodyPr>
            <a:normAutofit fontScale="92500"/>
          </a:bodyPr>
          <a:lstStyle/>
          <a:p>
            <a:pPr>
              <a:lnSpc>
                <a:spcPct val="90000"/>
              </a:lnSpc>
            </a:pPr>
            <a:r>
              <a:rPr lang="en-US" sz="2800" b="1" dirty="0" smtClean="0"/>
              <a:t>1991 – American Health Information Management Association “</a:t>
            </a:r>
            <a:r>
              <a:rPr lang="en-US" sz="2800" dirty="0" smtClean="0"/>
              <a:t>Health information is the body of knowledge and practice that ensures the availability of health information to facilitate real-time health care delivery and critical health-related decision making for multiple purposes across diverse organizations, settings, and disciplines.”</a:t>
            </a:r>
            <a:endParaRPr lang="en-US" sz="2800" b="1" dirty="0" smtClean="0"/>
          </a:p>
          <a:p>
            <a:pPr>
              <a:lnSpc>
                <a:spcPct val="90000"/>
              </a:lnSpc>
            </a:pPr>
            <a:r>
              <a:rPr lang="en-US" sz="2800" b="1" dirty="0" smtClean="0"/>
              <a:t>1989 - American Medical Informatics Association </a:t>
            </a:r>
            <a:r>
              <a:rPr lang="en-US" sz="3000" b="1" dirty="0" smtClean="0"/>
              <a:t>“</a:t>
            </a:r>
            <a:r>
              <a:rPr lang="en-US" sz="2600" dirty="0" smtClean="0">
                <a:hlinkClick r:id="rId2"/>
              </a:rPr>
              <a:t>Biomedical informatics (BMI)</a:t>
            </a:r>
            <a:r>
              <a:rPr lang="en-US" sz="2600" dirty="0" smtClean="0"/>
              <a:t> is the interdisciplinary, scientific field that studies and pursues the effective uses of biomedical data, information, and knowledge for scientific inquiry, problem solving and decision making, motivated by efforts to improve human health</a:t>
            </a:r>
            <a:r>
              <a:rPr lang="en-US" sz="2600" dirty="0" smtClean="0"/>
              <a:t>.” </a:t>
            </a:r>
            <a:r>
              <a:rPr lang="en-US" sz="2600" smtClean="0"/>
              <a:t>(www.amia.org)</a:t>
            </a: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AHIMA Association</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12</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600200"/>
            <a:ext cx="7772400" cy="4925144"/>
          </a:xfrm>
        </p:spPr>
        <p:txBody>
          <a:bodyPr>
            <a:normAutofit/>
          </a:bodyPr>
          <a:lstStyle/>
          <a:p>
            <a:pPr>
              <a:lnSpc>
                <a:spcPct val="90000"/>
              </a:lnSpc>
            </a:pPr>
            <a:r>
              <a:rPr lang="en-US" sz="2800" b="1" dirty="0" smtClean="0"/>
              <a:t>American Health Information Management Association </a:t>
            </a:r>
            <a:endParaRPr lang="en-US" dirty="0"/>
          </a:p>
          <a:p>
            <a:pPr lvl="1">
              <a:lnSpc>
                <a:spcPct val="90000"/>
              </a:lnSpc>
            </a:pPr>
            <a:r>
              <a:rPr lang="en-US" sz="2400" b="1" dirty="0" smtClean="0"/>
              <a:t>Roles and competencies for HIM professionals</a:t>
            </a:r>
          </a:p>
          <a:p>
            <a:pPr lvl="1">
              <a:lnSpc>
                <a:spcPct val="90000"/>
              </a:lnSpc>
            </a:pPr>
            <a:r>
              <a:rPr lang="en-US" sz="2400" b="1" dirty="0" smtClean="0"/>
              <a:t>Workforce development</a:t>
            </a:r>
          </a:p>
          <a:p>
            <a:pPr lvl="1">
              <a:lnSpc>
                <a:spcPct val="90000"/>
              </a:lnSpc>
            </a:pPr>
            <a:r>
              <a:rPr lang="en-US" sz="2400" b="1" dirty="0" smtClean="0"/>
              <a:t>Industry partnerships and collaborations</a:t>
            </a:r>
          </a:p>
          <a:p>
            <a:pPr lvl="1">
              <a:lnSpc>
                <a:spcPct val="90000"/>
              </a:lnSpc>
            </a:pPr>
            <a:r>
              <a:rPr lang="en-US" sz="2400" b="1" dirty="0" smtClean="0"/>
              <a:t>Professional self-development</a:t>
            </a:r>
          </a:p>
          <a:p>
            <a:pPr lvl="1">
              <a:lnSpc>
                <a:spcPct val="90000"/>
              </a:lnSpc>
            </a:pPr>
            <a:r>
              <a:rPr lang="en-US" sz="2400" b="1" dirty="0" smtClean="0"/>
              <a:t>Education reform</a:t>
            </a:r>
          </a:p>
          <a:p>
            <a:pPr lvl="1">
              <a:lnSpc>
                <a:spcPct val="90000"/>
              </a:lnSpc>
            </a:pPr>
            <a:r>
              <a:rPr lang="en-US" sz="2400" b="1" dirty="0" smtClean="0"/>
              <a:t>Research</a:t>
            </a:r>
          </a:p>
          <a:p>
            <a:pPr lvl="1">
              <a:lnSpc>
                <a:spcPct val="90000"/>
              </a:lnSpc>
            </a:pPr>
            <a:r>
              <a:rPr lang="en-US" sz="2400" b="1" dirty="0" smtClean="0"/>
              <a:t>Grantsmanship</a:t>
            </a:r>
          </a:p>
          <a:p>
            <a:pPr lvl="1">
              <a:lnSpc>
                <a:spcPct val="90000"/>
              </a:lnSpc>
            </a:pPr>
            <a:r>
              <a:rPr lang="en-US" sz="2400" b="1" dirty="0"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AHIMA Association</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13</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600200"/>
            <a:ext cx="7772400" cy="4925144"/>
          </a:xfrm>
        </p:spPr>
        <p:txBody>
          <a:bodyPr>
            <a:normAutofit lnSpcReduction="10000"/>
          </a:bodyPr>
          <a:lstStyle/>
          <a:p>
            <a:pPr>
              <a:lnSpc>
                <a:spcPct val="90000"/>
              </a:lnSpc>
            </a:pPr>
            <a:r>
              <a:rPr lang="en-US" sz="2800" b="1" dirty="0" smtClean="0"/>
              <a:t>Training</a:t>
            </a:r>
          </a:p>
          <a:p>
            <a:pPr lvl="1">
              <a:lnSpc>
                <a:spcPct val="90000"/>
              </a:lnSpc>
            </a:pPr>
            <a:r>
              <a:rPr lang="en-US" sz="2400" b="1" dirty="0" smtClean="0"/>
              <a:t>Associate, baccalaureate degrees in HIM</a:t>
            </a:r>
          </a:p>
          <a:p>
            <a:pPr lvl="1">
              <a:lnSpc>
                <a:spcPct val="90000"/>
              </a:lnSpc>
            </a:pPr>
            <a:r>
              <a:rPr lang="en-US" sz="2400" b="1" dirty="0" smtClean="0"/>
              <a:t>Master’s degree in HIM or Biomedical informatics</a:t>
            </a:r>
          </a:p>
          <a:p>
            <a:pPr lvl="1">
              <a:lnSpc>
                <a:spcPct val="90000"/>
              </a:lnSpc>
            </a:pPr>
            <a:r>
              <a:rPr lang="en-US" sz="2400" b="1" dirty="0" smtClean="0"/>
              <a:t>Certificates in HIM or Biomedical informatics (generally graduate-level)</a:t>
            </a:r>
          </a:p>
          <a:p>
            <a:pPr lvl="1">
              <a:lnSpc>
                <a:spcPct val="90000"/>
              </a:lnSpc>
            </a:pPr>
            <a:r>
              <a:rPr lang="en-US" sz="2400" b="1" dirty="0" smtClean="0"/>
              <a:t>Doctorate level studies</a:t>
            </a:r>
          </a:p>
          <a:p>
            <a:pPr>
              <a:lnSpc>
                <a:spcPct val="90000"/>
              </a:lnSpc>
            </a:pPr>
            <a:r>
              <a:rPr lang="en-US" sz="2800" b="1" dirty="0" smtClean="0"/>
              <a:t>Accreditation</a:t>
            </a:r>
          </a:p>
          <a:p>
            <a:pPr lvl="1">
              <a:lnSpc>
                <a:spcPct val="90000"/>
              </a:lnSpc>
            </a:pPr>
            <a:r>
              <a:rPr lang="en-US" sz="2400" b="1" dirty="0" smtClean="0"/>
              <a:t>CAHIIM (Commission on Accreditation for Health Informatics and Information Management Education) </a:t>
            </a:r>
            <a:r>
              <a:rPr lang="en-US" sz="2400" b="1" dirty="0" smtClean="0"/>
              <a:t>accredits </a:t>
            </a:r>
            <a:r>
              <a:rPr lang="en-US" sz="2400" b="1" dirty="0" smtClean="0"/>
              <a:t>associate and baccalaureate HIM degrees and approves Master’s degrees</a:t>
            </a:r>
          </a:p>
          <a:p>
            <a:pPr lvl="1">
              <a:lnSpc>
                <a:spcPct val="90000"/>
              </a:lnSpc>
            </a:pPr>
            <a:r>
              <a:rPr lang="en-US" sz="2400" b="1" dirty="0" smtClean="0"/>
              <a:t>AHIMA accredits Coding and Transcription certificates</a:t>
            </a:r>
          </a:p>
          <a:p>
            <a:pPr lvl="1">
              <a:lnSpc>
                <a:spcPct val="90000"/>
              </a:lnSpc>
            </a:pPr>
            <a:endParaRPr lang="en-US" sz="2400" b="1" dirty="0" smtClean="0"/>
          </a:p>
          <a:p>
            <a:pPr lvl="1">
              <a:lnSpc>
                <a:spcPct val="90000"/>
              </a:lnSpc>
            </a:pPr>
            <a:endParaRPr lang="en-US" sz="20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AHIMA Association</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14</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600200"/>
            <a:ext cx="7772400" cy="4925144"/>
          </a:xfrm>
        </p:spPr>
        <p:txBody>
          <a:bodyPr>
            <a:normAutofit/>
          </a:bodyPr>
          <a:lstStyle/>
          <a:p>
            <a:pPr>
              <a:lnSpc>
                <a:spcPct val="90000"/>
              </a:lnSpc>
            </a:pPr>
            <a:r>
              <a:rPr lang="en-US" sz="2800" b="1" dirty="0" smtClean="0"/>
              <a:t>Professional Certification</a:t>
            </a:r>
          </a:p>
          <a:p>
            <a:pPr lvl="1">
              <a:lnSpc>
                <a:spcPct val="90000"/>
              </a:lnSpc>
            </a:pPr>
            <a:r>
              <a:rPr lang="en-US" sz="2000" b="1" dirty="0" smtClean="0"/>
              <a:t>A number of eight credentials are certified by AHIMA</a:t>
            </a:r>
            <a:br>
              <a:rPr lang="en-US" sz="2000" b="1" dirty="0" smtClean="0"/>
            </a:br>
            <a:r>
              <a:rPr lang="en-US" sz="2000" b="1" dirty="0" smtClean="0"/>
              <a:t>Certified in Healthcare Privacy</a:t>
            </a:r>
            <a:br>
              <a:rPr lang="en-US" sz="2000" b="1" dirty="0" smtClean="0"/>
            </a:br>
            <a:r>
              <a:rPr lang="en-US" sz="2000" b="1" dirty="0" smtClean="0"/>
              <a:t>Certified in Healthcare Security</a:t>
            </a:r>
            <a:br>
              <a:rPr lang="en-US" sz="2000" b="1" dirty="0" smtClean="0"/>
            </a:br>
            <a:r>
              <a:rPr lang="en-US" sz="2000" b="1" dirty="0" smtClean="0"/>
              <a:t>Certified in Healthcare Privacy and Security</a:t>
            </a:r>
            <a:br>
              <a:rPr lang="en-US" sz="2000" b="1" dirty="0" smtClean="0"/>
            </a:br>
            <a:r>
              <a:rPr lang="en-US" sz="2000" b="1" dirty="0" smtClean="0"/>
              <a:t>Certified Coding Associate, Specialist, or Specialist-Physician based</a:t>
            </a:r>
            <a:br>
              <a:rPr lang="en-US" sz="2000" b="1" dirty="0" smtClean="0"/>
            </a:br>
            <a:r>
              <a:rPr lang="en-US" sz="2000" b="1" dirty="0" smtClean="0"/>
              <a:t>Registered Health Information Administrator</a:t>
            </a:r>
            <a:br>
              <a:rPr lang="en-US" sz="2000" b="1" dirty="0" smtClean="0"/>
            </a:br>
            <a:r>
              <a:rPr lang="en-US" sz="2000" b="1" dirty="0" smtClean="0"/>
              <a:t>Registered Health Information Technician</a:t>
            </a:r>
          </a:p>
          <a:p>
            <a:pPr lvl="1">
              <a:lnSpc>
                <a:spcPct val="90000"/>
              </a:lnSpc>
            </a:pPr>
            <a:endParaRPr lang="en-US" sz="2000" b="1" dirty="0" smtClean="0"/>
          </a:p>
          <a:p>
            <a:pPr>
              <a:lnSpc>
                <a:spcPct val="90000"/>
              </a:lnSpc>
            </a:pPr>
            <a:r>
              <a:rPr lang="en-US" sz="2400" b="1" dirty="0" smtClean="0"/>
              <a:t>Certified professionals are obligated to continuing education units in two-year cycles  </a:t>
            </a:r>
          </a:p>
          <a:p>
            <a:pPr lvl="1">
              <a:lnSpc>
                <a:spcPct val="90000"/>
              </a:lnSpc>
            </a:pPr>
            <a:endParaRPr lang="en-US" sz="2400" b="1" dirty="0" smtClean="0"/>
          </a:p>
          <a:p>
            <a:pPr lvl="1">
              <a:lnSpc>
                <a:spcPct val="90000"/>
              </a:lnSpc>
            </a:pPr>
            <a:endParaRPr lang="en-US" sz="20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Professional Code of Ethics</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15</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0" y="1295400"/>
            <a:ext cx="9144000" cy="4925144"/>
          </a:xfrm>
        </p:spPr>
        <p:txBody>
          <a:bodyPr>
            <a:noAutofit/>
          </a:bodyPr>
          <a:lstStyle/>
          <a:p>
            <a:r>
              <a:rPr lang="en-US" sz="2400" dirty="0" smtClean="0"/>
              <a:t>A health information management professional shall (2004):</a:t>
            </a:r>
          </a:p>
          <a:p>
            <a:pPr marL="514350" indent="-514350">
              <a:buFont typeface="+mj-lt"/>
              <a:buAutoNum type="arabicPeriod"/>
            </a:pPr>
            <a:r>
              <a:rPr lang="en-US" sz="2000" b="1" i="1" dirty="0" smtClean="0"/>
              <a:t>Advocate, uphold, and defend the individual's right to privacy and the doctrine of confidentiality in the use and disclosure of information.</a:t>
            </a:r>
            <a:endParaRPr lang="en-US" sz="2000" dirty="0" smtClean="0"/>
          </a:p>
          <a:p>
            <a:pPr marL="514350" indent="-514350">
              <a:buFont typeface="+mj-lt"/>
              <a:buAutoNum type="arabicPeriod"/>
            </a:pPr>
            <a:r>
              <a:rPr lang="en-US" sz="2000" b="1" i="1" dirty="0" smtClean="0"/>
              <a:t>Put service and the health and welfare of persons before self-interest and conduct oneself in the practice of the profession so as to bring honor to oneself, their peers, and to the health information management profession.</a:t>
            </a:r>
            <a:endParaRPr lang="en-US" sz="2000" dirty="0" smtClean="0"/>
          </a:p>
          <a:p>
            <a:pPr marL="514350" indent="-514350">
              <a:buFont typeface="+mj-lt"/>
              <a:buAutoNum type="arabicPeriod"/>
            </a:pPr>
            <a:r>
              <a:rPr lang="en-US" sz="2000" b="1" i="1" dirty="0" smtClean="0"/>
              <a:t>Preserve, protect, and secure personal health information in any form or medium and hold in the highest regards health information and other information of a confidential nature obtained in an official capacity, taking into account the applicable statutes and regulations.</a:t>
            </a:r>
            <a:endParaRPr lang="en-US" sz="2000" dirty="0" smtClean="0"/>
          </a:p>
          <a:p>
            <a:pPr marL="514350" indent="-514350">
              <a:buFont typeface="+mj-lt"/>
              <a:buAutoNum type="arabicPeriod"/>
            </a:pPr>
            <a:r>
              <a:rPr lang="en-US" sz="2000" b="1" i="1" dirty="0" smtClean="0"/>
              <a:t>Refuse to participate in or conceal unethical practices or procedures and report such practices.</a:t>
            </a:r>
            <a:endParaRPr lang="en-US" sz="2000" dirty="0" smtClean="0"/>
          </a:p>
          <a:p>
            <a:pPr marL="514350" indent="-514350">
              <a:buFont typeface="+mj-lt"/>
              <a:buAutoNum type="arabicPeriod"/>
            </a:pPr>
            <a:r>
              <a:rPr lang="en-US" sz="2000" b="1" i="1" dirty="0" smtClean="0"/>
              <a:t>Advance health information management knowledge and practice through continuing education, research, publications, and presentations.</a:t>
            </a:r>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Professional Code of Ethics</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16</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600200"/>
            <a:ext cx="7772400" cy="4925144"/>
          </a:xfrm>
        </p:spPr>
        <p:txBody>
          <a:bodyPr>
            <a:normAutofit fontScale="70000" lnSpcReduction="20000"/>
          </a:bodyPr>
          <a:lstStyle/>
          <a:p>
            <a:pPr marL="514350" indent="-514350">
              <a:buFont typeface="+mj-lt"/>
              <a:buAutoNum type="arabicPeriod" startAt="6"/>
            </a:pPr>
            <a:r>
              <a:rPr lang="en-US" sz="3400" b="1" i="1" dirty="0" smtClean="0"/>
              <a:t>Recruit and mentor students, peers and colleagues to develop and strengthen professional workforce.</a:t>
            </a:r>
            <a:endParaRPr lang="en-US" sz="3400" dirty="0" smtClean="0"/>
          </a:p>
          <a:p>
            <a:pPr marL="514350" indent="-514350">
              <a:buFont typeface="+mj-lt"/>
              <a:buAutoNum type="arabicPeriod" startAt="6"/>
            </a:pPr>
            <a:r>
              <a:rPr lang="en-US" sz="3400" b="1" i="1" dirty="0" smtClean="0"/>
              <a:t>Represent the profession to the public in a positive manner.</a:t>
            </a:r>
            <a:endParaRPr lang="en-US" sz="3400" dirty="0" smtClean="0"/>
          </a:p>
          <a:p>
            <a:pPr marL="514350" indent="-514350">
              <a:buFont typeface="+mj-lt"/>
              <a:buAutoNum type="arabicPeriod" startAt="6"/>
            </a:pPr>
            <a:r>
              <a:rPr lang="en-US" sz="3400" b="1" i="1" dirty="0" smtClean="0"/>
              <a:t>Perform honorably health information management association responsibilities, either appointed or elected, and preserve the confidentiality of any privileged information made known in any official capacity.</a:t>
            </a:r>
            <a:endParaRPr lang="en-US" sz="3400" dirty="0" smtClean="0"/>
          </a:p>
          <a:p>
            <a:pPr marL="514350" indent="-514350">
              <a:buFont typeface="+mj-lt"/>
              <a:buAutoNum type="arabicPeriod" startAt="6"/>
            </a:pPr>
            <a:r>
              <a:rPr lang="en-US" sz="3400" b="1" i="1" dirty="0" smtClean="0"/>
              <a:t>State truthfully and accurately one’s credentials, professional education, and experiences.</a:t>
            </a:r>
            <a:endParaRPr lang="en-US" sz="3400" dirty="0" smtClean="0"/>
          </a:p>
          <a:p>
            <a:pPr marL="514350" indent="-514350">
              <a:buFont typeface="+mj-lt"/>
              <a:buAutoNum type="arabicPeriod" startAt="6"/>
            </a:pPr>
            <a:r>
              <a:rPr lang="en-US" sz="3400" b="1" i="1" dirty="0" smtClean="0"/>
              <a:t>Facilitate interdisciplinary collaboration in situations supporting health information practice.</a:t>
            </a:r>
            <a:endParaRPr lang="en-US" sz="3400" dirty="0" smtClean="0"/>
          </a:p>
          <a:p>
            <a:pPr marL="514350" indent="-514350">
              <a:buFont typeface="+mj-lt"/>
              <a:buAutoNum type="arabicPeriod" startAt="6"/>
            </a:pPr>
            <a:r>
              <a:rPr lang="en-US" sz="3400" b="1" i="1" dirty="0" smtClean="0"/>
              <a:t>Respect the inherent dignity and worth of every person.</a:t>
            </a:r>
            <a:endParaRPr lang="en-US" sz="3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The Future</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17</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533400" y="1399456"/>
            <a:ext cx="8153400" cy="4925144"/>
          </a:xfrm>
        </p:spPr>
        <p:txBody>
          <a:bodyPr>
            <a:normAutofit fontScale="70000" lnSpcReduction="20000"/>
          </a:bodyPr>
          <a:lstStyle/>
          <a:p>
            <a:pPr>
              <a:lnSpc>
                <a:spcPct val="90000"/>
              </a:lnSpc>
            </a:pPr>
            <a:r>
              <a:rPr lang="en-US" sz="2800" b="1" dirty="0" smtClean="0"/>
              <a:t>Advancement of standards for data interchange and system interoperability, privacy, and security</a:t>
            </a:r>
          </a:p>
          <a:p>
            <a:pPr>
              <a:lnSpc>
                <a:spcPct val="90000"/>
              </a:lnSpc>
            </a:pPr>
            <a:endParaRPr lang="en-US" sz="2800" b="1" dirty="0" smtClean="0"/>
          </a:p>
          <a:p>
            <a:pPr>
              <a:lnSpc>
                <a:spcPct val="90000"/>
              </a:lnSpc>
            </a:pPr>
            <a:r>
              <a:rPr lang="en-US" sz="2800" b="1" dirty="0" smtClean="0"/>
              <a:t>Human-computer interfaces (virtual reality, serious gaming) for patient education and treatment</a:t>
            </a:r>
          </a:p>
          <a:p>
            <a:pPr>
              <a:lnSpc>
                <a:spcPct val="90000"/>
              </a:lnSpc>
            </a:pPr>
            <a:endParaRPr lang="en-US" sz="2800" b="1" dirty="0" smtClean="0"/>
          </a:p>
          <a:p>
            <a:pPr>
              <a:lnSpc>
                <a:spcPct val="90000"/>
              </a:lnSpc>
            </a:pPr>
            <a:r>
              <a:rPr lang="en-US" sz="2800" b="1" dirty="0" smtClean="0"/>
              <a:t>Translational medicine</a:t>
            </a:r>
          </a:p>
          <a:p>
            <a:pPr>
              <a:lnSpc>
                <a:spcPct val="90000"/>
              </a:lnSpc>
            </a:pPr>
            <a:endParaRPr lang="en-US" sz="2800" b="1" dirty="0" smtClean="0"/>
          </a:p>
          <a:p>
            <a:pPr>
              <a:lnSpc>
                <a:spcPct val="90000"/>
              </a:lnSpc>
            </a:pPr>
            <a:r>
              <a:rPr lang="en-US" sz="2800" b="1" dirty="0" smtClean="0"/>
              <a:t>Large-scale decision-support systems with interoperable knowledge bases</a:t>
            </a:r>
          </a:p>
          <a:p>
            <a:pPr>
              <a:lnSpc>
                <a:spcPct val="90000"/>
              </a:lnSpc>
            </a:pPr>
            <a:endParaRPr lang="en-US" sz="2800" b="1" dirty="0" smtClean="0"/>
          </a:p>
          <a:p>
            <a:pPr>
              <a:lnSpc>
                <a:spcPct val="90000"/>
              </a:lnSpc>
            </a:pPr>
            <a:r>
              <a:rPr lang="en-US" sz="2800" b="1" dirty="0" smtClean="0"/>
              <a:t>Preventative care and prognosis</a:t>
            </a:r>
          </a:p>
          <a:p>
            <a:pPr>
              <a:lnSpc>
                <a:spcPct val="90000"/>
              </a:lnSpc>
            </a:pPr>
            <a:endParaRPr lang="en-US" sz="2800" b="1" dirty="0" smtClean="0"/>
          </a:p>
          <a:p>
            <a:pPr>
              <a:lnSpc>
                <a:spcPct val="90000"/>
              </a:lnSpc>
            </a:pPr>
            <a:r>
              <a:rPr lang="en-US" sz="2800" b="1" dirty="0" smtClean="0"/>
              <a:t>Facilitate the education of the population to overcome socio-economic barriers to health</a:t>
            </a:r>
          </a:p>
          <a:p>
            <a:pPr>
              <a:lnSpc>
                <a:spcPct val="90000"/>
              </a:lnSpc>
            </a:pPr>
            <a:endParaRPr lang="en-US" sz="2800" b="1" dirty="0" smtClean="0"/>
          </a:p>
          <a:p>
            <a:pPr>
              <a:lnSpc>
                <a:spcPct val="90000"/>
              </a:lnSpc>
            </a:pPr>
            <a:r>
              <a:rPr lang="en-US" sz="2800" b="1" dirty="0" smtClean="0"/>
              <a:t>Contribute to making health information and healthcare affordable.</a:t>
            </a:r>
            <a:r>
              <a:rPr lang="en-US" sz="2100" b="1" dirty="0" smtClean="0"/>
              <a:t/>
            </a:r>
            <a:br>
              <a:rPr lang="en-US" sz="2100" b="1" dirty="0" smtClean="0"/>
            </a:br>
            <a:r>
              <a:rPr lang="en-US" sz="2000" dirty="0" smtClean="0">
                <a:solidFill>
                  <a:srgbClr val="000066"/>
                </a:solidFill>
                <a:sym typeface="Wingdings" pitchFamily="2" charset="2"/>
              </a:rPr>
              <a:t>			</a:t>
            </a: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3124200" y="6248400"/>
            <a:ext cx="3352800" cy="457200"/>
          </a:xfrm>
        </p:spPr>
        <p:txBody>
          <a:bodyPr/>
          <a:lstStyle/>
          <a:p>
            <a:r>
              <a:rPr lang="it-IT" smtClean="0"/>
              <a:t>ISC471/HCI 571   Isabelle Bichindaritz </a:t>
            </a:r>
            <a:endParaRPr lang="en-US" dirty="0"/>
          </a:p>
        </p:txBody>
      </p:sp>
      <p:sp>
        <p:nvSpPr>
          <p:cNvPr id="6" name="Slide Number Placeholder 5"/>
          <p:cNvSpPr>
            <a:spLocks noGrp="1"/>
          </p:cNvSpPr>
          <p:nvPr>
            <p:ph type="sldNum" sz="quarter" idx="12"/>
          </p:nvPr>
        </p:nvSpPr>
        <p:spPr/>
        <p:txBody>
          <a:bodyPr/>
          <a:lstStyle/>
          <a:p>
            <a:fld id="{218A0B9E-9655-46C5-8EE2-BE7BA18505AD}" type="slidenum">
              <a:rPr lang="en-US"/>
              <a:pPr/>
              <a:t>2</a:t>
            </a:fld>
            <a:endParaRPr lang="en-US" dirty="0"/>
          </a:p>
        </p:txBody>
      </p:sp>
      <p:sp>
        <p:nvSpPr>
          <p:cNvPr id="4098" name="Rectangle 2"/>
          <p:cNvSpPr>
            <a:spLocks noGrp="1" noChangeArrowheads="1"/>
          </p:cNvSpPr>
          <p:nvPr>
            <p:ph type="title"/>
          </p:nvPr>
        </p:nvSpPr>
        <p:spPr>
          <a:xfrm>
            <a:off x="762000" y="304800"/>
            <a:ext cx="7772400" cy="1143000"/>
          </a:xfrm>
        </p:spPr>
        <p:txBody>
          <a:bodyPr/>
          <a:lstStyle/>
          <a:p>
            <a:r>
              <a:rPr lang="en-US" b="1" dirty="0"/>
              <a:t>Agenda</a:t>
            </a:r>
            <a:endParaRPr lang="en-US" dirty="0"/>
          </a:p>
        </p:txBody>
      </p:sp>
      <p:sp>
        <p:nvSpPr>
          <p:cNvPr id="4099" name="Rectangle 3"/>
          <p:cNvSpPr>
            <a:spLocks noGrp="1" noChangeArrowheads="1"/>
          </p:cNvSpPr>
          <p:nvPr>
            <p:ph type="body" idx="1"/>
          </p:nvPr>
        </p:nvSpPr>
        <p:spPr>
          <a:xfrm>
            <a:off x="533400" y="1066800"/>
            <a:ext cx="7772400" cy="5105400"/>
          </a:xfrm>
        </p:spPr>
        <p:txBody>
          <a:bodyPr/>
          <a:lstStyle/>
          <a:p>
            <a:pPr>
              <a:lnSpc>
                <a:spcPct val="90000"/>
              </a:lnSpc>
            </a:pPr>
            <a:r>
              <a:rPr lang="en-US" dirty="0" smtClean="0"/>
              <a:t>Introduction to health informatics and information management professions.</a:t>
            </a:r>
          </a:p>
          <a:p>
            <a:pPr>
              <a:lnSpc>
                <a:spcPct val="90000"/>
              </a:lnSpc>
            </a:pPr>
            <a:r>
              <a:rPr lang="en-US" dirty="0" smtClean="0"/>
              <a:t>The patient record history.</a:t>
            </a:r>
          </a:p>
          <a:p>
            <a:pPr>
              <a:lnSpc>
                <a:spcPct val="90000"/>
              </a:lnSpc>
            </a:pPr>
            <a:r>
              <a:rPr lang="en-US" dirty="0" smtClean="0"/>
              <a:t>The evolution of the profession.</a:t>
            </a:r>
          </a:p>
          <a:p>
            <a:pPr>
              <a:lnSpc>
                <a:spcPct val="90000"/>
              </a:lnSpc>
            </a:pPr>
            <a:r>
              <a:rPr lang="en-US" dirty="0" smtClean="0"/>
              <a:t>American Health Information Management Association (AHIMA) and American Medical Informatics Association (AMIA)</a:t>
            </a:r>
          </a:p>
          <a:p>
            <a:pPr>
              <a:lnSpc>
                <a:spcPct val="90000"/>
              </a:lnSpc>
            </a:pPr>
            <a:r>
              <a:rPr lang="en-US" dirty="0" smtClean="0"/>
              <a:t>Foundations of research and education in health information management.</a:t>
            </a:r>
          </a:p>
          <a:p>
            <a:pPr>
              <a:lnSpc>
                <a:spcPct val="90000"/>
              </a:lnSpc>
            </a:pPr>
            <a:r>
              <a:rPr lang="en-US" dirty="0" smtClean="0"/>
              <a:t>Professional code of ethics.</a:t>
            </a:r>
          </a:p>
          <a:p>
            <a:pPr>
              <a:lnSpc>
                <a:spcPct val="90000"/>
              </a:lnSpc>
            </a:pPr>
            <a:r>
              <a:rPr lang="en-US" dirty="0" smtClean="0"/>
              <a:t>The future.</a:t>
            </a:r>
          </a:p>
          <a:p>
            <a:pPr lvl="1">
              <a:lnSpc>
                <a:spcPct val="90000"/>
              </a:lnSpc>
            </a:pPr>
            <a:endParaRPr lang="en-US" dirty="0" smtClean="0"/>
          </a:p>
          <a:p>
            <a:pPr>
              <a:lnSpc>
                <a:spcPct val="90000"/>
              </a:lnSpc>
            </a:pPr>
            <a:endParaRPr lang="en-US" dirty="0"/>
          </a:p>
        </p:txBody>
      </p:sp>
      <p:sp>
        <p:nvSpPr>
          <p:cNvPr id="8" name="Date Placeholder 7"/>
          <p:cNvSpPr>
            <a:spLocks noGrp="1"/>
          </p:cNvSpPr>
          <p:nvPr>
            <p:ph type="dt" sz="half" idx="10"/>
          </p:nvPr>
        </p:nvSpPr>
        <p:spPr/>
        <p:txBody>
          <a:bodyPr/>
          <a:lstStyle/>
          <a:p>
            <a:r>
              <a:rPr lang="en-US" dirty="0" smtClean="0"/>
              <a:t>8/31/2012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Health Information Management Profession</a:t>
            </a:r>
            <a:endParaRPr lang="en-US" sz="3200" dirty="0"/>
          </a:p>
        </p:txBody>
      </p:sp>
      <p:sp>
        <p:nvSpPr>
          <p:cNvPr id="4099" name="Rectangle 3"/>
          <p:cNvSpPr>
            <a:spLocks noGrp="1" noChangeArrowheads="1"/>
          </p:cNvSpPr>
          <p:nvPr>
            <p:ph idx="1"/>
          </p:nvPr>
        </p:nvSpPr>
        <p:spPr>
          <a:xfrm>
            <a:off x="609600" y="1600200"/>
            <a:ext cx="7772400" cy="4925144"/>
          </a:xfrm>
        </p:spPr>
        <p:txBody>
          <a:bodyPr>
            <a:normAutofit fontScale="92500" lnSpcReduction="10000"/>
          </a:bodyPr>
          <a:lstStyle/>
          <a:p>
            <a:pPr>
              <a:lnSpc>
                <a:spcPct val="90000"/>
              </a:lnSpc>
            </a:pPr>
            <a:r>
              <a:rPr lang="en-US" sz="2800" b="1" dirty="0" smtClean="0"/>
              <a:t>Main role of </a:t>
            </a:r>
            <a:r>
              <a:rPr lang="en-US" sz="2800" b="1" dirty="0" smtClean="0"/>
              <a:t>health </a:t>
            </a:r>
            <a:r>
              <a:rPr lang="en-US" sz="2800" b="1" dirty="0" smtClean="0"/>
              <a:t>information management (HIM):</a:t>
            </a:r>
            <a:br>
              <a:rPr lang="en-US" sz="2800" b="1" dirty="0" smtClean="0"/>
            </a:br>
            <a:r>
              <a:rPr lang="en-US" sz="2800" b="1" dirty="0" smtClean="0"/>
              <a:t/>
            </a:r>
            <a:br>
              <a:rPr lang="en-US" sz="2800" b="1" dirty="0" smtClean="0"/>
            </a:br>
            <a:r>
              <a:rPr lang="en-US" sz="2800" b="1" dirty="0" smtClean="0"/>
              <a:t>to support quality health care through quality information.</a:t>
            </a:r>
          </a:p>
          <a:p>
            <a:pPr>
              <a:lnSpc>
                <a:spcPct val="90000"/>
              </a:lnSpc>
            </a:pPr>
            <a:endParaRPr lang="en-US" sz="2800" b="1" dirty="0" smtClean="0"/>
          </a:p>
          <a:p>
            <a:pPr>
              <a:lnSpc>
                <a:spcPct val="90000"/>
              </a:lnSpc>
            </a:pPr>
            <a:r>
              <a:rPr lang="en-US" sz="2800" b="1" dirty="0" smtClean="0"/>
              <a:t>Fundamental change in the profession due to the infusion of information technology:</a:t>
            </a:r>
            <a:br>
              <a:rPr lang="en-US" sz="2800" b="1" dirty="0" smtClean="0"/>
            </a:br>
            <a:endParaRPr lang="en-US" sz="2800" b="1" dirty="0" smtClean="0"/>
          </a:p>
          <a:p>
            <a:pPr lvl="1">
              <a:lnSpc>
                <a:spcPct val="90000"/>
              </a:lnSpc>
            </a:pPr>
            <a:r>
              <a:rPr lang="en-US" sz="2100" b="1" dirty="0" smtClean="0"/>
              <a:t>Electronic health record replaces paper-based patient record</a:t>
            </a:r>
            <a:br>
              <a:rPr lang="en-US" sz="2100" b="1" dirty="0" smtClean="0"/>
            </a:br>
            <a:endParaRPr lang="en-US" sz="2100" b="1" dirty="0" smtClean="0"/>
          </a:p>
          <a:p>
            <a:pPr lvl="1">
              <a:lnSpc>
                <a:spcPct val="90000"/>
              </a:lnSpc>
            </a:pPr>
            <a:r>
              <a:rPr lang="en-US" sz="2100" b="1" dirty="0" smtClean="0"/>
              <a:t>Need to balance the patients’ rights to privacy and confidentiality of their health information with the legitimate use of this information for administrative, financial, clinical, research, and public health purposes.</a:t>
            </a:r>
            <a:br>
              <a:rPr lang="en-US" sz="2100" b="1" dirty="0" smtClean="0"/>
            </a:br>
            <a:r>
              <a:rPr lang="en-US" sz="2000" dirty="0" smtClean="0">
                <a:solidFill>
                  <a:srgbClr val="000066"/>
                </a:solidFill>
                <a:sym typeface="Wingdings" pitchFamily="2" charset="2"/>
              </a:rPr>
              <a:t>			</a:t>
            </a:r>
            <a:endParaRPr lang="en-US" sz="2000" dirty="0" smtClean="0"/>
          </a:p>
          <a:p>
            <a:pPr>
              <a:lnSpc>
                <a:spcPct val="90000"/>
              </a:lnSpc>
            </a:pPr>
            <a:endParaRPr lang="en-US"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3</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4</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447800"/>
            <a:ext cx="7772400" cy="4925144"/>
          </a:xfrm>
        </p:spPr>
        <p:txBody>
          <a:bodyPr>
            <a:normAutofit fontScale="92500" lnSpcReduction="20000"/>
          </a:bodyPr>
          <a:lstStyle/>
          <a:p>
            <a:pPr>
              <a:lnSpc>
                <a:spcPct val="90000"/>
              </a:lnSpc>
            </a:pPr>
            <a:r>
              <a:rPr lang="en-US" sz="2800" b="1" dirty="0" smtClean="0"/>
              <a:t>Electronic medical record – kept by each care provider or hospital about a patient they treat.</a:t>
            </a:r>
            <a:br>
              <a:rPr lang="en-US" sz="2800" b="1" dirty="0" smtClean="0"/>
            </a:br>
            <a:endParaRPr lang="en-US" sz="2800" b="1" dirty="0" smtClean="0"/>
          </a:p>
          <a:p>
            <a:pPr>
              <a:lnSpc>
                <a:spcPct val="90000"/>
              </a:lnSpc>
            </a:pPr>
            <a:r>
              <a:rPr lang="en-US" sz="2800" b="1" dirty="0" smtClean="0"/>
              <a:t>Legal documentation of that care or treatment.</a:t>
            </a:r>
            <a:br>
              <a:rPr lang="en-US" sz="2800" b="1" dirty="0" smtClean="0"/>
            </a:br>
            <a:endParaRPr lang="en-US" sz="2800" b="1" dirty="0" smtClean="0"/>
          </a:p>
          <a:p>
            <a:pPr>
              <a:lnSpc>
                <a:spcPct val="90000"/>
              </a:lnSpc>
            </a:pPr>
            <a:r>
              <a:rPr lang="en-US" sz="2800" b="1" dirty="0" smtClean="0"/>
              <a:t>Medical record can be used for several purposes:</a:t>
            </a:r>
          </a:p>
          <a:p>
            <a:pPr lvl="1">
              <a:lnSpc>
                <a:spcPct val="90000"/>
              </a:lnSpc>
            </a:pPr>
            <a:r>
              <a:rPr lang="en-US" b="1" dirty="0" smtClean="0"/>
              <a:t>Documentation for communication purposes, for legal proceedings, and for billing purposes.</a:t>
            </a:r>
          </a:p>
          <a:p>
            <a:pPr lvl="1">
              <a:lnSpc>
                <a:spcPct val="90000"/>
              </a:lnSpc>
            </a:pPr>
            <a:r>
              <a:rPr lang="en-US" b="1" dirty="0" smtClean="0"/>
              <a:t>Assessing the efficiency and effectiveness of health services.</a:t>
            </a:r>
          </a:p>
          <a:p>
            <a:pPr lvl="1">
              <a:lnSpc>
                <a:spcPct val="90000"/>
              </a:lnSpc>
            </a:pPr>
            <a:r>
              <a:rPr lang="en-US" b="1" dirty="0" smtClean="0"/>
              <a:t>Supporting strategic planning, administrative decision making, public health surveillance, research activities, and public policy development.</a:t>
            </a:r>
          </a:p>
          <a:p>
            <a:pPr lvl="1">
              <a:lnSpc>
                <a:spcPct val="90000"/>
              </a:lnSpc>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5</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a:spLocks noGrp="1" noChangeArrowheads="1"/>
          </p:cNvSpPr>
          <p:nvPr>
            <p:ph idx="1"/>
          </p:nvPr>
        </p:nvSpPr>
        <p:spPr>
          <a:xfrm>
            <a:off x="609600" y="1447800"/>
            <a:ext cx="7772400" cy="4925144"/>
          </a:xfrm>
        </p:spPr>
        <p:txBody>
          <a:bodyPr>
            <a:normAutofit/>
          </a:bodyPr>
          <a:lstStyle/>
          <a:p>
            <a:pPr>
              <a:lnSpc>
                <a:spcPct val="90000"/>
              </a:lnSpc>
            </a:pPr>
            <a:r>
              <a:rPr lang="en-US" sz="2800" b="1" dirty="0" smtClean="0"/>
              <a:t>Increased use of information about patients:</a:t>
            </a:r>
          </a:p>
          <a:p>
            <a:pPr lvl="1">
              <a:lnSpc>
                <a:spcPct val="90000"/>
              </a:lnSpc>
            </a:pPr>
            <a:r>
              <a:rPr lang="en-US" b="1" dirty="0" smtClean="0"/>
              <a:t>Growing complexity of health care (multiple providers working collaboratively)</a:t>
            </a:r>
          </a:p>
          <a:p>
            <a:pPr lvl="1">
              <a:lnSpc>
                <a:spcPct val="90000"/>
              </a:lnSpc>
            </a:pPr>
            <a:r>
              <a:rPr lang="en-US" b="1" dirty="0" smtClean="0"/>
              <a:t>Health care billing and reimbursement (for payers such as insurance companies and the Federal Government)</a:t>
            </a:r>
          </a:p>
          <a:p>
            <a:pPr lvl="1">
              <a:lnSpc>
                <a:spcPct val="90000"/>
              </a:lnSpc>
            </a:pPr>
            <a:r>
              <a:rPr lang="en-US" b="1" dirty="0" smtClean="0"/>
              <a:t>Control of quality care and treatment versus cost effectiveness and efficiency</a:t>
            </a:r>
          </a:p>
          <a:p>
            <a:pPr lvl="1">
              <a:lnSpc>
                <a:spcPct val="90000"/>
              </a:lnSpc>
            </a:pPr>
            <a:r>
              <a:rPr lang="en-US" b="1" dirty="0" smtClean="0"/>
              <a:t>Legal proceedings</a:t>
            </a:r>
          </a:p>
          <a:p>
            <a:pPr lvl="1">
              <a:lnSpc>
                <a:spcPct val="90000"/>
              </a:lnSpc>
            </a:pPr>
            <a:r>
              <a:rPr lang="en-US" b="1" dirty="0" smtClean="0"/>
              <a:t>Research, program evaluation (performance records), education, public health studies.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6</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txBox="1">
            <a:spLocks noChangeArrowheads="1"/>
          </p:cNvSpPr>
          <p:nvPr/>
        </p:nvSpPr>
        <p:spPr bwMode="auto">
          <a:xfrm>
            <a:off x="685800" y="1295400"/>
            <a:ext cx="7772400" cy="49251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Early history</a:t>
            </a:r>
          </a:p>
          <a:p>
            <a:pPr marL="800100" lvl="1" indent="-342900" algn="l">
              <a:lnSpc>
                <a:spcPct val="90000"/>
              </a:lnSpc>
              <a:spcBef>
                <a:spcPct val="20000"/>
              </a:spcBef>
              <a:buFontTx/>
              <a:buChar char="•"/>
            </a:pPr>
            <a:r>
              <a:rPr kumimoji="0" lang="en-US" b="1" i="0" u="none" strike="noStrike" kern="0" cap="none" spc="0" normalizeH="0" baseline="0" noProof="0" dirty="0" smtClean="0">
                <a:ln>
                  <a:noFill/>
                </a:ln>
                <a:solidFill>
                  <a:schemeClr val="tx1"/>
                </a:solidFill>
                <a:effectLst/>
                <a:uLnTx/>
                <a:uFillTx/>
                <a:latin typeface="+mn-lt"/>
              </a:rPr>
              <a:t>At first hand-written and paper-based (from hospital ledgers</a:t>
            </a:r>
            <a:r>
              <a:rPr kumimoji="0" lang="en-US" b="1" i="0" u="none" strike="noStrike" kern="0" cap="none" spc="0" normalizeH="0" noProof="0" dirty="0" smtClean="0">
                <a:ln>
                  <a:noFill/>
                </a:ln>
                <a:solidFill>
                  <a:schemeClr val="tx1"/>
                </a:solidFill>
                <a:effectLst/>
                <a:uLnTx/>
                <a:uFillTx/>
                <a:latin typeface="+mn-lt"/>
              </a:rPr>
              <a:t> to </a:t>
            </a:r>
            <a:r>
              <a:rPr kumimoji="0" lang="en-US" b="1" i="0" u="none" strike="noStrike" kern="0" cap="none" spc="0" normalizeH="0" baseline="0" noProof="0" dirty="0" smtClean="0">
                <a:ln>
                  <a:noFill/>
                </a:ln>
                <a:solidFill>
                  <a:schemeClr val="tx1"/>
                </a:solidFill>
                <a:effectLst/>
                <a:uLnTx/>
                <a:uFillTx/>
                <a:latin typeface="+mn-lt"/>
              </a:rPr>
              <a:t> individual patient records)</a:t>
            </a:r>
          </a:p>
          <a:p>
            <a:pPr marL="800100" lvl="1" indent="-342900" algn="l">
              <a:lnSpc>
                <a:spcPct val="90000"/>
              </a:lnSpc>
              <a:spcBef>
                <a:spcPct val="20000"/>
              </a:spcBef>
              <a:buFontTx/>
              <a:buChar char="•"/>
            </a:pPr>
            <a:r>
              <a:rPr lang="en-US" b="1" kern="0" dirty="0" smtClean="0">
                <a:latin typeface="+mn-lt"/>
              </a:rPr>
              <a:t>Became organized records.</a:t>
            </a:r>
          </a:p>
          <a:p>
            <a:pPr marL="800100" lvl="1" indent="-342900" algn="l">
              <a:lnSpc>
                <a:spcPct val="90000"/>
              </a:lnSpc>
              <a:spcBef>
                <a:spcPct val="20000"/>
              </a:spcBef>
              <a:buFontTx/>
              <a:buChar char="•"/>
            </a:pPr>
            <a:r>
              <a:rPr kumimoji="0" lang="en-US" b="1" i="0" u="none" strike="noStrike" kern="0" cap="none" spc="0" normalizeH="0" baseline="0" noProof="0" dirty="0" smtClean="0">
                <a:ln>
                  <a:noFill/>
                </a:ln>
                <a:solidFill>
                  <a:schemeClr val="tx1"/>
                </a:solidFill>
                <a:effectLst/>
                <a:uLnTx/>
                <a:uFillTx/>
                <a:latin typeface="+mn-lt"/>
              </a:rPr>
              <a:t>Typed</a:t>
            </a:r>
            <a:r>
              <a:rPr kumimoji="0" lang="en-US" b="1" i="0" u="none" strike="noStrike" kern="0" cap="none" spc="0" normalizeH="0" noProof="0" dirty="0" smtClean="0">
                <a:ln>
                  <a:noFill/>
                </a:ln>
                <a:solidFill>
                  <a:schemeClr val="tx1"/>
                </a:solidFill>
                <a:effectLst/>
                <a:uLnTx/>
                <a:uFillTx/>
                <a:latin typeface="+mn-lt"/>
              </a:rPr>
              <a:t> paper-based from 1874 on (detailed records of </a:t>
            </a:r>
            <a:r>
              <a:rPr lang="en-US" b="1" kern="0" dirty="0" smtClean="0">
                <a:latin typeface="+mn-lt"/>
              </a:rPr>
              <a:t> </a:t>
            </a:r>
            <a:r>
              <a:rPr kumimoji="0" lang="en-US" b="1" i="0" u="none" strike="noStrike" kern="0" cap="none" spc="0" normalizeH="0" noProof="0" dirty="0" smtClean="0">
                <a:ln>
                  <a:noFill/>
                </a:ln>
                <a:solidFill>
                  <a:schemeClr val="tx1"/>
                </a:solidFill>
                <a:effectLst/>
                <a:uLnTx/>
                <a:uFillTx/>
                <a:latin typeface="+mn-lt"/>
              </a:rPr>
              <a:t>medical history, physical examination, labs, operative procedures, …).</a:t>
            </a:r>
          </a:p>
          <a:p>
            <a:pPr marL="800100" lvl="1" indent="-342900" algn="l">
              <a:lnSpc>
                <a:spcPct val="90000"/>
              </a:lnSpc>
              <a:spcBef>
                <a:spcPct val="20000"/>
              </a:spcBef>
              <a:buFontTx/>
              <a:buChar char="•"/>
            </a:pPr>
            <a:r>
              <a:rPr lang="en-US" b="1" kern="0" baseline="0" dirty="0" smtClean="0">
                <a:latin typeface="+mn-lt"/>
              </a:rPr>
              <a:t>Limitations of the paper-based record:</a:t>
            </a:r>
          </a:p>
          <a:p>
            <a:pPr marL="1257300" lvl="2" indent="-342900" algn="l">
              <a:lnSpc>
                <a:spcPct val="90000"/>
              </a:lnSpc>
              <a:spcBef>
                <a:spcPct val="20000"/>
              </a:spcBef>
              <a:buFontTx/>
              <a:buChar char="•"/>
            </a:pPr>
            <a:r>
              <a:rPr kumimoji="0" lang="en-US" b="1" i="0" u="none" strike="noStrike" kern="0" cap="none" spc="0" normalizeH="0" noProof="0" dirty="0" smtClean="0">
                <a:ln>
                  <a:noFill/>
                </a:ln>
                <a:solidFill>
                  <a:schemeClr val="tx1"/>
                </a:solidFill>
                <a:effectLst/>
                <a:uLnTx/>
                <a:uFillTx/>
                <a:latin typeface="+mn-lt"/>
              </a:rPr>
              <a:t>In one place at one time.</a:t>
            </a:r>
          </a:p>
          <a:p>
            <a:pPr marL="1257300" lvl="2" indent="-342900" algn="l">
              <a:lnSpc>
                <a:spcPct val="90000"/>
              </a:lnSpc>
              <a:spcBef>
                <a:spcPct val="20000"/>
              </a:spcBef>
              <a:buFontTx/>
              <a:buChar char="•"/>
            </a:pPr>
            <a:r>
              <a:rPr lang="en-US" b="1" kern="0" baseline="0" dirty="0" smtClean="0">
                <a:latin typeface="+mn-lt"/>
              </a:rPr>
              <a:t>Data cannot be manipulated (aggregated).</a:t>
            </a:r>
          </a:p>
          <a:p>
            <a:pPr marL="1257300" lvl="2" indent="-342900" algn="l">
              <a:lnSpc>
                <a:spcPct val="90000"/>
              </a:lnSpc>
              <a:spcBef>
                <a:spcPct val="20000"/>
              </a:spcBef>
              <a:buFontTx/>
              <a:buChar char="•"/>
            </a:pPr>
            <a:r>
              <a:rPr lang="en-US" b="1" kern="0" dirty="0" smtClean="0">
                <a:latin typeface="+mn-lt"/>
              </a:rPr>
              <a:t>Does not meet the requirements of influential forces</a:t>
            </a:r>
            <a:r>
              <a:rPr lang="en-US" sz="2100" b="1" kern="0" dirty="0" smtClean="0">
                <a:latin typeface="+mn-lt"/>
              </a:rPr>
              <a:t>.</a:t>
            </a:r>
            <a:endParaRPr kumimoji="0" lang="en-US" sz="2000" b="0" i="0" u="none" strike="noStrike" kern="0" cap="none" spc="0" normalizeH="0" baseline="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7</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txBox="1">
            <a:spLocks noChangeArrowheads="1"/>
          </p:cNvSpPr>
          <p:nvPr/>
        </p:nvSpPr>
        <p:spPr bwMode="auto">
          <a:xfrm>
            <a:off x="685800" y="1295400"/>
            <a:ext cx="7772400" cy="49251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a:body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Influential forces</a:t>
            </a:r>
          </a:p>
          <a:p>
            <a:pPr marL="800100" lvl="1" indent="-342900" algn="l">
              <a:lnSpc>
                <a:spcPct val="90000"/>
              </a:lnSpc>
              <a:spcBef>
                <a:spcPct val="20000"/>
              </a:spcBef>
              <a:buFontTx/>
              <a:buChar char="•"/>
            </a:pPr>
            <a:r>
              <a:rPr lang="en-US" b="1" kern="0" dirty="0" smtClean="0">
                <a:latin typeface="+mn-lt"/>
              </a:rPr>
              <a:t>Accreditation - </a:t>
            </a:r>
            <a:br>
              <a:rPr lang="en-US" b="1" kern="0" dirty="0" smtClean="0">
                <a:latin typeface="+mn-lt"/>
              </a:rPr>
            </a:br>
            <a:r>
              <a:rPr lang="en-US" b="1" kern="0" dirty="0" smtClean="0">
                <a:latin typeface="+mn-lt"/>
              </a:rPr>
              <a:t>American Medical Association (AMA)  1847, American Hospital Association (AHA)  1848, American College of Surgeons (ACS) 1913  wanted to assess the quality of physician education and the resulting treatment of patients.</a:t>
            </a:r>
            <a:br>
              <a:rPr lang="en-US" b="1" kern="0" dirty="0" smtClean="0">
                <a:latin typeface="+mn-lt"/>
              </a:rPr>
            </a:br>
            <a:r>
              <a:rPr lang="en-US" b="1" kern="0" dirty="0" smtClean="0">
                <a:latin typeface="+mn-lt"/>
              </a:rPr>
              <a:t>They established standards and needed data to evaluate whether the standards were met.</a:t>
            </a:r>
            <a:br>
              <a:rPr lang="en-US" b="1" kern="0" dirty="0" smtClean="0">
                <a:latin typeface="+mn-lt"/>
              </a:rPr>
            </a:br>
            <a:r>
              <a:rPr lang="en-US" b="1" kern="0" dirty="0" smtClean="0">
                <a:latin typeface="+mn-lt"/>
              </a:rPr>
              <a:t>They joined to form the Joint Commission on the Accreditation of Hospitals (JCAH), which provides accreditation standards for 11 health care </a:t>
            </a:r>
            <a:r>
              <a:rPr lang="en-US" b="1" kern="0" dirty="0" smtClean="0">
                <a:latin typeface="+mn-lt"/>
              </a:rPr>
              <a:t>organizations and </a:t>
            </a:r>
            <a:r>
              <a:rPr lang="en-US" b="1" kern="0" dirty="0" smtClean="0">
                <a:latin typeface="+mn-lt"/>
              </a:rPr>
              <a:t>requirements for the patient records. </a:t>
            </a:r>
          </a:p>
          <a:p>
            <a:pPr marL="800100" lvl="1" indent="-342900" algn="l">
              <a:lnSpc>
                <a:spcPct val="90000"/>
              </a:lnSpc>
              <a:spcBef>
                <a:spcPct val="20000"/>
              </a:spcBef>
              <a:buFontTx/>
              <a:buChar char="•"/>
            </a:pPr>
            <a:r>
              <a:rPr kumimoji="0" lang="en-US" b="1" i="0" u="none" strike="noStrike" kern="0" cap="none" spc="0" normalizeH="0" baseline="0" noProof="0" dirty="0" smtClean="0">
                <a:ln>
                  <a:noFill/>
                </a:ln>
                <a:solidFill>
                  <a:schemeClr val="tx1"/>
                </a:solidFill>
                <a:effectLst/>
                <a:uLnTx/>
                <a:uFillTx/>
                <a:latin typeface="+mn-lt"/>
              </a:rPr>
              <a:t>Licensing of health care facilities – State licensing requirements also involve patient records.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8</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txBox="1">
            <a:spLocks noChangeArrowheads="1"/>
          </p:cNvSpPr>
          <p:nvPr/>
        </p:nvSpPr>
        <p:spPr bwMode="auto">
          <a:xfrm>
            <a:off x="685800" y="1295400"/>
            <a:ext cx="7772400" cy="49251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Influential forces</a:t>
            </a:r>
          </a:p>
          <a:p>
            <a:pPr marL="342900" marR="0" lvl="0" indent="-342900" algn="l" defTabSz="914400" rtl="0" eaLnBrk="0" fontAlgn="base" latinLnBrk="0" hangingPunct="0">
              <a:lnSpc>
                <a:spcPct val="90000"/>
              </a:lnSpc>
              <a:spcBef>
                <a:spcPct val="20000"/>
              </a:spcBef>
              <a:spcAft>
                <a:spcPct val="0"/>
              </a:spcAft>
              <a:buClrTx/>
              <a:buSzTx/>
              <a:buFontTx/>
              <a:buChar char="•"/>
              <a:tabLst/>
              <a:defRPr/>
            </a:pP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a:p>
            <a:pPr marL="800100" lvl="1" indent="-342900" algn="l">
              <a:lnSpc>
                <a:spcPct val="90000"/>
              </a:lnSpc>
              <a:spcBef>
                <a:spcPct val="20000"/>
              </a:spcBef>
              <a:buFontTx/>
              <a:buChar char="•"/>
            </a:pPr>
            <a:r>
              <a:rPr lang="en-US" sz="2000" b="1" kern="0" dirty="0" smtClean="0">
                <a:latin typeface="+mn-lt"/>
              </a:rPr>
              <a:t>Paying for health care</a:t>
            </a:r>
          </a:p>
          <a:p>
            <a:pPr marL="1257300" lvl="2" indent="-342900" algn="l">
              <a:lnSpc>
                <a:spcPct val="90000"/>
              </a:lnSpc>
              <a:spcBef>
                <a:spcPct val="20000"/>
              </a:spcBef>
              <a:buFontTx/>
              <a:buChar char="•"/>
            </a:pPr>
            <a:r>
              <a:rPr lang="en-US" sz="2000" b="1" kern="0" dirty="0" smtClean="0">
                <a:latin typeface="+mn-lt"/>
              </a:rPr>
              <a:t>Private insurance companies</a:t>
            </a:r>
          </a:p>
          <a:p>
            <a:pPr marL="1257300" lvl="2" indent="-342900" algn="l">
              <a:lnSpc>
                <a:spcPct val="90000"/>
              </a:lnSpc>
              <a:spcBef>
                <a:spcPct val="20000"/>
              </a:spcBef>
              <a:buFontTx/>
              <a:buChar char="•"/>
            </a:pPr>
            <a:r>
              <a:rPr lang="en-US" sz="2000" b="1" kern="0" dirty="0" smtClean="0">
                <a:latin typeface="+mn-lt"/>
              </a:rPr>
              <a:t>Federal government (MEDICAID and MEDICARE) in 1965</a:t>
            </a:r>
          </a:p>
          <a:p>
            <a:pPr marL="1257300" lvl="2" indent="-342900" algn="l">
              <a:lnSpc>
                <a:spcPct val="90000"/>
              </a:lnSpc>
              <a:spcBef>
                <a:spcPct val="20000"/>
              </a:spcBef>
              <a:buFontTx/>
              <a:buChar char="•"/>
            </a:pPr>
            <a:r>
              <a:rPr lang="en-US" sz="2000" b="1" kern="0" dirty="0" smtClean="0">
                <a:latin typeface="+mn-lt"/>
              </a:rPr>
              <a:t>Both require data and fast access to medical records – “if it isn’t documented, it did not happen”</a:t>
            </a:r>
          </a:p>
          <a:p>
            <a:pPr marL="1257300" lvl="2" indent="-342900" algn="l">
              <a:lnSpc>
                <a:spcPct val="90000"/>
              </a:lnSpc>
              <a:spcBef>
                <a:spcPct val="20000"/>
              </a:spcBef>
              <a:buFontTx/>
              <a:buChar char="•"/>
            </a:pPr>
            <a:r>
              <a:rPr lang="en-US" sz="2000" b="1" kern="0" dirty="0" smtClean="0">
                <a:latin typeface="+mn-lt"/>
              </a:rPr>
              <a:t>Managed care organizations	</a:t>
            </a:r>
            <a:br>
              <a:rPr lang="en-US" sz="2000" b="1" kern="0" dirty="0" smtClean="0">
                <a:latin typeface="+mn-lt"/>
              </a:rPr>
            </a:br>
            <a:r>
              <a:rPr lang="en-US" sz="2000" b="1" kern="0" dirty="0" smtClean="0">
                <a:latin typeface="+mn-lt"/>
              </a:rPr>
              <a:t>Prospective payment system for seven health care services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1403648" y="332656"/>
            <a:ext cx="7272808" cy="1143000"/>
          </a:xfrm>
        </p:spPr>
        <p:txBody>
          <a:bodyPr/>
          <a:lstStyle/>
          <a:p>
            <a:r>
              <a:rPr lang="en-US" sz="3200" b="1" dirty="0" smtClean="0"/>
              <a:t>Evolution of the Patient Record</a:t>
            </a:r>
            <a:endParaRPr lang="en-US" sz="3200" dirty="0"/>
          </a:p>
        </p:txBody>
      </p:sp>
      <p:sp>
        <p:nvSpPr>
          <p:cNvPr id="5" name="Footer Placeholder 4"/>
          <p:cNvSpPr>
            <a:spLocks noGrp="1"/>
          </p:cNvSpPr>
          <p:nvPr>
            <p:ph type="ftr" sz="quarter" idx="11"/>
          </p:nvPr>
        </p:nvSpPr>
        <p:spPr/>
        <p:txBody>
          <a:bodyPr/>
          <a:lstStyle/>
          <a:p>
            <a:r>
              <a:rPr lang="en-US" dirty="0" smtClean="0"/>
              <a:t>ISC471/HCI 571   Isabelle Bichindaritz </a:t>
            </a:r>
            <a:endParaRPr lang="en-US" dirty="0"/>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p>
            <a:fld id="{218A0B9E-9655-46C5-8EE2-BE7BA18505AD}" type="slidenum">
              <a:rPr lang="en-US"/>
              <a:pPr/>
              <a:t>9</a:t>
            </a:fld>
            <a:endParaRPr lang="en-US" dirty="0"/>
          </a:p>
        </p:txBody>
      </p:sp>
      <p:sp>
        <p:nvSpPr>
          <p:cNvPr id="7" name="Date Placeholder 6"/>
          <p:cNvSpPr>
            <a:spLocks noGrp="1"/>
          </p:cNvSpPr>
          <p:nvPr>
            <p:ph type="dt" sz="half" idx="10"/>
          </p:nvPr>
        </p:nvSpPr>
        <p:spPr/>
        <p:txBody>
          <a:bodyPr/>
          <a:lstStyle/>
          <a:p>
            <a:r>
              <a:rPr lang="en-US" dirty="0" smtClean="0"/>
              <a:t>8/31/2012</a:t>
            </a:r>
            <a:endParaRPr lang="en-US" dirty="0"/>
          </a:p>
        </p:txBody>
      </p:sp>
      <p:sp>
        <p:nvSpPr>
          <p:cNvPr id="10" name="Rectangle 3"/>
          <p:cNvSpPr txBox="1">
            <a:spLocks noChangeArrowheads="1"/>
          </p:cNvSpPr>
          <p:nvPr/>
        </p:nvSpPr>
        <p:spPr bwMode="auto">
          <a:xfrm>
            <a:off x="685800" y="1295400"/>
            <a:ext cx="7772400" cy="492514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2500" lnSpcReduction="20000"/>
          </a:bodyPr>
          <a:lstStyle/>
          <a:p>
            <a:pPr marL="342900" marR="0" lvl="0" indent="-342900" algn="l" defTabSz="914400" rtl="0" eaLnBrk="0" fontAlgn="base" latinLnBrk="0" hangingPunct="0">
              <a:lnSpc>
                <a:spcPct val="90000"/>
              </a:lnSpc>
              <a:spcBef>
                <a:spcPct val="20000"/>
              </a:spcBef>
              <a:spcAft>
                <a:spcPct val="0"/>
              </a:spcAft>
              <a:buClrTx/>
              <a:buSzTx/>
              <a:buFontTx/>
              <a:buChar char="•"/>
              <a:tabLst/>
              <a:defRPr/>
            </a:pPr>
            <a:r>
              <a:rPr kumimoji="0" lang="en-US" sz="3200" b="1" i="0" u="none" strike="noStrike" kern="0" cap="none" spc="0" normalizeH="0" baseline="0" noProof="0" dirty="0" smtClean="0">
                <a:ln>
                  <a:noFill/>
                </a:ln>
                <a:solidFill>
                  <a:schemeClr val="tx1"/>
                </a:solidFill>
                <a:effectLst/>
                <a:uLnTx/>
                <a:uFillTx/>
                <a:latin typeface="+mn-lt"/>
                <a:ea typeface="+mn-ea"/>
                <a:cs typeface="+mn-cs"/>
              </a:rPr>
              <a:t>Influential forces</a:t>
            </a:r>
          </a:p>
          <a:p>
            <a:pPr marL="800100" lvl="1" indent="-342900" algn="l">
              <a:lnSpc>
                <a:spcPct val="90000"/>
              </a:lnSpc>
              <a:spcBef>
                <a:spcPct val="20000"/>
              </a:spcBef>
              <a:buFontTx/>
              <a:buChar char="•"/>
            </a:pPr>
            <a:r>
              <a:rPr kumimoji="0" lang="en-US" sz="2000" b="1" i="0" u="none" strike="noStrike" kern="0" cap="none" spc="0" normalizeH="0" baseline="0" noProof="0" dirty="0" smtClean="0">
                <a:ln>
                  <a:noFill/>
                </a:ln>
                <a:solidFill>
                  <a:schemeClr val="tx1"/>
                </a:solidFill>
                <a:effectLst/>
                <a:uLnTx/>
                <a:uFillTx/>
                <a:latin typeface="+mn-lt"/>
              </a:rPr>
              <a:t>Technology</a:t>
            </a:r>
          </a:p>
          <a:p>
            <a:pPr marL="1257300" lvl="2" indent="-342900" algn="l">
              <a:lnSpc>
                <a:spcPct val="90000"/>
              </a:lnSpc>
              <a:spcBef>
                <a:spcPct val="20000"/>
              </a:spcBef>
              <a:buFontTx/>
              <a:buChar char="•"/>
            </a:pPr>
            <a:r>
              <a:rPr lang="en-US" sz="2000" b="1" kern="0" dirty="0" smtClean="0">
                <a:latin typeface="+mn-lt"/>
              </a:rPr>
              <a:t>1989 -1991 – Institute of Medicine  encourages the adoption of computer-based patient records (CPR): </a:t>
            </a:r>
            <a:br>
              <a:rPr lang="en-US" sz="2000" b="1" kern="0" dirty="0" smtClean="0">
                <a:latin typeface="+mn-lt"/>
              </a:rPr>
            </a:br>
            <a:r>
              <a:rPr lang="en-US" sz="2000" b="1" kern="0" dirty="0" smtClean="0">
                <a:latin typeface="+mn-lt"/>
              </a:rPr>
              <a:t>“will reside in a system specifically designed to support users by providing accessibility to complete and accurate data, alerts, reminders, clinical support systems, links to medical knowledge and other aids” and support aggregate data needs</a:t>
            </a:r>
          </a:p>
          <a:p>
            <a:pPr marL="1257300" lvl="2" indent="-342900" algn="l">
              <a:lnSpc>
                <a:spcPct val="90000"/>
              </a:lnSpc>
              <a:spcBef>
                <a:spcPct val="20000"/>
              </a:spcBef>
              <a:buFontTx/>
              <a:buChar char="•"/>
            </a:pPr>
            <a:r>
              <a:rPr lang="en-US" sz="2000" b="1" kern="0" dirty="0" smtClean="0">
                <a:latin typeface="+mn-lt"/>
              </a:rPr>
              <a:t>1990s on - e-Health – health services and information delivered online</a:t>
            </a:r>
          </a:p>
          <a:p>
            <a:pPr marL="1257300" lvl="2" indent="-342900" algn="l">
              <a:lnSpc>
                <a:spcPct val="90000"/>
              </a:lnSpc>
              <a:spcBef>
                <a:spcPct val="20000"/>
              </a:spcBef>
              <a:buFontTx/>
              <a:buChar char="•"/>
            </a:pPr>
            <a:r>
              <a:rPr kumimoji="0" lang="en-US" sz="2000" b="1" i="0" u="none" strike="noStrike" kern="0" cap="none" spc="0" normalizeH="0" noProof="0" dirty="0" smtClean="0">
                <a:ln>
                  <a:noFill/>
                </a:ln>
                <a:solidFill>
                  <a:schemeClr val="tx1"/>
                </a:solidFill>
                <a:effectLst/>
                <a:uLnTx/>
                <a:uFillTx/>
                <a:latin typeface="+mn-lt"/>
              </a:rPr>
              <a:t>2004 – President’s Information Technology Advisory Committee (PITAC) proposed </a:t>
            </a:r>
          </a:p>
          <a:p>
            <a:pPr marL="1714500" lvl="3" indent="-342900" algn="l">
              <a:lnSpc>
                <a:spcPct val="90000"/>
              </a:lnSpc>
              <a:spcBef>
                <a:spcPct val="20000"/>
              </a:spcBef>
              <a:buFontTx/>
              <a:buChar char="•"/>
            </a:pPr>
            <a:r>
              <a:rPr lang="en-US" sz="2000" b="1" kern="0" dirty="0" smtClean="0">
                <a:latin typeface="+mn-lt"/>
              </a:rPr>
              <a:t>EHR’s for all Americans</a:t>
            </a:r>
          </a:p>
          <a:p>
            <a:pPr marL="1714500" lvl="3" indent="-342900" algn="l">
              <a:lnSpc>
                <a:spcPct val="90000"/>
              </a:lnSpc>
              <a:spcBef>
                <a:spcPct val="20000"/>
              </a:spcBef>
              <a:buFontTx/>
              <a:buChar char="•"/>
            </a:pPr>
            <a:r>
              <a:rPr lang="en-US" sz="2000" b="1" kern="0" dirty="0" smtClean="0">
                <a:latin typeface="+mn-lt"/>
              </a:rPr>
              <a:t>Computer-assisted clinical decision-support</a:t>
            </a:r>
          </a:p>
          <a:p>
            <a:pPr marL="1714500" lvl="3" indent="-342900" algn="l">
              <a:lnSpc>
                <a:spcPct val="90000"/>
              </a:lnSpc>
              <a:spcBef>
                <a:spcPct val="20000"/>
              </a:spcBef>
              <a:buFontTx/>
              <a:buChar char="•"/>
            </a:pPr>
            <a:r>
              <a:rPr lang="en-US" sz="2000" b="1" kern="0" dirty="0" smtClean="0">
                <a:latin typeface="+mn-lt"/>
              </a:rPr>
              <a:t>Computerized provider order entry</a:t>
            </a:r>
          </a:p>
          <a:p>
            <a:pPr marL="1714500" lvl="3" indent="-342900" algn="l">
              <a:lnSpc>
                <a:spcPct val="90000"/>
              </a:lnSpc>
              <a:spcBef>
                <a:spcPct val="20000"/>
              </a:spcBef>
              <a:buFontTx/>
              <a:buChar char="•"/>
            </a:pPr>
            <a:r>
              <a:rPr lang="en-US" sz="2000" b="1" kern="0" dirty="0" smtClean="0">
                <a:latin typeface="+mn-lt"/>
              </a:rPr>
              <a:t>Secure, private, interoperable, electronic health information exchange</a:t>
            </a:r>
          </a:p>
          <a:p>
            <a:pPr marL="1257300" lvl="2" indent="-342900" algn="l">
              <a:lnSpc>
                <a:spcPct val="90000"/>
              </a:lnSpc>
              <a:spcBef>
                <a:spcPct val="20000"/>
              </a:spcBef>
              <a:buFontTx/>
              <a:buChar char="•"/>
            </a:pPr>
            <a:r>
              <a:rPr lang="en-US" sz="2000" b="1" kern="0" dirty="0" smtClean="0">
                <a:latin typeface="+mn-lt"/>
              </a:rPr>
              <a:t>Office of the National Coordinator for Health Information Technology (ONC) supports this national health information infrastructure.</a:t>
            </a:r>
          </a:p>
          <a:p>
            <a:pPr marL="1714500" lvl="3" indent="-342900" algn="l">
              <a:lnSpc>
                <a:spcPct val="90000"/>
              </a:lnSpc>
              <a:spcBef>
                <a:spcPct val="20000"/>
              </a:spcBef>
              <a:buFontTx/>
              <a:buChar char="•"/>
            </a:pPr>
            <a:endParaRPr kumimoji="0" lang="en-US" sz="2000" b="1" i="0" u="none" strike="noStrike" kern="0" cap="none" spc="0" normalizeH="0" noProof="0" dirty="0" smtClean="0">
              <a:ln>
                <a:noFill/>
              </a:ln>
              <a:solidFill>
                <a:schemeClr val="tx1"/>
              </a:solidFill>
              <a:effectLst/>
              <a:uLnTx/>
              <a:uFillTx/>
              <a:latin typeface="+mn-lt"/>
            </a:endParaRPr>
          </a:p>
          <a:p>
            <a:pPr marL="1257300" lvl="2" indent="-342900" algn="l">
              <a:lnSpc>
                <a:spcPct val="90000"/>
              </a:lnSpc>
              <a:spcBef>
                <a:spcPct val="20000"/>
              </a:spcBef>
              <a:buFontTx/>
              <a:buChar char="•"/>
            </a:pPr>
            <a:endParaRPr kumimoji="0" lang="en-US" sz="2000" b="1" i="0" u="none" strike="noStrike" kern="0" cap="none" spc="0" normalizeH="0" noProof="0" dirty="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14735</TotalTime>
  <Words>911</Words>
  <Application>Microsoft Office PowerPoint</Application>
  <PresentationFormat>On-screen Show (4:3)</PresentationFormat>
  <Paragraphs>170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 Presentation</vt:lpstr>
      <vt:lpstr> Health Informatics and Information Management Professions </vt:lpstr>
      <vt:lpstr>Agenda</vt:lpstr>
      <vt:lpstr>Health Information Management Profession</vt:lpstr>
      <vt:lpstr>The Patient Record</vt:lpstr>
      <vt:lpstr>The Patient Record</vt:lpstr>
      <vt:lpstr>Evolution of the Patient Record</vt:lpstr>
      <vt:lpstr>Evolution of the Patient Record</vt:lpstr>
      <vt:lpstr>Evolution of the Patient Record</vt:lpstr>
      <vt:lpstr>Evolution of the Patient Record</vt:lpstr>
      <vt:lpstr>Evolution of the Profession</vt:lpstr>
      <vt:lpstr>Evolution of the Profession</vt:lpstr>
      <vt:lpstr>AHIMA Association</vt:lpstr>
      <vt:lpstr>AHIMA Association</vt:lpstr>
      <vt:lpstr>AHIMA Association</vt:lpstr>
      <vt:lpstr>Professional Code of Ethics</vt:lpstr>
      <vt:lpstr>Professional Code of Ethics</vt:lpstr>
      <vt:lpstr>The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dc:title>
  <dc:creator>Isabelle Bichindaritz</dc:creator>
  <cp:lastModifiedBy>Isa</cp:lastModifiedBy>
  <cp:revision>518</cp:revision>
  <cp:lastPrinted>2000-10-02T16:10:22Z</cp:lastPrinted>
  <dcterms:created xsi:type="dcterms:W3CDTF">2000-09-29T00:33:17Z</dcterms:created>
  <dcterms:modified xsi:type="dcterms:W3CDTF">2012-09-07T17:42:42Z</dcterms:modified>
</cp:coreProperties>
</file>