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313" r:id="rId4"/>
    <p:sldId id="311" r:id="rId5"/>
    <p:sldId id="416" r:id="rId6"/>
    <p:sldId id="417" r:id="rId7"/>
    <p:sldId id="312" r:id="rId8"/>
    <p:sldId id="420" r:id="rId9"/>
    <p:sldId id="419" r:id="rId10"/>
    <p:sldId id="418" r:id="rId11"/>
    <p:sldId id="314" r:id="rId12"/>
    <p:sldId id="421" r:id="rId13"/>
    <p:sldId id="422" r:id="rId14"/>
    <p:sldId id="364" r:id="rId15"/>
    <p:sldId id="365" r:id="rId16"/>
    <p:sldId id="366" r:id="rId17"/>
    <p:sldId id="367" r:id="rId18"/>
    <p:sldId id="368" r:id="rId19"/>
    <p:sldId id="369" r:id="rId20"/>
    <p:sldId id="423" r:id="rId21"/>
    <p:sldId id="424" r:id="rId22"/>
    <p:sldId id="425" r:id="rId23"/>
    <p:sldId id="426" r:id="rId24"/>
    <p:sldId id="427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378" r:id="rId34"/>
    <p:sldId id="379" r:id="rId35"/>
    <p:sldId id="380" r:id="rId36"/>
    <p:sldId id="381" r:id="rId37"/>
    <p:sldId id="382" r:id="rId38"/>
    <p:sldId id="383" r:id="rId39"/>
    <p:sldId id="384" r:id="rId40"/>
    <p:sldId id="385" r:id="rId41"/>
    <p:sldId id="386" r:id="rId42"/>
    <p:sldId id="387" r:id="rId43"/>
    <p:sldId id="388" r:id="rId44"/>
    <p:sldId id="389" r:id="rId45"/>
    <p:sldId id="390" r:id="rId46"/>
    <p:sldId id="392" r:id="rId47"/>
    <p:sldId id="428" r:id="rId48"/>
    <p:sldId id="429" r:id="rId49"/>
    <p:sldId id="430" r:id="rId50"/>
    <p:sldId id="431" r:id="rId51"/>
    <p:sldId id="432" r:id="rId52"/>
    <p:sldId id="433" r:id="rId53"/>
  </p:sldIdLst>
  <p:sldSz cx="9144000" cy="6858000" type="screen4x3"/>
  <p:notesSz cx="7102475" cy="938847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0"/>
    <a:srgbClr val="030119"/>
    <a:srgbClr val="000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5993" autoAdjust="0"/>
  </p:normalViewPr>
  <p:slideViewPr>
    <p:cSldViewPr>
      <p:cViewPr>
        <p:scale>
          <a:sx n="66" d="100"/>
          <a:sy n="66" d="100"/>
        </p:scale>
        <p:origin x="-1272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16"/>
    </p:cViewPr>
  </p:sorterViewPr>
  <p:notesViewPr>
    <p:cSldViewPr>
      <p:cViewPr varScale="1">
        <p:scale>
          <a:sx n="40" d="100"/>
          <a:sy n="40" d="100"/>
        </p:scale>
        <p:origin x="-1488" y="-90"/>
      </p:cViewPr>
      <p:guideLst>
        <p:guide orient="horz" pos="2956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808" cy="46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16" tIns="47007" rIns="94016" bIns="47007" numCol="1" anchor="t" anchorCtr="0" compatLnSpc="1">
            <a:prstTxWarp prst="textNoShape">
              <a:avLst/>
            </a:prstTxWarp>
          </a:bodyPr>
          <a:lstStyle>
            <a:lvl1pPr algn="l" defTabSz="941111">
              <a:defRPr sz="1200"/>
            </a:lvl1pPr>
          </a:lstStyle>
          <a:p>
            <a:endParaRPr lang="en-US" dirty="0"/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668" y="1"/>
            <a:ext cx="3076808" cy="46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16" tIns="47007" rIns="94016" bIns="47007" numCol="1" anchor="t" anchorCtr="0" compatLnSpc="1">
            <a:prstTxWarp prst="textNoShape">
              <a:avLst/>
            </a:prstTxWarp>
          </a:bodyPr>
          <a:lstStyle>
            <a:lvl1pPr algn="r" defTabSz="941111">
              <a:defRPr sz="1200"/>
            </a:lvl1pPr>
          </a:lstStyle>
          <a:p>
            <a:endParaRPr lang="en-US" dirty="0"/>
          </a:p>
        </p:txBody>
      </p:sp>
      <p:sp>
        <p:nvSpPr>
          <p:cNvPr id="3584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919217"/>
            <a:ext cx="3076808" cy="46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16" tIns="47007" rIns="94016" bIns="47007" numCol="1" anchor="b" anchorCtr="0" compatLnSpc="1">
            <a:prstTxWarp prst="textNoShape">
              <a:avLst/>
            </a:prstTxWarp>
          </a:bodyPr>
          <a:lstStyle>
            <a:lvl1pPr algn="l" defTabSz="941111">
              <a:defRPr sz="1200"/>
            </a:lvl1pPr>
          </a:lstStyle>
          <a:p>
            <a:endParaRPr lang="en-US" dirty="0"/>
          </a:p>
        </p:txBody>
      </p:sp>
      <p:sp>
        <p:nvSpPr>
          <p:cNvPr id="3584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668" y="8919217"/>
            <a:ext cx="3076808" cy="46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16" tIns="47007" rIns="94016" bIns="47007" numCol="1" anchor="b" anchorCtr="0" compatLnSpc="1">
            <a:prstTxWarp prst="textNoShape">
              <a:avLst/>
            </a:prstTxWarp>
          </a:bodyPr>
          <a:lstStyle>
            <a:lvl1pPr algn="r" defTabSz="941111">
              <a:defRPr sz="1200"/>
            </a:lvl1pPr>
          </a:lstStyle>
          <a:p>
            <a:fld id="{5DFE2B76-FB5E-48D6-AF1E-076EC00787F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61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808" cy="46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16" tIns="47007" rIns="94016" bIns="47007" numCol="1" anchor="t" anchorCtr="0" compatLnSpc="1">
            <a:prstTxWarp prst="textNoShape">
              <a:avLst/>
            </a:prstTxWarp>
          </a:bodyPr>
          <a:lstStyle>
            <a:lvl1pPr algn="l" defTabSz="941111"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668" y="1"/>
            <a:ext cx="3076808" cy="46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16" tIns="47007" rIns="94016" bIns="47007" numCol="1" anchor="t" anchorCtr="0" compatLnSpc="1">
            <a:prstTxWarp prst="textNoShape">
              <a:avLst/>
            </a:prstTxWarp>
          </a:bodyPr>
          <a:lstStyle>
            <a:lvl1pPr algn="r" defTabSz="941111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8088" y="704850"/>
            <a:ext cx="4689475" cy="3517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216" y="4459609"/>
            <a:ext cx="5208044" cy="422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16" tIns="47007" rIns="94016" bIns="470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919217"/>
            <a:ext cx="3076808" cy="46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16" tIns="47007" rIns="94016" bIns="47007" numCol="1" anchor="b" anchorCtr="0" compatLnSpc="1">
            <a:prstTxWarp prst="textNoShape">
              <a:avLst/>
            </a:prstTxWarp>
          </a:bodyPr>
          <a:lstStyle>
            <a:lvl1pPr algn="l" defTabSz="941111"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668" y="8919217"/>
            <a:ext cx="3076808" cy="46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16" tIns="47007" rIns="94016" bIns="47007" numCol="1" anchor="b" anchorCtr="0" compatLnSpc="1">
            <a:prstTxWarp prst="textNoShape">
              <a:avLst/>
            </a:prstTxWarp>
          </a:bodyPr>
          <a:lstStyle>
            <a:lvl1pPr algn="r" defTabSz="941111">
              <a:defRPr sz="1200"/>
            </a:lvl1pPr>
          </a:lstStyle>
          <a:p>
            <a:fld id="{CE4D6949-8105-4E9C-AB2A-63CF961F4D8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372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9/12/2012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ISC471/HCI 571   Isabelle Bichindaritz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B11FA-8973-4EE9-AA82-148B015421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9/12/2012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ISC471/HCI 571   Isabelle Bichindaritz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C33E6-0DB1-4422-B002-19CC69E8E76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9/12/2012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ISC471/HCI 571   Isabelle Bichindaritz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62A9C-F288-45B3-B2E4-6D21ACB64D2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9/12/2012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ISC471/HCI 571   Isabelle Bichindaritz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2868F-E4F1-4384-A8C0-B4FFF7555A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9/12/2012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ISC471/HCI 571   Isabelle Bichindaritz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D978F-D61C-43A4-A808-E2A62F08F3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9/12/2012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ISC471/HCI 571   Isabelle Bichindaritz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CBD40-DDD5-4B3E-9BA6-73A1FAB2A48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9/12/2012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ISC471/HCI 571   Isabelle Bichindaritz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9E708-4B69-4826-8B30-DF4C3DBBD7C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9/12/2012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ISC471/HCI 571   Isabelle Bichindaritz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4C478-A3EE-4E79-B016-A36E77FB7CA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9/12/2012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ISC471/HCI 571   Isabelle Bichindaritz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B5573-0BD9-48C7-8B12-C6B34BBE7DC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9/12/2012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ISC471/HCI 571   Isabelle Bichindaritz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193F1-8A9E-4C84-A3B6-8EE08ECE192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9/12/2012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ISC471/HCI 571   Isabelle Bichindaritz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44EFC-27BA-424D-BDE5-597986D3378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r>
              <a:rPr lang="en-US" smtClean="0"/>
              <a:t>9/12/2012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it-IT" smtClean="0"/>
              <a:t>ISC471/HCI 571   Isabelle Bichindaritz 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69A988-E2E3-4E39-B7A6-A69CF17C7367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chcm.ubc.ca/2011/08/23/bc-cancer-agency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352800" cy="457200"/>
          </a:xfrm>
        </p:spPr>
        <p:txBody>
          <a:bodyPr/>
          <a:lstStyle/>
          <a:p>
            <a:r>
              <a:rPr lang="it-IT" smtClean="0"/>
              <a:t>ISC471/HCI 571   Isabelle Bichindaritz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7155-4AE6-40E5-81D3-CEAEEE40DA87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3352800"/>
          </a:xfrm>
        </p:spPr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Operations Management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Organization</a:t>
            </a:r>
            <a:endParaRPr lang="en-US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4724400"/>
          </a:xfrm>
        </p:spPr>
        <p:txBody>
          <a:bodyPr/>
          <a:lstStyle/>
          <a:p>
            <a:r>
              <a:rPr lang="en-US" sz="2800" b="1" dirty="0" smtClean="0"/>
              <a:t>Answer the following questions after watching the video: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b="1" dirty="0" smtClean="0"/>
              <a:t>Which problem </a:t>
            </a:r>
            <a:r>
              <a:rPr lang="en-US" sz="2400" b="1" dirty="0"/>
              <a:t>area or </a:t>
            </a:r>
            <a:r>
              <a:rPr lang="en-US" sz="2400" b="1" dirty="0" smtClean="0"/>
              <a:t>work </a:t>
            </a:r>
            <a:r>
              <a:rPr lang="en-US" sz="2400" b="1" dirty="0"/>
              <a:t>process or function </a:t>
            </a:r>
            <a:r>
              <a:rPr lang="en-US" sz="2400" b="1" dirty="0" smtClean="0"/>
              <a:t>needs improvement ?</a:t>
            </a:r>
            <a:endParaRPr lang="en-US" sz="2400" b="1" dirty="0"/>
          </a:p>
          <a:p>
            <a:pPr marL="914400" lvl="1" indent="-514350">
              <a:buFont typeface="+mj-lt"/>
              <a:buAutoNum type="arabicPeriod"/>
            </a:pPr>
            <a:r>
              <a:rPr lang="en-US" sz="2400" b="1" dirty="0" smtClean="0"/>
              <a:t>How was data gathered on </a:t>
            </a:r>
            <a:r>
              <a:rPr lang="en-US" sz="2400" b="1" dirty="0"/>
              <a:t>the </a:t>
            </a:r>
            <a:r>
              <a:rPr lang="en-US" sz="2400" b="1" dirty="0" smtClean="0"/>
              <a:t>problem ?</a:t>
            </a:r>
            <a:endParaRPr lang="en-US" sz="2400" b="1" dirty="0"/>
          </a:p>
          <a:p>
            <a:pPr marL="914400" lvl="1" indent="-514350">
              <a:buFont typeface="+mj-lt"/>
              <a:buAutoNum type="arabicPeriod"/>
            </a:pPr>
            <a:r>
              <a:rPr lang="en-US" sz="2400" b="1" dirty="0" smtClean="0"/>
              <a:t>What do we know about how was data analyzed ?</a:t>
            </a:r>
            <a:endParaRPr lang="en-US" sz="2400" b="1" dirty="0"/>
          </a:p>
          <a:p>
            <a:pPr marL="914400" lvl="1" indent="-514350">
              <a:buFont typeface="+mj-lt"/>
              <a:buAutoNum type="arabicPeriod"/>
            </a:pPr>
            <a:r>
              <a:rPr lang="en-US" sz="2400" b="1" dirty="0" smtClean="0"/>
              <a:t>What alternative </a:t>
            </a:r>
            <a:r>
              <a:rPr lang="en-US" sz="2400" b="1" dirty="0"/>
              <a:t>solution or </a:t>
            </a:r>
            <a:r>
              <a:rPr lang="en-US" sz="2400" b="1" dirty="0" smtClean="0"/>
              <a:t>improvements are proposed ?</a:t>
            </a:r>
            <a:endParaRPr lang="en-US" sz="2400" b="1" dirty="0"/>
          </a:p>
          <a:p>
            <a:pPr marL="914400" lvl="1" indent="-514350">
              <a:buFont typeface="+mj-lt"/>
              <a:buAutoNum type="arabicPeriod"/>
            </a:pPr>
            <a:r>
              <a:rPr lang="en-US" sz="2400" b="1" dirty="0" smtClean="0"/>
              <a:t>Has the </a:t>
            </a:r>
            <a:r>
              <a:rPr lang="en-US" sz="2400" b="1" dirty="0"/>
              <a:t>improved </a:t>
            </a:r>
            <a:r>
              <a:rPr lang="en-US" sz="2400" b="1" dirty="0" smtClean="0"/>
              <a:t>method been developed ?</a:t>
            </a:r>
            <a:endParaRPr lang="en-US" sz="2400" b="1" dirty="0"/>
          </a:p>
          <a:p>
            <a:pPr marL="914400" lvl="1" indent="-514350">
              <a:buFont typeface="+mj-lt"/>
              <a:buAutoNum type="arabicPeriod"/>
            </a:pPr>
            <a:r>
              <a:rPr lang="en-US" sz="2400" b="1" dirty="0" smtClean="0"/>
              <a:t>What are the results of the improvement on effectiveness  ?</a:t>
            </a:r>
            <a:endParaRPr lang="en-US" sz="2400" b="1" dirty="0"/>
          </a:p>
          <a:p>
            <a:pPr marL="457200" lvl="1" indent="0">
              <a:buNone/>
            </a:pPr>
            <a:endParaRPr lang="en-US" sz="2400" b="1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ISC471/HCI 571   Isabelle Bichindaritz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868F-E4F1-4384-A8C0-B4FFF7555A1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Organization</a:t>
            </a:r>
            <a:endParaRPr lang="en-US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 smtClean="0"/>
              <a:t>The process of improving the flow of information in a healthcare setting takes several steps:</a:t>
            </a:r>
          </a:p>
          <a:p>
            <a:pPr lvl="1"/>
            <a:r>
              <a:rPr lang="en-US" sz="2400" b="1" dirty="0" smtClean="0"/>
              <a:t>Model the information flow (with flowcharts such as transcription flowchart, flo</a:t>
            </a:r>
            <a:r>
              <a:rPr lang="en-US" sz="2400" b="1" dirty="0" smtClean="0"/>
              <a:t>w process chart, decision tree …</a:t>
            </a:r>
            <a:r>
              <a:rPr lang="en-US" sz="2400" b="1" dirty="0" smtClean="0"/>
              <a:t>) – system analysis</a:t>
            </a:r>
          </a:p>
          <a:p>
            <a:pPr lvl="1"/>
            <a:r>
              <a:rPr lang="en-US" sz="2400" b="1" dirty="0" smtClean="0"/>
              <a:t>Identify areas to improve</a:t>
            </a:r>
          </a:p>
          <a:p>
            <a:pPr lvl="1"/>
            <a:r>
              <a:rPr lang="en-US" sz="2400" b="1" dirty="0" smtClean="0"/>
              <a:t>Propose a solution, often involving technology and software systems</a:t>
            </a:r>
          </a:p>
          <a:p>
            <a:pPr lvl="1"/>
            <a:r>
              <a:rPr lang="en-US" sz="2400" b="1" dirty="0" smtClean="0"/>
              <a:t>Evaluate, refine 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ISC471/HCI 571   Isabelle Bichindaritz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868F-E4F1-4384-A8C0-B4FFF7555A1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62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pageburstls.elsevier.com/books/978-1-4377-0887-5/content/image/978-1-4377-0887-5_0192.jpg?format=jpg&amp;zoome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7937"/>
            <a:ext cx="4316141" cy="677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ISC471/HCI 571   Isabelle Bichindaritz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868F-E4F1-4384-A8C0-B4FFF7555A1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9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pageburstls.elsevier.com/books/978-1-4377-0887-5/content/image/978-1-4377-0887-5_0192.jpg?format=jpg&amp;zoome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http://pageburstls.elsevier.com/books/978-1-4377-0887-5/content/image/978-1-4377-0887-5_0191.jpg?format=jpg&amp;zoomed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451"/>
            <a:ext cx="5181600" cy="682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ISC471/HCI 571   Isabelle Bichindaritz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868F-E4F1-4384-A8C0-B4FFF7555A1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61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 571   Isabelle Bichindaritz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A6BF-F7B9-464A-9283-2EC90C2D9A07}" type="slidenum">
              <a:rPr lang="en-US"/>
              <a:pPr/>
              <a:t>14</a:t>
            </a:fld>
            <a:endParaRPr 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5105400"/>
          </a:xfrm>
        </p:spPr>
        <p:txBody>
          <a:bodyPr/>
          <a:lstStyle/>
          <a:p>
            <a:r>
              <a:rPr lang="en-US" b="1" dirty="0"/>
              <a:t>Software development</a:t>
            </a:r>
            <a:endParaRPr lang="en-US" dirty="0"/>
          </a:p>
          <a:p>
            <a:pPr lvl="1"/>
            <a:r>
              <a:rPr lang="en-US" sz="2000" dirty="0"/>
              <a:t>Describes the development of a computer-based information </a:t>
            </a:r>
            <a:r>
              <a:rPr lang="en-US" sz="2000" dirty="0" smtClean="0"/>
              <a:t>systems.</a:t>
            </a:r>
            <a:endParaRPr lang="en-US" sz="2000" dirty="0"/>
          </a:p>
          <a:p>
            <a:pPr lvl="1"/>
            <a:r>
              <a:rPr lang="en-US" sz="2000" dirty="0" smtClean="0"/>
              <a:t>Describes </a:t>
            </a:r>
            <a:r>
              <a:rPr lang="en-US" sz="2000" dirty="0"/>
              <a:t>a process by which we can develop computer-based information systems useful for organizations.</a:t>
            </a:r>
          </a:p>
          <a:p>
            <a:pPr lvl="1"/>
            <a:r>
              <a:rPr lang="en-US" sz="2000" dirty="0"/>
              <a:t>Business-oriented process (constraints and goals).</a:t>
            </a:r>
          </a:p>
          <a:p>
            <a:pPr lvl="1"/>
            <a:r>
              <a:rPr lang="en-US" sz="2000" dirty="0"/>
              <a:t>Organizational improvement process.</a:t>
            </a:r>
          </a:p>
          <a:p>
            <a:pPr>
              <a:buFontTx/>
              <a:buNone/>
            </a:pPr>
            <a:r>
              <a:rPr lang="en-US" sz="2400" dirty="0"/>
              <a:t>	</a:t>
            </a:r>
          </a:p>
          <a:p>
            <a:r>
              <a:rPr lang="en-US" sz="2400" dirty="0"/>
              <a:t>	Information system = application software </a:t>
            </a:r>
          </a:p>
          <a:p>
            <a:pPr>
              <a:buFontTx/>
              <a:buNone/>
            </a:pPr>
            <a:r>
              <a:rPr lang="en-US" sz="2400" dirty="0"/>
              <a:t>					+ hardware</a:t>
            </a:r>
          </a:p>
          <a:p>
            <a:pPr>
              <a:buFontTx/>
              <a:buNone/>
            </a:pPr>
            <a:r>
              <a:rPr lang="en-US" sz="2400" dirty="0"/>
              <a:t>					+ system software </a:t>
            </a:r>
          </a:p>
          <a:p>
            <a:pPr lvl="4"/>
            <a:endParaRPr lang="en-US" sz="1400" dirty="0"/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  <a:noFill/>
          <a:ln/>
        </p:spPr>
        <p:txBody>
          <a:bodyPr/>
          <a:lstStyle/>
          <a:p>
            <a:r>
              <a:rPr lang="en-US" b="1" dirty="0" smtClean="0"/>
              <a:t>Systems Analysis and Design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3371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 571   Isabelle Bichindaritz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E27C-D818-4FFB-B639-27192A4D7362}" type="slidenum">
              <a:rPr lang="en-US"/>
              <a:pPr/>
              <a:t>15</a:t>
            </a:fld>
            <a:endParaRPr lang="en-US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772400" cy="5334000"/>
          </a:xfrm>
        </p:spPr>
        <p:txBody>
          <a:bodyPr/>
          <a:lstStyle/>
          <a:p>
            <a:r>
              <a:rPr lang="en-US" b="1"/>
              <a:t>Process of software development:</a:t>
            </a:r>
          </a:p>
          <a:p>
            <a:pPr>
              <a:buFontTx/>
              <a:buNone/>
            </a:pPr>
            <a:r>
              <a:rPr lang="en-US" sz="2400"/>
              <a:t>	Who is doing what ?</a:t>
            </a:r>
          </a:p>
          <a:p>
            <a:pPr>
              <a:buFontTx/>
              <a:buNone/>
            </a:pPr>
            <a:r>
              <a:rPr lang="en-US" sz="2400"/>
              <a:t>	When and how to reach a certain goal ?</a:t>
            </a:r>
          </a:p>
          <a:p>
            <a:pPr>
              <a:buFontTx/>
              <a:buNone/>
            </a:pPr>
            <a:r>
              <a:rPr lang="en-US" sz="2400"/>
              <a:t>	Goal: build a software product or improve one.</a:t>
            </a:r>
          </a:p>
          <a:p>
            <a:pPr>
              <a:buFontTx/>
              <a:buNone/>
            </a:pPr>
            <a:r>
              <a:rPr lang="en-US" sz="2400"/>
              <a:t>	Process must follow state-of-the-art practice.</a:t>
            </a:r>
          </a:p>
          <a:p>
            <a:pPr>
              <a:buFontTx/>
              <a:buNone/>
            </a:pPr>
            <a:r>
              <a:rPr lang="en-US" sz="2400"/>
              <a:t>	Evolving process.</a:t>
            </a:r>
          </a:p>
          <a:p>
            <a:pPr>
              <a:buFontTx/>
              <a:buNone/>
            </a:pPr>
            <a:r>
              <a:rPr lang="en-US" sz="2400"/>
              <a:t>	State-of-the-art methodologies describe SD process.</a:t>
            </a:r>
          </a:p>
          <a:p>
            <a:pPr>
              <a:buFontTx/>
              <a:buNone/>
            </a:pPr>
            <a:r>
              <a:rPr lang="en-US" sz="2400"/>
              <a:t>	Means available:</a:t>
            </a:r>
          </a:p>
          <a:p>
            <a:pPr>
              <a:buFontTx/>
              <a:buNone/>
            </a:pPr>
            <a:r>
              <a:rPr lang="en-US" sz="2400"/>
              <a:t>		Technologies, techniques (visual modeling, ...)</a:t>
            </a:r>
          </a:p>
          <a:p>
            <a:pPr>
              <a:buFontTx/>
              <a:buNone/>
            </a:pPr>
            <a:r>
              <a:rPr lang="en-US" sz="2400"/>
              <a:t>		Tools (support software)</a:t>
            </a:r>
          </a:p>
          <a:p>
            <a:pPr>
              <a:buFontTx/>
              <a:buNone/>
            </a:pPr>
            <a:r>
              <a:rPr lang="en-US" sz="2400"/>
              <a:t>		People (skills)</a:t>
            </a:r>
          </a:p>
          <a:p>
            <a:pPr>
              <a:buFontTx/>
              <a:buNone/>
            </a:pPr>
            <a:r>
              <a:rPr lang="en-US" sz="2400"/>
              <a:t>		Organizational patterns (virtual organization, ...)</a:t>
            </a:r>
            <a:endParaRPr lang="en-US" sz="2000"/>
          </a:p>
          <a:p>
            <a:endParaRPr lang="en-US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  <a:noFill/>
          <a:ln/>
        </p:spPr>
        <p:txBody>
          <a:bodyPr/>
          <a:lstStyle/>
          <a:p>
            <a:r>
              <a:rPr lang="en-US" b="1" dirty="0"/>
              <a:t>Systems Analysis and Design</a:t>
            </a:r>
          </a:p>
        </p:txBody>
      </p:sp>
    </p:spTree>
    <p:extLst>
      <p:ext uri="{BB962C8B-B14F-4D97-AF65-F5344CB8AC3E}">
        <p14:creationId xmlns:p14="http://schemas.microsoft.com/office/powerpoint/2010/main" val="3679085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 571   Isabelle Bichindaritz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D4CD4-F674-4DC9-8AF4-1E296314839B}" type="slidenum">
              <a:rPr lang="en-US"/>
              <a:pPr/>
              <a:t>16</a:t>
            </a:fld>
            <a:endParaRPr lang="en-US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772400" cy="3581400"/>
          </a:xfrm>
        </p:spPr>
        <p:txBody>
          <a:bodyPr/>
          <a:lstStyle/>
          <a:p>
            <a:r>
              <a:rPr lang="en-US" b="1"/>
              <a:t>Software Development Principles:</a:t>
            </a:r>
          </a:p>
          <a:p>
            <a:pPr lvl="1"/>
            <a:r>
              <a:rPr lang="en-US" sz="2000"/>
              <a:t>Separation of Data and Processes</a:t>
            </a:r>
          </a:p>
          <a:p>
            <a:pPr lvl="1"/>
            <a:r>
              <a:rPr lang="en-US" sz="2000"/>
              <a:t>Data: raw facts about people, objects and events in an organization</a:t>
            </a:r>
          </a:p>
          <a:p>
            <a:pPr lvl="1"/>
            <a:r>
              <a:rPr lang="en-US" sz="2000"/>
              <a:t>Process: steps by which data are transformed or moved and of  events that triggered these steps</a:t>
            </a:r>
          </a:p>
          <a:p>
            <a:pPr lvl="1"/>
            <a:r>
              <a:rPr lang="en-US" sz="2000"/>
              <a:t>Algorithm: sequence of elementary steps ordered to perform a given task 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685800"/>
          </a:xfrm>
          <a:noFill/>
          <a:ln/>
        </p:spPr>
        <p:txBody>
          <a:bodyPr/>
          <a:lstStyle/>
          <a:p>
            <a:r>
              <a:rPr lang="en-US" sz="4000" b="1" dirty="0"/>
              <a:t>Systems Analysis and Design</a:t>
            </a:r>
          </a:p>
        </p:txBody>
      </p:sp>
    </p:spTree>
    <p:extLst>
      <p:ext uri="{BB962C8B-B14F-4D97-AF65-F5344CB8AC3E}">
        <p14:creationId xmlns:p14="http://schemas.microsoft.com/office/powerpoint/2010/main" val="3299268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 571   Isabelle Bichindaritz 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F4AD-D244-48C2-A9E1-6745CBF9912A}" type="slidenum">
              <a:rPr lang="en-US"/>
              <a:pPr/>
              <a:t>17</a:t>
            </a:fld>
            <a:endParaRPr lang="en-US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772400" cy="5334000"/>
          </a:xfrm>
        </p:spPr>
        <p:txBody>
          <a:bodyPr/>
          <a:lstStyle/>
          <a:p>
            <a:r>
              <a:rPr lang="en-US" b="1"/>
              <a:t>Software Development Methodologies:</a:t>
            </a:r>
          </a:p>
          <a:p>
            <a:pPr lvl="1"/>
            <a:r>
              <a:rPr lang="en-US"/>
              <a:t>Structured analysis (‘80s)</a:t>
            </a:r>
          </a:p>
          <a:p>
            <a:pPr lvl="1"/>
            <a:r>
              <a:rPr lang="en-US"/>
              <a:t>Object-Oriented analysis (‘90s)</a:t>
            </a:r>
          </a:p>
          <a:p>
            <a:pPr lvl="2"/>
            <a:r>
              <a:rPr lang="en-US"/>
              <a:t>OMT (James Rumbaugh)</a:t>
            </a:r>
          </a:p>
          <a:p>
            <a:pPr lvl="2"/>
            <a:r>
              <a:rPr lang="en-US"/>
              <a:t>BOOCH (Grady Booch)</a:t>
            </a:r>
          </a:p>
          <a:p>
            <a:pPr lvl="2"/>
            <a:r>
              <a:rPr lang="en-US"/>
              <a:t>COAD/YOURDON </a:t>
            </a:r>
          </a:p>
          <a:p>
            <a:pPr lvl="1"/>
            <a:r>
              <a:rPr lang="en-US"/>
              <a:t>Rational Unified Process (end ‘90s) </a:t>
            </a:r>
          </a:p>
          <a:p>
            <a:pPr lvl="2"/>
            <a:r>
              <a:rPr lang="en-US"/>
              <a:t>Booch, Rumbaugh, Jacobson</a:t>
            </a:r>
          </a:p>
          <a:p>
            <a:pPr lvl="2"/>
            <a:r>
              <a:rPr lang="en-US"/>
              <a:t>Unified Modeling Language (UML)</a:t>
            </a:r>
          </a:p>
          <a:p>
            <a:pPr lvl="1"/>
            <a:r>
              <a:rPr lang="en-US"/>
              <a:t>Extreme Programming (end 2000’s)</a:t>
            </a:r>
          </a:p>
          <a:p>
            <a:pPr lvl="1"/>
            <a:r>
              <a:rPr lang="en-US"/>
              <a:t>Agile Methodologies (’10s)</a:t>
            </a:r>
          </a:p>
          <a:p>
            <a:pPr lvl="1"/>
            <a:endParaRPr lang="en-US"/>
          </a:p>
        </p:txBody>
      </p:sp>
      <p:sp>
        <p:nvSpPr>
          <p:cNvPr id="348163" name="Rectangle 3"/>
          <p:cNvSpPr>
            <a:spLocks noChangeArrowheads="1"/>
          </p:cNvSpPr>
          <p:nvPr/>
        </p:nvSpPr>
        <p:spPr bwMode="auto">
          <a:xfrm>
            <a:off x="609600" y="4876800"/>
            <a:ext cx="7772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348164" name="Rectangle 4"/>
          <p:cNvSpPr>
            <a:spLocks noChangeArrowheads="1"/>
          </p:cNvSpPr>
          <p:nvPr/>
        </p:nvSpPr>
        <p:spPr bwMode="auto">
          <a:xfrm>
            <a:off x="381000" y="1524000"/>
            <a:ext cx="7772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348165" name="Rectangle 5"/>
          <p:cNvSpPr>
            <a:spLocks noChangeArrowheads="1"/>
          </p:cNvSpPr>
          <p:nvPr/>
        </p:nvSpPr>
        <p:spPr bwMode="auto">
          <a:xfrm>
            <a:off x="457200" y="2362200"/>
            <a:ext cx="7772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348166" name="Rectangle 6"/>
          <p:cNvSpPr>
            <a:spLocks noChangeArrowheads="1"/>
          </p:cNvSpPr>
          <p:nvPr/>
        </p:nvSpPr>
        <p:spPr bwMode="auto">
          <a:xfrm>
            <a:off x="533400" y="457200"/>
            <a:ext cx="7772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348167" name="Rectangle 7"/>
          <p:cNvSpPr>
            <a:spLocks noChangeArrowheads="1"/>
          </p:cNvSpPr>
          <p:nvPr/>
        </p:nvSpPr>
        <p:spPr bwMode="auto">
          <a:xfrm>
            <a:off x="609600" y="2667000"/>
            <a:ext cx="7772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348168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  <a:noFill/>
          <a:ln/>
        </p:spPr>
        <p:txBody>
          <a:bodyPr/>
          <a:lstStyle/>
          <a:p>
            <a:r>
              <a:rPr lang="en-US" b="1" dirty="0"/>
              <a:t>Systems Analysis and Design</a:t>
            </a:r>
          </a:p>
        </p:txBody>
      </p:sp>
    </p:spTree>
    <p:extLst>
      <p:ext uri="{BB962C8B-B14F-4D97-AF65-F5344CB8AC3E}">
        <p14:creationId xmlns:p14="http://schemas.microsoft.com/office/powerpoint/2010/main" val="1819298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 571   Isabelle Bichindaritz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1EF1-2911-46CD-BEFC-513BE4039820}" type="slidenum">
              <a:rPr lang="en-US"/>
              <a:pPr/>
              <a:t>18</a:t>
            </a:fld>
            <a:endParaRPr lang="en-US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772400" cy="5334000"/>
          </a:xfrm>
        </p:spPr>
        <p:txBody>
          <a:bodyPr/>
          <a:lstStyle/>
          <a:p>
            <a:r>
              <a:rPr lang="en-US" b="1"/>
              <a:t>Software Development Life Cycle (SDLC):</a:t>
            </a:r>
          </a:p>
          <a:p>
            <a:pPr lvl="1"/>
            <a:r>
              <a:rPr lang="en-US" b="1"/>
              <a:t>Project identification and selection</a:t>
            </a:r>
          </a:p>
          <a:p>
            <a:pPr lvl="1"/>
            <a:r>
              <a:rPr lang="en-US" b="1"/>
              <a:t>Project initiation and planning</a:t>
            </a:r>
          </a:p>
          <a:p>
            <a:pPr lvl="1"/>
            <a:r>
              <a:rPr lang="en-US" b="1"/>
              <a:t>Analysis</a:t>
            </a:r>
          </a:p>
          <a:p>
            <a:pPr lvl="1"/>
            <a:r>
              <a:rPr lang="en-US" b="1"/>
              <a:t>Design (logical and physical)</a:t>
            </a:r>
          </a:p>
          <a:p>
            <a:pPr lvl="1"/>
            <a:r>
              <a:rPr lang="en-US" b="1"/>
              <a:t>Implementation</a:t>
            </a:r>
          </a:p>
          <a:p>
            <a:pPr lvl="1"/>
            <a:r>
              <a:rPr lang="en-US" b="1"/>
              <a:t>Testing</a:t>
            </a:r>
          </a:p>
          <a:p>
            <a:pPr lvl="1"/>
            <a:r>
              <a:rPr lang="en-US" b="1"/>
              <a:t>Maintenance</a:t>
            </a:r>
          </a:p>
          <a:p>
            <a:endParaRPr lang="en-US" b="1"/>
          </a:p>
          <a:p>
            <a:endParaRPr lang="en-US"/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  <a:noFill/>
          <a:ln/>
        </p:spPr>
        <p:txBody>
          <a:bodyPr/>
          <a:lstStyle/>
          <a:p>
            <a:r>
              <a:rPr lang="en-US" b="1" dirty="0"/>
              <a:t>Systems Analysis and Design</a:t>
            </a:r>
          </a:p>
        </p:txBody>
      </p:sp>
    </p:spTree>
    <p:extLst>
      <p:ext uri="{BB962C8B-B14F-4D97-AF65-F5344CB8AC3E}">
        <p14:creationId xmlns:p14="http://schemas.microsoft.com/office/powerpoint/2010/main" val="2240717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 571   Isabelle Bichindaritz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1E31C-6D45-4D92-89D0-3963B57B85B6}" type="slidenum">
              <a:rPr lang="en-US"/>
              <a:pPr/>
              <a:t>19</a:t>
            </a:fld>
            <a:endParaRPr lang="en-US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772400" cy="5334000"/>
          </a:xfrm>
        </p:spPr>
        <p:txBody>
          <a:bodyPr/>
          <a:lstStyle/>
          <a:p>
            <a:r>
              <a:rPr lang="en-US" b="1"/>
              <a:t>SDLC Characteristics:</a:t>
            </a:r>
          </a:p>
          <a:p>
            <a:pPr lvl="1"/>
            <a:r>
              <a:rPr lang="en-US"/>
              <a:t>Incremental.</a:t>
            </a:r>
          </a:p>
          <a:p>
            <a:pPr lvl="1"/>
            <a:r>
              <a:rPr lang="en-US"/>
              <a:t>Iterative.</a:t>
            </a:r>
          </a:p>
          <a:p>
            <a:pPr lvl="1"/>
            <a:r>
              <a:rPr lang="en-US"/>
              <a:t>Model systems (not just software) using concepts (such as OO concepts).</a:t>
            </a:r>
          </a:p>
          <a:p>
            <a:pPr lvl="1"/>
            <a:r>
              <a:rPr lang="en-US"/>
              <a:t>Issue of scale.</a:t>
            </a:r>
          </a:p>
          <a:p>
            <a:pPr lvl="1"/>
            <a:r>
              <a:rPr lang="en-US"/>
              <a:t>Constraints.</a:t>
            </a:r>
          </a:p>
          <a:p>
            <a:pPr lvl="1"/>
            <a:r>
              <a:rPr lang="en-US"/>
              <a:t>Users importance.</a:t>
            </a:r>
          </a:p>
          <a:p>
            <a:pPr lvl="1"/>
            <a:r>
              <a:rPr lang="en-US"/>
              <a:t>Human factors importance.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  <a:noFill/>
          <a:ln/>
        </p:spPr>
        <p:txBody>
          <a:bodyPr/>
          <a:lstStyle/>
          <a:p>
            <a:r>
              <a:rPr lang="en-US" b="1" dirty="0"/>
              <a:t>Systems Analysis and Design</a:t>
            </a:r>
          </a:p>
        </p:txBody>
      </p:sp>
    </p:spTree>
    <p:extLst>
      <p:ext uri="{BB962C8B-B14F-4D97-AF65-F5344CB8AC3E}">
        <p14:creationId xmlns:p14="http://schemas.microsoft.com/office/powerpoint/2010/main" val="3987824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352800" cy="457200"/>
          </a:xfrm>
        </p:spPr>
        <p:txBody>
          <a:bodyPr/>
          <a:lstStyle/>
          <a:p>
            <a:r>
              <a:rPr lang="it-IT" smtClean="0"/>
              <a:t>ISC471/HCI 571   Isabelle Bichindaritz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0B9E-9655-46C5-8EE2-BE7BA18505AD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b="1" dirty="0" smtClean="0"/>
              <a:t>Learning Objectives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Define and characterize work organization and operations management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Describe s</a:t>
            </a:r>
            <a:r>
              <a:rPr lang="en-US" dirty="0" smtClean="0"/>
              <a:t>ystems analysis and design methods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Define principles of strategy management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Define re-engineering</a:t>
            </a: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 571   Isabelle Bichindaritz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FD96-AB7F-40CC-89BE-0DA6618926E9}" type="slidenum">
              <a:rPr lang="en-US"/>
              <a:pPr/>
              <a:t>20</a:t>
            </a:fld>
            <a:endParaRPr lang="en-US"/>
          </a:p>
        </p:txBody>
      </p:sp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Methodologies</a:t>
            </a:r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Code and Fix</a:t>
            </a:r>
          </a:p>
          <a:p>
            <a:r>
              <a:rPr lang="en-US" dirty="0"/>
              <a:t>Waterfall</a:t>
            </a:r>
          </a:p>
          <a:p>
            <a:r>
              <a:rPr lang="en-US" dirty="0"/>
              <a:t>Iterative</a:t>
            </a:r>
          </a:p>
          <a:p>
            <a:r>
              <a:rPr lang="en-US" dirty="0" smtClean="0"/>
              <a:t>Agile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906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 571   Isabelle Bichindaritz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35AF-F57E-483C-BC47-F904640728F9}" type="slidenum">
              <a:rPr lang="en-US"/>
              <a:pPr/>
              <a:t>21</a:t>
            </a:fld>
            <a:endParaRPr lang="en-US"/>
          </a:p>
        </p:txBody>
      </p:sp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Methodologies – Code and Fix</a:t>
            </a: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Really, lack of a methodology</a:t>
            </a:r>
          </a:p>
          <a:p>
            <a:pPr lvl="1"/>
            <a:r>
              <a:rPr lang="en-US" sz="2400"/>
              <a:t>And all too common</a:t>
            </a:r>
          </a:p>
          <a:p>
            <a:r>
              <a:rPr lang="en-US" sz="2800"/>
              <a:t>Little or no planning, diving straight into implementation</a:t>
            </a:r>
          </a:p>
          <a:p>
            <a:r>
              <a:rPr lang="en-US" sz="2800"/>
              <a:t>Reactive, no proactive</a:t>
            </a:r>
          </a:p>
          <a:p>
            <a:r>
              <a:rPr lang="en-US" sz="2800"/>
              <a:t>End with bugs.  If bugs faster than can fix, “death spiral” and may be cancelled</a:t>
            </a:r>
          </a:p>
          <a:p>
            <a:r>
              <a:rPr lang="en-US" sz="2800"/>
              <a:t>Even those that make it, must have “crunch time” </a:t>
            </a:r>
          </a:p>
          <a:p>
            <a:pPr lvl="1"/>
            <a:r>
              <a:rPr lang="en-US" sz="2400"/>
              <a:t>viewed after as badge of honor, but results in burnout</a:t>
            </a:r>
          </a:p>
        </p:txBody>
      </p:sp>
      <p:sp>
        <p:nvSpPr>
          <p:cNvPr id="710660" name="Text Box 4"/>
          <p:cNvSpPr txBox="1">
            <a:spLocks noChangeArrowheads="1"/>
          </p:cNvSpPr>
          <p:nvPr/>
        </p:nvSpPr>
        <p:spPr bwMode="auto">
          <a:xfrm>
            <a:off x="533400" y="6553200"/>
            <a:ext cx="7239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200">
                <a:latin typeface="Comic Sans MS" pitchFamily="66" charset="0"/>
              </a:rPr>
              <a:t>Based on Chapter 3.1, </a:t>
            </a:r>
            <a:r>
              <a:rPr lang="en-US" sz="1200" i="1">
                <a:latin typeface="Comic Sans MS" pitchFamily="66" charset="0"/>
              </a:rPr>
              <a:t>Introduction to Game Development</a:t>
            </a:r>
            <a:endParaRPr lang="en-US" sz="12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510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 571   Isabelle Bichindaritz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EB22-A96D-4B9C-A523-B0F997DC0668}" type="slidenum">
              <a:rPr lang="en-US"/>
              <a:pPr/>
              <a:t>22</a:t>
            </a:fld>
            <a:endParaRPr lang="en-US"/>
          </a:p>
        </p:txBody>
      </p:sp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Methodologies - Waterfall</a:t>
            </a: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Plan ahead</a:t>
            </a:r>
          </a:p>
          <a:p>
            <a:pPr>
              <a:lnSpc>
                <a:spcPct val="90000"/>
              </a:lnSpc>
            </a:pPr>
            <a:r>
              <a:rPr lang="en-US"/>
              <a:t>Proceed through various planning steps </a:t>
            </a:r>
            <a:r>
              <a:rPr lang="en-US" i="1"/>
              <a:t>before</a:t>
            </a:r>
            <a:r>
              <a:rPr lang="en-US"/>
              <a:t> implementation</a:t>
            </a:r>
          </a:p>
          <a:p>
            <a:pPr lvl="1">
              <a:lnSpc>
                <a:spcPct val="90000"/>
              </a:lnSpc>
            </a:pPr>
            <a:r>
              <a:rPr lang="en-US"/>
              <a:t>requirements analysis, design, implementation, testing (validation), integration, and maintenance </a:t>
            </a:r>
          </a:p>
          <a:p>
            <a:pPr>
              <a:lnSpc>
                <a:spcPct val="90000"/>
              </a:lnSpc>
            </a:pPr>
            <a:r>
              <a:rPr lang="en-US"/>
              <a:t>The waterfall loops back as fixes required</a:t>
            </a:r>
          </a:p>
          <a:p>
            <a:pPr>
              <a:lnSpc>
                <a:spcPct val="90000"/>
              </a:lnSpc>
            </a:pPr>
            <a:r>
              <a:rPr lang="en-US"/>
              <a:t>Can be brittle to changing functionality, unexpected problems in implementation </a:t>
            </a:r>
          </a:p>
          <a:p>
            <a:pPr lvl="1">
              <a:lnSpc>
                <a:spcPct val="90000"/>
              </a:lnSpc>
            </a:pPr>
            <a:r>
              <a:rPr lang="en-US"/>
              <a:t>Going back to beginning</a:t>
            </a:r>
          </a:p>
        </p:txBody>
      </p:sp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533400" y="6553200"/>
            <a:ext cx="7239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200">
                <a:latin typeface="Comic Sans MS" pitchFamily="66" charset="0"/>
              </a:rPr>
              <a:t>Based on Chapter 3.1, </a:t>
            </a:r>
            <a:r>
              <a:rPr lang="en-US" sz="1200" i="1">
                <a:latin typeface="Comic Sans MS" pitchFamily="66" charset="0"/>
              </a:rPr>
              <a:t>Introduction to Game Development</a:t>
            </a:r>
            <a:endParaRPr lang="en-US" sz="12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101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 571   Isabelle Bichindaritz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FA81-B20A-4F68-A0BE-A9D857463307}" type="slidenum">
              <a:rPr lang="en-US"/>
              <a:pPr/>
              <a:t>23</a:t>
            </a:fld>
            <a:endParaRPr lang="en-US"/>
          </a:p>
        </p:txBody>
      </p:sp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Methodologies - Iterative</a:t>
            </a:r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Develop for a period of time (1-2 months), get working game, add features</a:t>
            </a:r>
          </a:p>
          <a:p>
            <a:pPr lvl="1">
              <a:lnSpc>
                <a:spcPct val="90000"/>
              </a:lnSpc>
            </a:pPr>
            <a:r>
              <a:rPr lang="en-US"/>
              <a:t>Periods can coincide with publisher milestones</a:t>
            </a:r>
          </a:p>
          <a:p>
            <a:pPr>
              <a:lnSpc>
                <a:spcPct val="90000"/>
              </a:lnSpc>
            </a:pPr>
            <a:r>
              <a:rPr lang="en-US"/>
              <a:t>Allows for some planning </a:t>
            </a:r>
          </a:p>
          <a:p>
            <a:pPr lvl="1">
              <a:lnSpc>
                <a:spcPct val="90000"/>
              </a:lnSpc>
            </a:pPr>
            <a:r>
              <a:rPr lang="en-US"/>
              <a:t>Time period can have design before implementation</a:t>
            </a:r>
          </a:p>
          <a:p>
            <a:pPr>
              <a:lnSpc>
                <a:spcPct val="90000"/>
              </a:lnSpc>
            </a:pPr>
            <a:r>
              <a:rPr lang="en-US"/>
              <a:t>Allows for some flexibility</a:t>
            </a:r>
          </a:p>
          <a:p>
            <a:pPr lvl="1">
              <a:lnSpc>
                <a:spcPct val="90000"/>
              </a:lnSpc>
            </a:pPr>
            <a:r>
              <a:rPr lang="en-US"/>
              <a:t>Can adjust (to new technical challenges or producer demands)</a:t>
            </a:r>
          </a:p>
        </p:txBody>
      </p:sp>
      <p:sp>
        <p:nvSpPr>
          <p:cNvPr id="712708" name="Text Box 4"/>
          <p:cNvSpPr txBox="1">
            <a:spLocks noChangeArrowheads="1"/>
          </p:cNvSpPr>
          <p:nvPr/>
        </p:nvSpPr>
        <p:spPr bwMode="auto">
          <a:xfrm>
            <a:off x="533400" y="6553200"/>
            <a:ext cx="7239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200">
                <a:latin typeface="Comic Sans MS" pitchFamily="66" charset="0"/>
              </a:rPr>
              <a:t>Based on Chapter 3.1, </a:t>
            </a:r>
            <a:r>
              <a:rPr lang="en-US" sz="1200" i="1">
                <a:latin typeface="Comic Sans MS" pitchFamily="66" charset="0"/>
              </a:rPr>
              <a:t>Introduction to Game Development</a:t>
            </a:r>
            <a:endParaRPr lang="en-US" sz="12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892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 571   Isabelle Bichindaritz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0D75-6835-46EC-8334-8AAC5DDB8503}" type="slidenum">
              <a:rPr lang="en-US"/>
              <a:pPr/>
              <a:t>24</a:t>
            </a:fld>
            <a:endParaRPr lang="en-US"/>
          </a:p>
        </p:txBody>
      </p:sp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Methodologies - Agile</a:t>
            </a:r>
          </a:p>
        </p:txBody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Admit things will change, avoid looking too far in the future</a:t>
            </a:r>
          </a:p>
          <a:p>
            <a:r>
              <a:rPr lang="en-US"/>
              <a:t>Value simplicity and the ability to change</a:t>
            </a:r>
          </a:p>
          <a:p>
            <a:r>
              <a:rPr lang="en-US"/>
              <a:t>Can scale, add new features, adjust</a:t>
            </a:r>
          </a:p>
          <a:p>
            <a:r>
              <a:rPr lang="en-US"/>
              <a:t>Relatively new for game development</a:t>
            </a:r>
          </a:p>
          <a:p>
            <a:r>
              <a:rPr lang="en-US"/>
              <a:t>Big challenge is hard to convince publishers</a:t>
            </a:r>
          </a:p>
        </p:txBody>
      </p:sp>
      <p:sp>
        <p:nvSpPr>
          <p:cNvPr id="713732" name="Text Box 4"/>
          <p:cNvSpPr txBox="1">
            <a:spLocks noChangeArrowheads="1"/>
          </p:cNvSpPr>
          <p:nvPr/>
        </p:nvSpPr>
        <p:spPr bwMode="auto">
          <a:xfrm>
            <a:off x="533400" y="6553200"/>
            <a:ext cx="7239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200">
                <a:latin typeface="Comic Sans MS" pitchFamily="66" charset="0"/>
              </a:rPr>
              <a:t>Based on Chapter 3.1, </a:t>
            </a:r>
            <a:r>
              <a:rPr lang="en-US" sz="1200" i="1">
                <a:latin typeface="Comic Sans MS" pitchFamily="66" charset="0"/>
              </a:rPr>
              <a:t>Introduction to Game Development</a:t>
            </a:r>
            <a:endParaRPr lang="en-US" sz="12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105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 571   Isabelle Bichindaritz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BF4C-32A8-4F52-B611-9BD51B71EFA2}" type="slidenum">
              <a:rPr lang="en-US"/>
              <a:pPr/>
              <a:t>25</a:t>
            </a:fld>
            <a:endParaRPr lang="en-US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Analysis: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Starts from a problem statement.</a:t>
            </a:r>
          </a:p>
          <a:p>
            <a:pPr lvl="1">
              <a:lnSpc>
                <a:spcPct val="90000"/>
              </a:lnSpc>
            </a:pPr>
            <a:r>
              <a:rPr lang="en-US"/>
              <a:t>Build an analysis model.</a:t>
            </a:r>
          </a:p>
          <a:p>
            <a:pPr lvl="1">
              <a:lnSpc>
                <a:spcPct val="90000"/>
              </a:lnSpc>
            </a:pPr>
            <a:r>
              <a:rPr lang="en-US"/>
              <a:t>The analysis model is an abstraction of what the desired system must do.</a:t>
            </a:r>
          </a:p>
          <a:p>
            <a:pPr lvl="1">
              <a:lnSpc>
                <a:spcPct val="90000"/>
              </a:lnSpc>
            </a:pPr>
            <a:r>
              <a:rPr lang="en-US"/>
              <a:t>The data and objects in the model are from the real world.</a:t>
            </a:r>
          </a:p>
          <a:p>
            <a:pPr lvl="1">
              <a:lnSpc>
                <a:spcPct val="90000"/>
              </a:lnSpc>
            </a:pPr>
            <a:r>
              <a:rPr lang="en-US"/>
              <a:t>No implementation decisions.</a:t>
            </a:r>
          </a:p>
          <a:p>
            <a:pPr lvl="1">
              <a:lnSpc>
                <a:spcPct val="90000"/>
              </a:lnSpc>
            </a:pPr>
            <a:r>
              <a:rPr lang="en-US"/>
              <a:t>Prototypes a plus.</a:t>
            </a:r>
          </a:p>
          <a:p>
            <a:pPr lvl="1">
              <a:lnSpc>
                <a:spcPct val="90000"/>
              </a:lnSpc>
            </a:pPr>
            <a:r>
              <a:rPr lang="en-US"/>
              <a:t>Object-oriented analysis.</a:t>
            </a:r>
          </a:p>
          <a:p>
            <a:pPr lvl="1">
              <a:lnSpc>
                <a:spcPct val="90000"/>
              </a:lnSpc>
            </a:pPr>
            <a:r>
              <a:rPr lang="en-US"/>
              <a:t>Results in requirements/specification document.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  <a:noFill/>
          <a:ln/>
        </p:spPr>
        <p:txBody>
          <a:bodyPr/>
          <a:lstStyle/>
          <a:p>
            <a:r>
              <a:rPr lang="en-US" b="1" dirty="0"/>
              <a:t>Systems Analysis and Design</a:t>
            </a:r>
          </a:p>
        </p:txBody>
      </p:sp>
    </p:spTree>
    <p:extLst>
      <p:ext uri="{BB962C8B-B14F-4D97-AF65-F5344CB8AC3E}">
        <p14:creationId xmlns:p14="http://schemas.microsoft.com/office/powerpoint/2010/main" val="1522899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 571   Isabelle Bichindaritz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444-DBDC-4354-96BB-CF88B805299A}" type="slidenum">
              <a:rPr lang="en-US"/>
              <a:pPr/>
              <a:t>26</a:t>
            </a:fld>
            <a:endParaRPr lang="en-US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772400" cy="5334000"/>
          </a:xfrm>
        </p:spPr>
        <p:txBody>
          <a:bodyPr/>
          <a:lstStyle/>
          <a:p>
            <a:r>
              <a:rPr lang="en-US" b="1"/>
              <a:t>Software Development Team:</a:t>
            </a:r>
          </a:p>
          <a:p>
            <a:pPr lvl="1"/>
            <a:r>
              <a:rPr lang="en-US"/>
              <a:t>Team leader.</a:t>
            </a:r>
          </a:p>
          <a:p>
            <a:pPr lvl="1"/>
            <a:r>
              <a:rPr lang="en-US"/>
              <a:t>Software engineers.</a:t>
            </a:r>
          </a:p>
          <a:p>
            <a:pPr lvl="1"/>
            <a:r>
              <a:rPr lang="en-US"/>
              <a:t>Developers?</a:t>
            </a:r>
          </a:p>
          <a:p>
            <a:pPr lvl="1"/>
            <a:r>
              <a:rPr lang="en-US"/>
              <a:t>Others: IS manager, systems analyst, systems designer, systems programmer, end user, business manager, database administrator, tester, network specialist, internal auditor ...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  <a:noFill/>
          <a:ln/>
        </p:spPr>
        <p:txBody>
          <a:bodyPr/>
          <a:lstStyle/>
          <a:p>
            <a:r>
              <a:rPr lang="en-US" b="1" dirty="0"/>
              <a:t>Systems Analysis and Design</a:t>
            </a:r>
          </a:p>
        </p:txBody>
      </p:sp>
    </p:spTree>
    <p:extLst>
      <p:ext uri="{BB962C8B-B14F-4D97-AF65-F5344CB8AC3E}">
        <p14:creationId xmlns:p14="http://schemas.microsoft.com/office/powerpoint/2010/main" val="1261621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 571   Isabelle Bichindaritz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2A4C-0790-409B-AE66-D71E1E826E3F}" type="slidenum">
              <a:rPr lang="en-US"/>
              <a:pPr/>
              <a:t>27</a:t>
            </a:fld>
            <a:endParaRPr lang="en-US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772400" cy="4267200"/>
          </a:xfrm>
        </p:spPr>
        <p:txBody>
          <a:bodyPr/>
          <a:lstStyle/>
          <a:p>
            <a:r>
              <a:rPr lang="en-US" b="1" dirty="0"/>
              <a:t>Project Identification and Selection:</a:t>
            </a:r>
          </a:p>
          <a:p>
            <a:pPr>
              <a:buFontTx/>
              <a:buNone/>
            </a:pPr>
            <a:r>
              <a:rPr lang="en-US" dirty="0"/>
              <a:t>    </a:t>
            </a:r>
          </a:p>
          <a:p>
            <a:pPr>
              <a:buFontTx/>
              <a:buNone/>
            </a:pPr>
            <a:r>
              <a:rPr lang="en-US" dirty="0"/>
              <a:t>	Identify the needs for a computer-based system (new or improved).</a:t>
            </a:r>
          </a:p>
          <a:p>
            <a:pPr>
              <a:buFontTx/>
              <a:buNone/>
            </a:pPr>
            <a:r>
              <a:rPr lang="en-US" dirty="0"/>
              <a:t>	May be part of an organization plan.</a:t>
            </a:r>
          </a:p>
          <a:p>
            <a:pPr>
              <a:buFontTx/>
              <a:buNone/>
            </a:pPr>
            <a:r>
              <a:rPr lang="en-US" dirty="0"/>
              <a:t>	Or personal plan.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762000"/>
          </a:xfrm>
          <a:noFill/>
          <a:ln/>
        </p:spPr>
        <p:txBody>
          <a:bodyPr/>
          <a:lstStyle/>
          <a:p>
            <a:r>
              <a:rPr lang="en-US" sz="4000" b="1"/>
              <a:t>Project Identification and Selection</a:t>
            </a:r>
          </a:p>
        </p:txBody>
      </p:sp>
    </p:spTree>
    <p:extLst>
      <p:ext uri="{BB962C8B-B14F-4D97-AF65-F5344CB8AC3E}">
        <p14:creationId xmlns:p14="http://schemas.microsoft.com/office/powerpoint/2010/main" val="453702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 571   Isabelle Bichindaritz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C5ABF-30BB-4896-A1F4-ACAD17C65A61}" type="slidenum">
              <a:rPr lang="en-US"/>
              <a:pPr/>
              <a:t>28</a:t>
            </a:fld>
            <a:endParaRPr lang="en-US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Analysis Model</a:t>
            </a:r>
            <a:endParaRPr lang="en-US" b="1"/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UML = Unified Modeling Language</a:t>
            </a:r>
          </a:p>
          <a:p>
            <a:r>
              <a:rPr lang="en-US"/>
              <a:t>Representation language and methodology for object-oriented SDLC</a:t>
            </a:r>
          </a:p>
          <a:p>
            <a:r>
              <a:rPr lang="en-US"/>
              <a:t>Analysis model:</a:t>
            </a:r>
          </a:p>
          <a:p>
            <a:pPr lvl="1"/>
            <a:r>
              <a:rPr lang="en-US"/>
              <a:t>use-case model</a:t>
            </a:r>
          </a:p>
          <a:p>
            <a:pPr lvl="1"/>
            <a:r>
              <a:rPr lang="en-US"/>
              <a:t>class diagram</a:t>
            </a:r>
          </a:p>
          <a:p>
            <a:pPr lvl="1"/>
            <a:r>
              <a:rPr lang="en-US"/>
              <a:t>sequence diagrams (process model)</a:t>
            </a:r>
          </a:p>
        </p:txBody>
      </p:sp>
    </p:spTree>
    <p:extLst>
      <p:ext uri="{BB962C8B-B14F-4D97-AF65-F5344CB8AC3E}">
        <p14:creationId xmlns:p14="http://schemas.microsoft.com/office/powerpoint/2010/main" val="2082736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 571   Isabelle Bichindaritz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FA0A-9254-4A7A-8104-DE0A10B1A1C5}" type="slidenum">
              <a:rPr lang="en-US"/>
              <a:pPr/>
              <a:t>29</a:t>
            </a:fld>
            <a:endParaRPr lang="en-US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838200"/>
          </a:xfrm>
        </p:spPr>
        <p:txBody>
          <a:bodyPr/>
          <a:lstStyle/>
          <a:p>
            <a:r>
              <a:rPr lang="en-US" sz="4000"/>
              <a:t>Analysis: Use-case model</a:t>
            </a:r>
            <a:endParaRPr lang="en-US"/>
          </a:p>
        </p:txBody>
      </p:sp>
      <p:pic>
        <p:nvPicPr>
          <p:cNvPr id="384003" name="Picture 3" descr="ws0698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800100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624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Organization</a:t>
            </a:r>
            <a:endParaRPr lang="en-US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sz="2800" b="1" dirty="0" smtClean="0"/>
              <a:t>The health information manager function requires the ability to analyze the processes that create and handle health information to ensure they are  </a:t>
            </a:r>
          </a:p>
          <a:p>
            <a:pPr lvl="1"/>
            <a:r>
              <a:rPr lang="en-US" sz="2400" b="1" dirty="0" smtClean="0"/>
              <a:t>efficient  - use as few resources as possible</a:t>
            </a:r>
          </a:p>
          <a:p>
            <a:pPr lvl="1"/>
            <a:r>
              <a:rPr lang="en-US" sz="2400" b="1" dirty="0"/>
              <a:t>e</a:t>
            </a:r>
            <a:r>
              <a:rPr lang="en-US" sz="2400" b="1" dirty="0" smtClean="0"/>
              <a:t>ffective – meet patients and staff requirements</a:t>
            </a:r>
          </a:p>
          <a:p>
            <a:pPr lvl="1"/>
            <a:endParaRPr lang="en-US" sz="2400" b="1" dirty="0"/>
          </a:p>
          <a:p>
            <a:r>
              <a:rPr lang="en-US" sz="2800" b="1" dirty="0" smtClean="0"/>
              <a:t>Some methods and tools are well-known to analyze and improve the methods used in health information systems.</a:t>
            </a:r>
            <a:endParaRPr lang="en-US" sz="2800" b="1" dirty="0" smtClean="0"/>
          </a:p>
          <a:p>
            <a:pPr lvl="1"/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ISC471/HCI 571   Isabelle Bichindaritz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868F-E4F1-4384-A8C0-B4FFF7555A1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124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 571   Isabelle Bichindaritz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C2E3-0F8D-4638-9CC6-9DA6ADC2BC83}" type="slidenum">
              <a:rPr lang="en-US"/>
              <a:pPr/>
              <a:t>30</a:t>
            </a:fld>
            <a:endParaRPr lang="en-US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772400" cy="4495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Class diagram</a:t>
            </a:r>
          </a:p>
        </p:txBody>
      </p:sp>
      <p:pic>
        <p:nvPicPr>
          <p:cNvPr id="385027" name="Picture 3" descr="ws0698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5286375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796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 571   Isabelle Bichindaritz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0ED5-5667-4171-AF06-36099511520D}" type="slidenum">
              <a:rPr lang="en-US"/>
              <a:pPr/>
              <a:t>31</a:t>
            </a:fld>
            <a:endParaRPr lang="en-US"/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772400" cy="838200"/>
          </a:xfrm>
        </p:spPr>
        <p:txBody>
          <a:bodyPr/>
          <a:lstStyle/>
          <a:p>
            <a:r>
              <a:rPr lang="en-US" sz="4000"/>
              <a:t>Analysis: Sequence diagram</a:t>
            </a:r>
            <a:endParaRPr lang="en-US"/>
          </a:p>
        </p:txBody>
      </p:sp>
      <p:pic>
        <p:nvPicPr>
          <p:cNvPr id="386051" name="Picture 3" descr="ws0698f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6324600" cy="532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3873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 571   Isabelle Bichindaritz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CB82-B172-401E-B85E-C3D9ADAD5214}" type="slidenum">
              <a:rPr lang="en-US"/>
              <a:pPr/>
              <a:t>32</a:t>
            </a:fld>
            <a:endParaRPr lang="en-US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</a:t>
            </a:r>
            <a:endParaRPr lang="en-US" sz="4800"/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Design: starting from a model of the new system’s functionality, the design model describes how the new system works.</a:t>
            </a:r>
          </a:p>
          <a:p>
            <a:r>
              <a:rPr lang="en-US"/>
              <a:t>Design model: </a:t>
            </a:r>
          </a:p>
          <a:p>
            <a:pPr lvl="1"/>
            <a:r>
              <a:rPr lang="en-US"/>
              <a:t>forms and reports</a:t>
            </a:r>
          </a:p>
          <a:p>
            <a:pPr lvl="1"/>
            <a:r>
              <a:rPr lang="en-US"/>
              <a:t>user interface and dialogues</a:t>
            </a:r>
          </a:p>
          <a:p>
            <a:pPr lvl="1"/>
            <a:r>
              <a:rPr lang="en-US"/>
              <a:t>databases and files (logical and physical)</a:t>
            </a:r>
          </a:p>
          <a:p>
            <a:pPr lvl="1"/>
            <a:r>
              <a:rPr lang="en-US"/>
              <a:t>programs and processes</a:t>
            </a:r>
          </a:p>
        </p:txBody>
      </p:sp>
    </p:spTree>
    <p:extLst>
      <p:ext uri="{BB962C8B-B14F-4D97-AF65-F5344CB8AC3E}">
        <p14:creationId xmlns:p14="http://schemas.microsoft.com/office/powerpoint/2010/main" val="3181601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 571   Isabelle Bichindaritz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7E3D-1CFA-4E30-A40B-7844F4FD6957}" type="slidenum">
              <a:rPr lang="en-US"/>
              <a:pPr/>
              <a:t>33</a:t>
            </a:fld>
            <a:endParaRPr lang="en-US"/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</a:t>
            </a:r>
            <a:endParaRPr lang="en-US" sz="4800"/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Design:</a:t>
            </a:r>
          </a:p>
          <a:p>
            <a:pPr lvl="1"/>
            <a:r>
              <a:rPr lang="en-US"/>
              <a:t>Architecture design</a:t>
            </a:r>
          </a:p>
          <a:p>
            <a:pPr lvl="2"/>
            <a:r>
              <a:rPr lang="en-US"/>
              <a:t>High-level design where the packages (sub-systems) are defined, including the dependencies and communication mechanisms between the packages.</a:t>
            </a:r>
          </a:p>
          <a:p>
            <a:pPr lvl="1"/>
            <a:r>
              <a:rPr lang="en-US"/>
              <a:t>Detailed design</a:t>
            </a:r>
          </a:p>
          <a:p>
            <a:pPr lvl="2"/>
            <a:r>
              <a:rPr lang="en-US"/>
              <a:t>Detailed description of the classes and their interaction mechanisms (behavior).</a:t>
            </a:r>
          </a:p>
        </p:txBody>
      </p:sp>
    </p:spTree>
    <p:extLst>
      <p:ext uri="{BB962C8B-B14F-4D97-AF65-F5344CB8AC3E}">
        <p14:creationId xmlns:p14="http://schemas.microsoft.com/office/powerpoint/2010/main" val="16863057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 571   Isabelle Bichindaritz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D8E8-9DDD-4BAE-985D-56C5B8F35520}" type="slidenum">
              <a:rPr lang="en-US"/>
              <a:pPr/>
              <a:t>34</a:t>
            </a:fld>
            <a:endParaRPr lang="en-US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838200"/>
          </a:xfrm>
        </p:spPr>
        <p:txBody>
          <a:bodyPr/>
          <a:lstStyle/>
          <a:p>
            <a:r>
              <a:rPr lang="en-US" sz="4000"/>
              <a:t>Design: architecture design</a:t>
            </a:r>
            <a:endParaRPr lang="en-US"/>
          </a:p>
        </p:txBody>
      </p:sp>
      <p:pic>
        <p:nvPicPr>
          <p:cNvPr id="389123" name="Picture 3" descr="ws0698f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990600"/>
            <a:ext cx="3887787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750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 571   Isabelle Bichindaritz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6B23-FD33-4281-9419-652887827B47}" type="slidenum">
              <a:rPr lang="en-US"/>
              <a:pPr/>
              <a:t>35</a:t>
            </a:fld>
            <a:endParaRPr lang="en-US"/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772400" cy="1143000"/>
          </a:xfrm>
        </p:spPr>
        <p:txBody>
          <a:bodyPr/>
          <a:lstStyle/>
          <a:p>
            <a:r>
              <a:rPr lang="en-US" sz="4000"/>
              <a:t>Design </a:t>
            </a:r>
            <a:endParaRPr lang="en-US"/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Describes the technical classes in:</a:t>
            </a:r>
          </a:p>
          <a:p>
            <a:pPr lvl="1"/>
            <a:r>
              <a:rPr lang="en-US"/>
              <a:t>User Interface package</a:t>
            </a:r>
          </a:p>
          <a:p>
            <a:pPr lvl="1"/>
            <a:r>
              <a:rPr lang="en-US"/>
              <a:t>Database package</a:t>
            </a:r>
          </a:p>
          <a:p>
            <a:r>
              <a:rPr lang="en-US"/>
              <a:t>Describes further and more technically the Business-Objects package classes sketched during analysis</a:t>
            </a:r>
          </a:p>
        </p:txBody>
      </p:sp>
    </p:spTree>
    <p:extLst>
      <p:ext uri="{BB962C8B-B14F-4D97-AF65-F5344CB8AC3E}">
        <p14:creationId xmlns:p14="http://schemas.microsoft.com/office/powerpoint/2010/main" val="8559408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 571   Isabelle Bichindaritz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EAAC0-AB7B-4065-9597-8B3A713B10F7}" type="slidenum">
              <a:rPr lang="en-US"/>
              <a:pPr/>
              <a:t>36</a:t>
            </a:fld>
            <a:endParaRPr lang="en-US"/>
          </a:p>
        </p:txBody>
      </p:sp>
      <p:pic>
        <p:nvPicPr>
          <p:cNvPr id="391170" name="Picture 2" descr="ws0698f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71450"/>
            <a:ext cx="565785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3207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 571   Isabelle Bichindaritz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DB24-EFB6-4B38-8D8C-DE814F9CB6AB}" type="slidenum">
              <a:rPr lang="en-US"/>
              <a:pPr/>
              <a:t>37</a:t>
            </a:fld>
            <a:endParaRPr lang="en-US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Design: detailed design</a:t>
            </a:r>
            <a:endParaRPr lang="en-US"/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Business-Objects package is based on the corresponding package in the analysis, the domain classes. The classes, their relationships and behavior are preserved, but the classes are described in more detail.</a:t>
            </a:r>
          </a:p>
        </p:txBody>
      </p:sp>
    </p:spTree>
    <p:extLst>
      <p:ext uri="{BB962C8B-B14F-4D97-AF65-F5344CB8AC3E}">
        <p14:creationId xmlns:p14="http://schemas.microsoft.com/office/powerpoint/2010/main" val="28274423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 571   Isabelle Bichindaritz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B530-D964-416B-842E-03A6DC6CB8E9}" type="slidenum">
              <a:rPr lang="en-US"/>
              <a:pPr/>
              <a:t>38</a:t>
            </a:fld>
            <a:endParaRPr lang="en-US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914400"/>
          </a:xfrm>
        </p:spPr>
        <p:txBody>
          <a:bodyPr/>
          <a:lstStyle/>
          <a:p>
            <a:r>
              <a:rPr lang="en-US" sz="4000"/>
              <a:t>Design: detailed design</a:t>
            </a:r>
          </a:p>
        </p:txBody>
      </p:sp>
      <p:pic>
        <p:nvPicPr>
          <p:cNvPr id="393219" name="Picture 3" descr="ws0698f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7267575" cy="509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3449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 571   Isabelle Bichindaritz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0868-B119-4C44-AC13-C1DA2CAF9DC7}" type="slidenum">
              <a:rPr lang="en-US"/>
              <a:pPr/>
              <a:t>39</a:t>
            </a:fld>
            <a:endParaRPr lang="en-US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Design: detailed design</a:t>
            </a:r>
            <a:endParaRPr lang="en-US"/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User Interface package presents the services and information in the system to a user.</a:t>
            </a:r>
          </a:p>
          <a:p>
            <a:r>
              <a:rPr lang="en-US"/>
              <a:t>The dynamic models in the analysis model are allocated to this package since all interactions with the user are initiated through the user interface. </a:t>
            </a:r>
          </a:p>
        </p:txBody>
      </p:sp>
    </p:spTree>
    <p:extLst>
      <p:ext uri="{BB962C8B-B14F-4D97-AF65-F5344CB8AC3E}">
        <p14:creationId xmlns:p14="http://schemas.microsoft.com/office/powerpoint/2010/main" val="3894097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Organization</a:t>
            </a:r>
            <a:endParaRPr lang="en-US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 smtClean="0"/>
              <a:t>Work organization</a:t>
            </a:r>
            <a:r>
              <a:rPr lang="en-US" sz="2800" dirty="0"/>
              <a:t> </a:t>
            </a:r>
            <a:r>
              <a:rPr lang="en-US" sz="2800" dirty="0" smtClean="0"/>
              <a:t>refers to the process of allocating the work among the employees. It depends on the type of the organization and the nature of the work to accomplish.</a:t>
            </a:r>
          </a:p>
          <a:p>
            <a:r>
              <a:rPr lang="en-US" sz="2800" b="1" dirty="0" smtClean="0"/>
              <a:t>Methods:</a:t>
            </a:r>
          </a:p>
          <a:p>
            <a:pPr lvl="1"/>
            <a:r>
              <a:rPr lang="en-US" sz="2400" dirty="0" smtClean="0"/>
              <a:t>Serial work division</a:t>
            </a:r>
          </a:p>
          <a:p>
            <a:pPr lvl="1"/>
            <a:r>
              <a:rPr lang="en-US" sz="2400" dirty="0" smtClean="0"/>
              <a:t>Parallel work division</a:t>
            </a:r>
          </a:p>
          <a:p>
            <a:pPr lvl="1"/>
            <a:r>
              <a:rPr lang="en-US" sz="2400" dirty="0" smtClean="0"/>
              <a:t>Unit assembly work division. 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ISC471/HCI 571   Isabelle Bichindaritz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868F-E4F1-4384-A8C0-B4FFF7555A1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34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 571   Isabelle Bichindaritz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D201-FE69-45FF-A287-F5850CB88708}" type="slidenum">
              <a:rPr lang="en-US"/>
              <a:pPr/>
              <a:t>40</a:t>
            </a:fld>
            <a:endParaRPr lang="en-US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838200"/>
          </a:xfrm>
        </p:spPr>
        <p:txBody>
          <a:bodyPr/>
          <a:lstStyle/>
          <a:p>
            <a:r>
              <a:rPr lang="en-US" sz="4000"/>
              <a:t>Design: detailed design</a:t>
            </a:r>
            <a:endParaRPr lang="en-US"/>
          </a:p>
        </p:txBody>
      </p:sp>
      <p:pic>
        <p:nvPicPr>
          <p:cNvPr id="395267" name="Picture 3" descr="ws0698f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7353300" cy="536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1443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 571   Isabelle Bichindaritz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459F-DEFC-4F8B-9B49-891A2AFEF0B9}" type="slidenum">
              <a:rPr lang="en-US"/>
              <a:pPr/>
              <a:t>41</a:t>
            </a:fld>
            <a:endParaRPr lang="en-US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Design: detailed design</a:t>
            </a:r>
            <a:endParaRPr lang="en-US"/>
          </a:p>
        </p:txBody>
      </p:sp>
      <p:pic>
        <p:nvPicPr>
          <p:cNvPr id="396291" name="Picture 3" descr="ws0698f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7581900" cy="29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8211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 571   Isabelle Bichindaritz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7466-A93F-4697-B911-9529532751B5}" type="slidenum">
              <a:rPr lang="en-US"/>
              <a:pPr/>
              <a:t>42</a:t>
            </a:fld>
            <a:endParaRPr lang="en-US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Design: detailed design</a:t>
            </a:r>
            <a:endParaRPr lang="en-US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User Interface package contains:</a:t>
            </a:r>
          </a:p>
          <a:p>
            <a:pPr lvl="1"/>
            <a:r>
              <a:rPr lang="en-US"/>
              <a:t>Functions: windows for the primary functions of the system: lending and returning items.</a:t>
            </a:r>
          </a:p>
          <a:p>
            <a:pPr lvl="1"/>
            <a:r>
              <a:rPr lang="en-US"/>
              <a:t>Information: windows for viewing the information in the system.</a:t>
            </a:r>
          </a:p>
          <a:p>
            <a:pPr lvl="1"/>
            <a:r>
              <a:rPr lang="en-US"/>
              <a:t>Maintenance:  windows for maintaining the system: add/update/remove titles, borrowers  and items.</a:t>
            </a:r>
          </a:p>
        </p:txBody>
      </p:sp>
    </p:spTree>
    <p:extLst>
      <p:ext uri="{BB962C8B-B14F-4D97-AF65-F5344CB8AC3E}">
        <p14:creationId xmlns:p14="http://schemas.microsoft.com/office/powerpoint/2010/main" val="7795727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 571   Isabelle Bichindaritz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8D85-7037-4ECD-A5A7-058093FF8806}" type="slidenum">
              <a:rPr lang="en-US"/>
              <a:pPr/>
              <a:t>43</a:t>
            </a:fld>
            <a:endParaRPr lang="en-US"/>
          </a:p>
        </p:txBody>
      </p:sp>
      <p:pic>
        <p:nvPicPr>
          <p:cNvPr id="398338" name="Picture 2" descr="ws0698f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7753350" cy="520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2646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 571   Isabelle Bichindaritz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75C8-A4BB-4029-A3C1-5B9CE4E27B15}" type="slidenum">
              <a:rPr lang="en-US"/>
              <a:pPr/>
              <a:t>44</a:t>
            </a:fld>
            <a:endParaRPr 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Design: detailed design</a:t>
            </a:r>
            <a:endParaRPr lang="en-US"/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886200"/>
          </a:xfrm>
        </p:spPr>
        <p:txBody>
          <a:bodyPr/>
          <a:lstStyle/>
          <a:p>
            <a:r>
              <a:rPr lang="en-US"/>
              <a:t>Implementation: the classes in the design model are mapped into Java classes.</a:t>
            </a:r>
          </a:p>
          <a:p>
            <a:r>
              <a:rPr lang="en-US"/>
              <a:t>The specifications were fetched from the class diagrams, state diagrams, dynamic diagrams (sequence, collaboration, activity), use-case diagrams and specifications.</a:t>
            </a:r>
          </a:p>
        </p:txBody>
      </p:sp>
    </p:spTree>
    <p:extLst>
      <p:ext uri="{BB962C8B-B14F-4D97-AF65-F5344CB8AC3E}">
        <p14:creationId xmlns:p14="http://schemas.microsoft.com/office/powerpoint/2010/main" val="23881481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 571   Isabelle Bichindaritz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EC14-10A2-4D79-BCFB-4604C3C9ACCC}" type="slidenum">
              <a:rPr lang="en-US"/>
              <a:pPr/>
              <a:t>45</a:t>
            </a:fld>
            <a:endParaRPr lang="en-US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Design: detailed design</a:t>
            </a:r>
            <a:endParaRPr lang="en-US"/>
          </a:p>
        </p:txBody>
      </p:sp>
      <p:pic>
        <p:nvPicPr>
          <p:cNvPr id="400387" name="Picture 3" descr="ws0698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7924800" cy="317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2966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 571   Isabelle Bichindaritz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B9C0-F1F6-456F-951D-AB73C731AAA8}" type="slidenum">
              <a:rPr lang="en-US"/>
              <a:pPr/>
              <a:t>46</a:t>
            </a:fld>
            <a:endParaRPr lang="en-US"/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Development </a:t>
            </a:r>
            <a:r>
              <a:rPr lang="en-US" dirty="0"/>
              <a:t>Team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People involved</a:t>
            </a:r>
            <a:endParaRPr lang="nl-NL"/>
          </a:p>
          <a:p>
            <a:pPr lvl="1"/>
            <a:r>
              <a:rPr lang="en-US"/>
              <a:t>lead designer</a:t>
            </a:r>
          </a:p>
          <a:p>
            <a:pPr lvl="1"/>
            <a:r>
              <a:rPr lang="en-US"/>
              <a:t>project leader</a:t>
            </a:r>
          </a:p>
          <a:p>
            <a:pPr lvl="1"/>
            <a:r>
              <a:rPr lang="en-US"/>
              <a:t>software planner</a:t>
            </a:r>
          </a:p>
          <a:p>
            <a:pPr lvl="1"/>
            <a:r>
              <a:rPr lang="en-US"/>
              <a:t>architectural lead</a:t>
            </a:r>
          </a:p>
          <a:p>
            <a:pPr lvl="1"/>
            <a:r>
              <a:rPr lang="en-US"/>
              <a:t>programmers artists</a:t>
            </a:r>
          </a:p>
          <a:p>
            <a:pPr lvl="1"/>
            <a:r>
              <a:rPr lang="en-US"/>
              <a:t>level designers</a:t>
            </a:r>
          </a:p>
          <a:p>
            <a:pPr lvl="1"/>
            <a:r>
              <a:rPr lang="en-US"/>
              <a:t>testers </a:t>
            </a:r>
          </a:p>
        </p:txBody>
      </p:sp>
      <p:sp>
        <p:nvSpPr>
          <p:cNvPr id="5304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Time involved</a:t>
            </a:r>
          </a:p>
          <a:p>
            <a:pPr lvl="1"/>
            <a:r>
              <a:rPr lang="en-US"/>
              <a:t>12-24 months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942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 571   Isabelle Bichindaritz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B9C0-F1F6-456F-951D-AB73C731AAA8}" type="slidenum">
              <a:rPr lang="en-US"/>
              <a:pPr/>
              <a:t>47</a:t>
            </a:fld>
            <a:endParaRPr lang="en-US"/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Management</a:t>
            </a:r>
            <a:endParaRPr lang="en-US" dirty="0"/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391400" cy="4114800"/>
          </a:xfrm>
        </p:spPr>
        <p:txBody>
          <a:bodyPr/>
          <a:lstStyle/>
          <a:p>
            <a:r>
              <a:rPr lang="en-US" dirty="0" smtClean="0"/>
              <a:t>Change management is the task of managing change, and may involve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Strategic management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Project management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Re-engineering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1066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 571   Isabelle Bichindaritz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B9C0-F1F6-456F-951D-AB73C731AAA8}" type="slidenum">
              <a:rPr lang="en-US"/>
              <a:pPr/>
              <a:t>48</a:t>
            </a:fld>
            <a:endParaRPr lang="en-US"/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Management</a:t>
            </a:r>
            <a:endParaRPr lang="en-US" dirty="0"/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7391400" cy="4495800"/>
          </a:xfrm>
        </p:spPr>
        <p:txBody>
          <a:bodyPr/>
          <a:lstStyle/>
          <a:p>
            <a:r>
              <a:rPr lang="en-US" dirty="0" smtClean="0"/>
              <a:t>Strategic management involves</a:t>
            </a:r>
          </a:p>
          <a:p>
            <a:pPr lvl="1"/>
            <a:r>
              <a:rPr lang="en-US" dirty="0" smtClean="0"/>
              <a:t>Situation analysis of an organization</a:t>
            </a:r>
          </a:p>
          <a:p>
            <a:pPr lvl="2"/>
            <a:r>
              <a:rPr lang="en-US" dirty="0" smtClean="0"/>
              <a:t>External environment analysis</a:t>
            </a:r>
          </a:p>
          <a:p>
            <a:pPr lvl="2"/>
            <a:r>
              <a:rPr lang="en-US" dirty="0" smtClean="0"/>
              <a:t>Internal environment analysis</a:t>
            </a:r>
          </a:p>
          <a:p>
            <a:pPr lvl="2"/>
            <a:r>
              <a:rPr lang="en-US" dirty="0" smtClean="0"/>
              <a:t>Directional strategies </a:t>
            </a:r>
          </a:p>
          <a:p>
            <a:pPr lvl="3"/>
            <a:r>
              <a:rPr lang="en-US" dirty="0" smtClean="0"/>
              <a:t>Mission (Who are we? What do we do ?)</a:t>
            </a:r>
          </a:p>
          <a:p>
            <a:pPr lvl="3"/>
            <a:r>
              <a:rPr lang="en-US" dirty="0" smtClean="0"/>
              <a:t>Vision (What do we want to do ?)</a:t>
            </a:r>
          </a:p>
          <a:p>
            <a:pPr lvl="3"/>
            <a:r>
              <a:rPr lang="en-US" dirty="0" smtClean="0"/>
              <a:t>Values (beliefs or truths)</a:t>
            </a:r>
          </a:p>
          <a:p>
            <a:pPr lvl="1"/>
            <a:r>
              <a:rPr lang="en-US" dirty="0" smtClean="0"/>
              <a:t>Strategy formulation</a:t>
            </a:r>
          </a:p>
          <a:p>
            <a:pPr lvl="1"/>
            <a:r>
              <a:rPr lang="en-US" dirty="0" smtClean="0"/>
              <a:t>Strategic implementation</a:t>
            </a:r>
          </a:p>
          <a:p>
            <a:pPr lvl="1"/>
            <a:r>
              <a:rPr lang="en-US" dirty="0" smtClean="0"/>
              <a:t>Strategic control.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7132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 571   Isabelle Bichindaritz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B9C0-F1F6-456F-951D-AB73C731AAA8}" type="slidenum">
              <a:rPr lang="en-US"/>
              <a:pPr/>
              <a:t>49</a:t>
            </a:fld>
            <a:endParaRPr lang="en-US"/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Management</a:t>
            </a:r>
            <a:endParaRPr lang="en-US" dirty="0"/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7391400" cy="4114800"/>
          </a:xfrm>
        </p:spPr>
        <p:txBody>
          <a:bodyPr/>
          <a:lstStyle/>
          <a:p>
            <a:r>
              <a:rPr lang="en-US" dirty="0" smtClean="0"/>
              <a:t>Project management uses planning, organizing, directing, and controlling to bring a project to a successful conclusion – particularly when teams are involved.</a:t>
            </a:r>
          </a:p>
          <a:p>
            <a:r>
              <a:rPr lang="en-US" dirty="0" smtClean="0"/>
              <a:t>Project management tools can be used to determine the longest path to complete the project – the critical path</a:t>
            </a:r>
          </a:p>
          <a:p>
            <a:pPr lvl="1"/>
            <a:r>
              <a:rPr lang="en-US" dirty="0" smtClean="0"/>
              <a:t>Gantt charts</a:t>
            </a:r>
          </a:p>
          <a:p>
            <a:pPr lvl="1"/>
            <a:r>
              <a:rPr lang="en-US" dirty="0" smtClean="0"/>
              <a:t>Pert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713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Work Organization</a:t>
            </a:r>
            <a:endParaRPr lang="en-US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105400"/>
          </a:xfrm>
        </p:spPr>
        <p:txBody>
          <a:bodyPr/>
          <a:lstStyle/>
          <a:p>
            <a:r>
              <a:rPr lang="en-US" sz="2800" b="1" dirty="0" smtClean="0"/>
              <a:t>Tools:</a:t>
            </a:r>
          </a:p>
          <a:p>
            <a:pPr lvl="1"/>
            <a:r>
              <a:rPr lang="en-US" b="1" dirty="0" smtClean="0"/>
              <a:t>Employee task list</a:t>
            </a:r>
          </a:p>
          <a:p>
            <a:pPr lvl="1"/>
            <a:r>
              <a:rPr lang="en-US" b="1" dirty="0" smtClean="0"/>
              <a:t>Activity list (prepared by a supervisor)</a:t>
            </a:r>
            <a:endParaRPr lang="en-US" b="1" dirty="0" smtClean="0"/>
          </a:p>
          <a:p>
            <a:pPr lvl="1"/>
            <a:r>
              <a:rPr lang="en-US" b="1" dirty="0" smtClean="0"/>
              <a:t>Work distribution chart , which records for future analysis: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work </a:t>
            </a:r>
            <a:r>
              <a:rPr lang="en-US" dirty="0" smtClean="0"/>
              <a:t>activities performed</a:t>
            </a:r>
            <a:r>
              <a:rPr lang="en-US" dirty="0"/>
              <a:t>, </a:t>
            </a:r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dirty="0"/>
              <a:t>time it takes to perform the work, </a:t>
            </a:r>
            <a:endParaRPr lang="en-US" dirty="0" smtClean="0"/>
          </a:p>
          <a:p>
            <a:pPr lvl="2"/>
            <a:r>
              <a:rPr lang="en-US" dirty="0"/>
              <a:t>t</a:t>
            </a:r>
            <a:r>
              <a:rPr lang="en-US" dirty="0" smtClean="0"/>
              <a:t>he individual </a:t>
            </a:r>
            <a:r>
              <a:rPr lang="en-US" dirty="0"/>
              <a:t>performing the work, and </a:t>
            </a:r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dirty="0"/>
              <a:t>amount of time </a:t>
            </a:r>
            <a:r>
              <a:rPr lang="en-US" dirty="0" smtClean="0"/>
              <a:t>each individual </a:t>
            </a:r>
            <a:r>
              <a:rPr lang="en-US" dirty="0"/>
              <a:t>spends on each activity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Number of units produced can be added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ISC471/HCI 571   Isabelle Bichindaritz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868F-E4F1-4384-A8C0-B4FFF7555A1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 571   Isabelle Bichindaritz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B9C0-F1F6-456F-951D-AB73C731AAA8}" type="slidenum">
              <a:rPr lang="en-US"/>
              <a:pPr/>
              <a:t>50</a:t>
            </a:fld>
            <a:endParaRPr lang="en-US"/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Management</a:t>
            </a:r>
            <a:endParaRPr lang="en-US" dirty="0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90488"/>
            <a:ext cx="8067213" cy="138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7902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 571   Isabelle Bichindaritz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B9C0-F1F6-456F-951D-AB73C731AAA8}" type="slidenum">
              <a:rPr lang="en-US"/>
              <a:pPr/>
              <a:t>51</a:t>
            </a:fld>
            <a:endParaRPr lang="en-US"/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Management</a:t>
            </a:r>
            <a:endParaRPr lang="en-US" dirty="0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990600"/>
            <a:ext cx="733425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2522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 571   Isabelle Bichindaritz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B9C0-F1F6-456F-951D-AB73C731AAA8}" type="slidenum">
              <a:rPr lang="en-US"/>
              <a:pPr/>
              <a:t>52</a:t>
            </a:fld>
            <a:endParaRPr lang="en-US"/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Re-engineering</a:t>
            </a:r>
            <a:endParaRPr lang="en-US" dirty="0"/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7391400" cy="4495800"/>
          </a:xfrm>
        </p:spPr>
        <p:txBody>
          <a:bodyPr/>
          <a:lstStyle/>
          <a:p>
            <a:r>
              <a:rPr lang="en-US" dirty="0" smtClean="0"/>
              <a:t>Re-engineering involves a theory in which the way business is done is radically re-evaluated to achieve dramatic performance improvement.</a:t>
            </a:r>
          </a:p>
          <a:p>
            <a:r>
              <a:rPr lang="en-US" dirty="0" smtClean="0"/>
              <a:t>Examples of objectives: reduce time, reduce cost, increase revenue, reduce effort, enhance the quality of service, reduce risk …</a:t>
            </a:r>
          </a:p>
          <a:p>
            <a:r>
              <a:rPr lang="en-US" dirty="0" smtClean="0"/>
              <a:t>Policies and procedures are very useful during departmental re-engineering.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72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pageburstls.elsevier.com/books/978-1-4377-0887-5/content/image/978-1-4377-0887-5_0185.jpg?format=jpg&amp;zoome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937"/>
            <a:ext cx="6983478" cy="1205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ISC471/HCI 571   Isabelle Bichindaritz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868F-E4F1-4384-A8C0-B4FFF7555A1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29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Organization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43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800" b="1" dirty="0" smtClean="0"/>
                  <a:t>Productivity</a:t>
                </a:r>
              </a:p>
              <a:p>
                <a:pPr lvl="1"/>
                <a:r>
                  <a:rPr lang="en-US" sz="2000" b="1" dirty="0" smtClean="0"/>
                  <a:t>Process of converting resources (labor, capital. Materials, technologies) into products and services</a:t>
                </a:r>
              </a:p>
              <a:p>
                <a:pPr lvl="1"/>
                <a:r>
                  <a:rPr lang="en-US" sz="2000" b="1" dirty="0" smtClean="0"/>
                  <a:t>Organization goal is to produce quality products or services with the least expenditure of resources</a:t>
                </a:r>
              </a:p>
              <a:p>
                <a:pPr lvl="1"/>
                <a:r>
                  <a:rPr lang="en-US" sz="2000" b="1" dirty="0" smtClean="0"/>
                  <a:t>Productivity ratio</a:t>
                </a:r>
                <a:endParaRPr lang="en-US" sz="2000" b="1" dirty="0"/>
              </a:p>
              <a:p>
                <a:pPr lvl="1"/>
                <a:endParaRPr lang="en-US" sz="2000" b="1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</a:rPr>
                            <m:t>𝑶𝒖𝒕𝒑𝒖𝒕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 (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𝒔𝒆𝒓𝒗𝒊𝒄𝒆𝒔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𝒐𝒓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𝒑𝒓𝒐𝒅𝒖𝒄𝒕𝒔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</a:rPr>
                            <m:t>𝑰𝒏𝒑𝒖𝒕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 (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𝒓𝒆𝒔𝒐𝒖𝒓𝒄𝒆𝒔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𝒄𝒐𝒏𝒔𝒖𝒎𝒆𝒅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b="1" dirty="0" smtClean="0"/>
              </a:p>
            </p:txBody>
          </p:sp>
        </mc:Choice>
        <mc:Fallback>
          <p:sp>
            <p:nvSpPr>
              <p:cNvPr id="144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412" t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493732" y="5334000"/>
                <a:ext cx="3602268" cy="86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𝑸𝒖𝒂𝒏𝒕𝒊𝒕𝒚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𝒂𝒏𝒅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𝒒𝒖𝒂𝒍𝒊𝒕𝒚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𝑺𝒕𝒂𝒇𝒇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𝒉𝒐𝒖𝒓𝒔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732" y="5334000"/>
                <a:ext cx="3602268" cy="8613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ISC471/HCI 571   Isabelle Bichindaritz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868F-E4F1-4384-A8C0-B4FFF7555A1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2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Organization</a:t>
            </a:r>
            <a:endParaRPr lang="en-US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382000" cy="4114800"/>
          </a:xfrm>
        </p:spPr>
        <p:txBody>
          <a:bodyPr/>
          <a:lstStyle/>
          <a:p>
            <a:r>
              <a:rPr lang="en-US" sz="2800" b="1" dirty="0"/>
              <a:t>W</a:t>
            </a:r>
            <a:r>
              <a:rPr lang="en-US" sz="2800" b="1" dirty="0" smtClean="0"/>
              <a:t>ork simplification or methods improvement</a:t>
            </a:r>
            <a:endParaRPr lang="en-US" sz="2800" b="1" dirty="0"/>
          </a:p>
          <a:p>
            <a:pPr marL="914400" lvl="1" indent="-514350">
              <a:buFont typeface="+mj-lt"/>
              <a:buAutoNum type="arabicPeriod"/>
            </a:pPr>
            <a:r>
              <a:rPr lang="en-US" sz="2400" b="1" dirty="0" smtClean="0"/>
              <a:t>Identify a problem area or select a work process or function to improve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b="1" dirty="0" smtClean="0"/>
              <a:t>Gather data on the problem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b="1" dirty="0" smtClean="0"/>
              <a:t>Organize, analyze, and challenge the data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b="1" dirty="0" smtClean="0"/>
              <a:t>Formulate alternative solution or improvements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b="1" dirty="0" smtClean="0"/>
              <a:t>Select or develop the improved method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b="1" dirty="0" smtClean="0"/>
              <a:t>Implement the improved method and evaluate the effectiveness of the improvement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ISC471/HCI 571   Isabelle Bichindaritz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868F-E4F1-4384-A8C0-B4FFF7555A1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49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Organization</a:t>
            </a:r>
            <a:endParaRPr lang="en-US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114800"/>
          </a:xfrm>
        </p:spPr>
        <p:txBody>
          <a:bodyPr/>
          <a:lstStyle/>
          <a:p>
            <a:r>
              <a:rPr lang="en-US" sz="2800" b="1" dirty="0"/>
              <a:t>Operations management</a:t>
            </a:r>
            <a:r>
              <a:rPr lang="en-US" sz="2800" dirty="0"/>
              <a:t> is an area of management concerned with overseeing, designing, controlling the process of production and redesigning business operations in the production of goods and/or services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Work improvement – simplify, eliminate, combine, improve</a:t>
            </a:r>
          </a:p>
          <a:p>
            <a:r>
              <a:rPr lang="en-US" sz="2800" dirty="0" smtClean="0"/>
              <a:t>It can be applied in healthcare settings.</a:t>
            </a:r>
          </a:p>
          <a:p>
            <a:pPr marL="457200" lvl="1" indent="0">
              <a:buNone/>
            </a:pPr>
            <a:r>
              <a:rPr lang="en-US" sz="2400" dirty="0" smtClean="0"/>
              <a:t>Ex: </a:t>
            </a:r>
            <a:r>
              <a:rPr lang="en-US" sz="2400" dirty="0" smtClean="0">
                <a:hlinkClick r:id="rId2"/>
              </a:rPr>
              <a:t>solution to staff scheduling challenges at cancer institute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ISC471/HCI 571   Isabelle Bichindaritz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868F-E4F1-4384-A8C0-B4FFF7555A1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16561</TotalTime>
  <Words>1851</Words>
  <Application>Microsoft Office PowerPoint</Application>
  <PresentationFormat>On-screen Show (4:3)</PresentationFormat>
  <Paragraphs>428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Blank Presentation</vt:lpstr>
      <vt:lpstr> Operations Management </vt:lpstr>
      <vt:lpstr>Learning Objectives</vt:lpstr>
      <vt:lpstr>Work Organization</vt:lpstr>
      <vt:lpstr>Work Organization</vt:lpstr>
      <vt:lpstr>Work Organization</vt:lpstr>
      <vt:lpstr>PowerPoint Presentation</vt:lpstr>
      <vt:lpstr>Work Organization</vt:lpstr>
      <vt:lpstr>Work Organization</vt:lpstr>
      <vt:lpstr>Work Organization</vt:lpstr>
      <vt:lpstr>Work Organization</vt:lpstr>
      <vt:lpstr>Work Organization</vt:lpstr>
      <vt:lpstr>PowerPoint Presentation</vt:lpstr>
      <vt:lpstr>PowerPoint Presentation</vt:lpstr>
      <vt:lpstr>Systems Analysis and Design</vt:lpstr>
      <vt:lpstr>Systems Analysis and Design</vt:lpstr>
      <vt:lpstr>Systems Analysis and Design</vt:lpstr>
      <vt:lpstr>Systems Analysis and Design</vt:lpstr>
      <vt:lpstr>Systems Analysis and Design</vt:lpstr>
      <vt:lpstr>Systems Analysis and Design</vt:lpstr>
      <vt:lpstr>Software Methodologies</vt:lpstr>
      <vt:lpstr>Methodologies – Code and Fix</vt:lpstr>
      <vt:lpstr>Methodologies - Waterfall</vt:lpstr>
      <vt:lpstr>Methodologies - Iterative</vt:lpstr>
      <vt:lpstr>Methodologies - Agile</vt:lpstr>
      <vt:lpstr>Systems Analysis and Design</vt:lpstr>
      <vt:lpstr>Systems Analysis and Design</vt:lpstr>
      <vt:lpstr>Project Identification and Selection</vt:lpstr>
      <vt:lpstr>Analysis Model</vt:lpstr>
      <vt:lpstr>Analysis: Use-case model</vt:lpstr>
      <vt:lpstr>PowerPoint Presentation</vt:lpstr>
      <vt:lpstr>Analysis: Sequence diagram</vt:lpstr>
      <vt:lpstr>Design</vt:lpstr>
      <vt:lpstr>Design</vt:lpstr>
      <vt:lpstr>Design: architecture design</vt:lpstr>
      <vt:lpstr>Design </vt:lpstr>
      <vt:lpstr>PowerPoint Presentation</vt:lpstr>
      <vt:lpstr>Design: detailed design</vt:lpstr>
      <vt:lpstr>Design: detailed design</vt:lpstr>
      <vt:lpstr>Design: detailed design</vt:lpstr>
      <vt:lpstr>Design: detailed design</vt:lpstr>
      <vt:lpstr>Design: detailed design</vt:lpstr>
      <vt:lpstr>Design: detailed design</vt:lpstr>
      <vt:lpstr>PowerPoint Presentation</vt:lpstr>
      <vt:lpstr>Design: detailed design</vt:lpstr>
      <vt:lpstr>Design: detailed design</vt:lpstr>
      <vt:lpstr>Software Development Team</vt:lpstr>
      <vt:lpstr>Change Management</vt:lpstr>
      <vt:lpstr>Strategic Management</vt:lpstr>
      <vt:lpstr>Strategic Management</vt:lpstr>
      <vt:lpstr>Strategic Management</vt:lpstr>
      <vt:lpstr>Strategic Management</vt:lpstr>
      <vt:lpstr> Re-engineering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systems</dc:title>
  <dc:creator>Isabelle Bichindaritz</dc:creator>
  <cp:lastModifiedBy>Isa</cp:lastModifiedBy>
  <cp:revision>571</cp:revision>
  <cp:lastPrinted>2000-10-02T16:10:22Z</cp:lastPrinted>
  <dcterms:created xsi:type="dcterms:W3CDTF">2000-09-29T00:33:17Z</dcterms:created>
  <dcterms:modified xsi:type="dcterms:W3CDTF">2012-09-12T17:34:30Z</dcterms:modified>
</cp:coreProperties>
</file>