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4" r:id="rId3"/>
    <p:sldId id="265" r:id="rId4"/>
    <p:sldId id="267" r:id="rId5"/>
    <p:sldId id="268" r:id="rId6"/>
    <p:sldId id="269" r:id="rId7"/>
    <p:sldId id="271" r:id="rId8"/>
    <p:sldId id="272" r:id="rId9"/>
    <p:sldId id="274" r:id="rId10"/>
    <p:sldId id="275" r:id="rId11"/>
    <p:sldId id="276" r:id="rId12"/>
    <p:sldId id="277" r:id="rId13"/>
    <p:sldId id="284" r:id="rId14"/>
    <p:sldId id="287" r:id="rId15"/>
    <p:sldId id="294" r:id="rId16"/>
    <p:sldId id="295" r:id="rId17"/>
    <p:sldId id="296" r:id="rId18"/>
    <p:sldId id="297" r:id="rId19"/>
    <p:sldId id="298" r:id="rId20"/>
    <p:sldId id="299" r:id="rId21"/>
    <p:sldId id="300" r:id="rId22"/>
    <p:sldId id="301" r:id="rId23"/>
    <p:sldId id="302" r:id="rId24"/>
    <p:sldId id="303" r:id="rId25"/>
    <p:sldId id="304" r:id="rId26"/>
    <p:sldId id="309" r:id="rId27"/>
    <p:sldId id="311" r:id="rId28"/>
    <p:sldId id="313" r:id="rId29"/>
    <p:sldId id="315" r:id="rId30"/>
    <p:sldId id="316" r:id="rId31"/>
    <p:sldId id="317" r:id="rId32"/>
    <p:sldId id="320" r:id="rId33"/>
    <p:sldId id="322" r:id="rId34"/>
    <p:sldId id="325" r:id="rId35"/>
    <p:sldId id="326" r:id="rId36"/>
    <p:sldId id="328" r:id="rId37"/>
    <p:sldId id="329" r:id="rId38"/>
    <p:sldId id="331" r:id="rId39"/>
    <p:sldId id="332" r:id="rId40"/>
    <p:sldId id="333" r:id="rId41"/>
    <p:sldId id="334" r:id="rId42"/>
    <p:sldId id="335" r:id="rId43"/>
    <p:sldId id="336" r:id="rId44"/>
    <p:sldId id="337" r:id="rId45"/>
    <p:sldId id="339" r:id="rId46"/>
    <p:sldId id="340" r:id="rId47"/>
    <p:sldId id="341" r:id="rId48"/>
    <p:sldId id="342" r:id="rId49"/>
    <p:sldId id="343" r:id="rId50"/>
    <p:sldId id="346" r:id="rId51"/>
    <p:sldId id="347" r:id="rId52"/>
    <p:sldId id="348" r:id="rId53"/>
    <p:sldId id="350" r:id="rId54"/>
    <p:sldId id="353" r:id="rId55"/>
    <p:sldId id="355" r:id="rId56"/>
    <p:sldId id="356" r:id="rId57"/>
    <p:sldId id="376" r:id="rId58"/>
    <p:sldId id="377" r:id="rId59"/>
    <p:sldId id="378" r:id="rId60"/>
    <p:sldId id="386" r:id="rId61"/>
  </p:sldIdLst>
  <p:sldSz cx="9144000" cy="6858000" type="screen4x3"/>
  <p:notesSz cx="7102475" cy="9388475"/>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0"/>
    <a:srgbClr val="030119"/>
    <a:srgbClr val="0000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5993" autoAdjust="0"/>
  </p:normalViewPr>
  <p:slideViewPr>
    <p:cSldViewPr>
      <p:cViewPr>
        <p:scale>
          <a:sx n="66" d="100"/>
          <a:sy n="66" d="100"/>
        </p:scale>
        <p:origin x="-1260"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0"/>
      </p:cViewPr>
      <p:guideLst>
        <p:guide orient="horz" pos="2956"/>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1026"/>
          <p:cNvSpPr>
            <a:spLocks noGrp="1" noChangeArrowheads="1"/>
          </p:cNvSpPr>
          <p:nvPr>
            <p:ph type="hdr" sz="quarter"/>
          </p:nvPr>
        </p:nvSpPr>
        <p:spPr bwMode="auto">
          <a:xfrm>
            <a:off x="1" y="1"/>
            <a:ext cx="3076808" cy="469260"/>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lvl1pPr algn="l" defTabSz="941111">
              <a:defRPr sz="1200"/>
            </a:lvl1pPr>
          </a:lstStyle>
          <a:p>
            <a:endParaRPr lang="en-US" dirty="0"/>
          </a:p>
        </p:txBody>
      </p:sp>
      <p:sp>
        <p:nvSpPr>
          <p:cNvPr id="35843" name="Rectangle 1027"/>
          <p:cNvSpPr>
            <a:spLocks noGrp="1" noChangeArrowheads="1"/>
          </p:cNvSpPr>
          <p:nvPr>
            <p:ph type="dt" sz="quarter" idx="1"/>
          </p:nvPr>
        </p:nvSpPr>
        <p:spPr bwMode="auto">
          <a:xfrm>
            <a:off x="4025668" y="1"/>
            <a:ext cx="3076808" cy="469260"/>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lvl1pPr algn="r" defTabSz="941111">
              <a:defRPr sz="1200"/>
            </a:lvl1pPr>
          </a:lstStyle>
          <a:p>
            <a:endParaRPr lang="en-US" dirty="0"/>
          </a:p>
        </p:txBody>
      </p:sp>
      <p:sp>
        <p:nvSpPr>
          <p:cNvPr id="35844" name="Rectangle 1028"/>
          <p:cNvSpPr>
            <a:spLocks noGrp="1" noChangeArrowheads="1"/>
          </p:cNvSpPr>
          <p:nvPr>
            <p:ph type="ftr" sz="quarter" idx="2"/>
          </p:nvPr>
        </p:nvSpPr>
        <p:spPr bwMode="auto">
          <a:xfrm>
            <a:off x="1" y="8919217"/>
            <a:ext cx="3076808" cy="469260"/>
          </a:xfrm>
          <a:prstGeom prst="rect">
            <a:avLst/>
          </a:prstGeom>
          <a:noFill/>
          <a:ln w="9525">
            <a:noFill/>
            <a:miter lim="800000"/>
            <a:headEnd/>
            <a:tailEnd/>
          </a:ln>
          <a:effectLst/>
        </p:spPr>
        <p:txBody>
          <a:bodyPr vert="horz" wrap="square" lIns="94016" tIns="47007" rIns="94016" bIns="47007" numCol="1" anchor="b" anchorCtr="0" compatLnSpc="1">
            <a:prstTxWarp prst="textNoShape">
              <a:avLst/>
            </a:prstTxWarp>
          </a:bodyPr>
          <a:lstStyle>
            <a:lvl1pPr algn="l" defTabSz="941111">
              <a:defRPr sz="1200"/>
            </a:lvl1pPr>
          </a:lstStyle>
          <a:p>
            <a:endParaRPr lang="en-US" dirty="0"/>
          </a:p>
        </p:txBody>
      </p:sp>
      <p:sp>
        <p:nvSpPr>
          <p:cNvPr id="35845" name="Rectangle 1029"/>
          <p:cNvSpPr>
            <a:spLocks noGrp="1" noChangeArrowheads="1"/>
          </p:cNvSpPr>
          <p:nvPr>
            <p:ph type="sldNum" sz="quarter" idx="3"/>
          </p:nvPr>
        </p:nvSpPr>
        <p:spPr bwMode="auto">
          <a:xfrm>
            <a:off x="4025668" y="8919217"/>
            <a:ext cx="3076808" cy="469260"/>
          </a:xfrm>
          <a:prstGeom prst="rect">
            <a:avLst/>
          </a:prstGeom>
          <a:noFill/>
          <a:ln w="9525">
            <a:noFill/>
            <a:miter lim="800000"/>
            <a:headEnd/>
            <a:tailEnd/>
          </a:ln>
          <a:effectLst/>
        </p:spPr>
        <p:txBody>
          <a:bodyPr vert="horz" wrap="square" lIns="94016" tIns="47007" rIns="94016" bIns="47007" numCol="1" anchor="b" anchorCtr="0" compatLnSpc="1">
            <a:prstTxWarp prst="textNoShape">
              <a:avLst/>
            </a:prstTxWarp>
          </a:bodyPr>
          <a:lstStyle>
            <a:lvl1pPr algn="r" defTabSz="941111">
              <a:defRPr sz="1200"/>
            </a:lvl1pPr>
          </a:lstStyle>
          <a:p>
            <a:fld id="{5DFE2B76-FB5E-48D6-AF1E-076EC00787F7}" type="slidenum">
              <a:rPr lang="en-US"/>
              <a:pPr/>
              <a:t>‹#›</a:t>
            </a:fld>
            <a:endParaRPr lang="en-US" dirty="0"/>
          </a:p>
        </p:txBody>
      </p:sp>
    </p:spTree>
    <p:extLst>
      <p:ext uri="{BB962C8B-B14F-4D97-AF65-F5344CB8AC3E}">
        <p14:creationId xmlns:p14="http://schemas.microsoft.com/office/powerpoint/2010/main" val="1722361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076808" cy="469260"/>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lvl1pPr algn="l" defTabSz="941111">
              <a:defRPr sz="1200"/>
            </a:lvl1pPr>
          </a:lstStyle>
          <a:p>
            <a:endParaRPr lang="en-US" dirty="0"/>
          </a:p>
        </p:txBody>
      </p:sp>
      <p:sp>
        <p:nvSpPr>
          <p:cNvPr id="3075" name="Rectangle 3"/>
          <p:cNvSpPr>
            <a:spLocks noGrp="1" noChangeArrowheads="1"/>
          </p:cNvSpPr>
          <p:nvPr>
            <p:ph type="dt" idx="1"/>
          </p:nvPr>
        </p:nvSpPr>
        <p:spPr bwMode="auto">
          <a:xfrm>
            <a:off x="4025668" y="1"/>
            <a:ext cx="3076808" cy="469260"/>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lvl1pPr algn="r" defTabSz="941111">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208088" y="704850"/>
            <a:ext cx="4689475" cy="35179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47216" y="4459609"/>
            <a:ext cx="5208044" cy="4223337"/>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1" y="8919217"/>
            <a:ext cx="3076808" cy="469260"/>
          </a:xfrm>
          <a:prstGeom prst="rect">
            <a:avLst/>
          </a:prstGeom>
          <a:noFill/>
          <a:ln w="9525">
            <a:noFill/>
            <a:miter lim="800000"/>
            <a:headEnd/>
            <a:tailEnd/>
          </a:ln>
          <a:effectLst/>
        </p:spPr>
        <p:txBody>
          <a:bodyPr vert="horz" wrap="square" lIns="94016" tIns="47007" rIns="94016" bIns="47007" numCol="1" anchor="b" anchorCtr="0" compatLnSpc="1">
            <a:prstTxWarp prst="textNoShape">
              <a:avLst/>
            </a:prstTxWarp>
          </a:bodyPr>
          <a:lstStyle>
            <a:lvl1pPr algn="l" defTabSz="941111">
              <a:defRPr sz="1200"/>
            </a:lvl1pPr>
          </a:lstStyle>
          <a:p>
            <a:endParaRPr lang="en-US" dirty="0"/>
          </a:p>
        </p:txBody>
      </p:sp>
      <p:sp>
        <p:nvSpPr>
          <p:cNvPr id="3079" name="Rectangle 7"/>
          <p:cNvSpPr>
            <a:spLocks noGrp="1" noChangeArrowheads="1"/>
          </p:cNvSpPr>
          <p:nvPr>
            <p:ph type="sldNum" sz="quarter" idx="5"/>
          </p:nvPr>
        </p:nvSpPr>
        <p:spPr bwMode="auto">
          <a:xfrm>
            <a:off x="4025668" y="8919217"/>
            <a:ext cx="3076808" cy="469260"/>
          </a:xfrm>
          <a:prstGeom prst="rect">
            <a:avLst/>
          </a:prstGeom>
          <a:noFill/>
          <a:ln w="9525">
            <a:noFill/>
            <a:miter lim="800000"/>
            <a:headEnd/>
            <a:tailEnd/>
          </a:ln>
          <a:effectLst/>
        </p:spPr>
        <p:txBody>
          <a:bodyPr vert="horz" wrap="square" lIns="94016" tIns="47007" rIns="94016" bIns="47007" numCol="1" anchor="b" anchorCtr="0" compatLnSpc="1">
            <a:prstTxWarp prst="textNoShape">
              <a:avLst/>
            </a:prstTxWarp>
          </a:bodyPr>
          <a:lstStyle>
            <a:lvl1pPr algn="r" defTabSz="941111">
              <a:defRPr sz="1200"/>
            </a:lvl1pPr>
          </a:lstStyle>
          <a:p>
            <a:fld id="{CE4D6949-8105-4E9C-AB2A-63CF961F4D80}" type="slidenum">
              <a:rPr lang="en-US"/>
              <a:pPr/>
              <a:t>‹#›</a:t>
            </a:fld>
            <a:endParaRPr lang="en-US" dirty="0"/>
          </a:p>
        </p:txBody>
      </p:sp>
    </p:spTree>
    <p:extLst>
      <p:ext uri="{BB962C8B-B14F-4D97-AF65-F5344CB8AC3E}">
        <p14:creationId xmlns:p14="http://schemas.microsoft.com/office/powerpoint/2010/main" val="2388372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Bill of Rights is the other name for the First ten amendments to the Constitution. </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B68D08-CEFC-44A3-9CE6-8EB94D75DB0F}"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9/18/2012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553B11FA-8973-4EE9-AA82-148B015421D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9/18/2012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347C33E6-0DB1-4422-B002-19CC69E8E76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9/18/2012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14562A9C-F288-45B3-B2E4-6D21ACB64D2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9/18/2012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2502868F-E4F1-4384-A8C0-B4FFF7555A1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9/18/2012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D67D978F-D61C-43A4-A808-E2A62F08F32A}"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9/18/2012</a:t>
            </a:r>
            <a:endParaRPr lang="en-US" dirty="0"/>
          </a:p>
        </p:txBody>
      </p:sp>
      <p:sp>
        <p:nvSpPr>
          <p:cNvPr id="6" name="Footer Placeholder 5"/>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7" name="Slide Number Placeholder 6"/>
          <p:cNvSpPr>
            <a:spLocks noGrp="1"/>
          </p:cNvSpPr>
          <p:nvPr>
            <p:ph type="sldNum" sz="quarter" idx="12"/>
          </p:nvPr>
        </p:nvSpPr>
        <p:spPr/>
        <p:txBody>
          <a:bodyPr/>
          <a:lstStyle>
            <a:lvl1pPr>
              <a:defRPr/>
            </a:lvl1pPr>
          </a:lstStyle>
          <a:p>
            <a:fld id="{DD1CBD40-DDD5-4B3E-9BA6-73A1FAB2A481}"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9/18/2012</a:t>
            </a:r>
            <a:endParaRPr lang="en-US" dirty="0"/>
          </a:p>
        </p:txBody>
      </p:sp>
      <p:sp>
        <p:nvSpPr>
          <p:cNvPr id="8" name="Footer Placeholder 7"/>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9" name="Slide Number Placeholder 8"/>
          <p:cNvSpPr>
            <a:spLocks noGrp="1"/>
          </p:cNvSpPr>
          <p:nvPr>
            <p:ph type="sldNum" sz="quarter" idx="12"/>
          </p:nvPr>
        </p:nvSpPr>
        <p:spPr/>
        <p:txBody>
          <a:bodyPr/>
          <a:lstStyle>
            <a:lvl1pPr>
              <a:defRPr/>
            </a:lvl1pPr>
          </a:lstStyle>
          <a:p>
            <a:fld id="{3519E708-4B69-4826-8B30-DF4C3DBBD7C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9/18/2012</a:t>
            </a:r>
            <a:endParaRPr lang="en-US" dirty="0"/>
          </a:p>
        </p:txBody>
      </p:sp>
      <p:sp>
        <p:nvSpPr>
          <p:cNvPr id="4" name="Footer Placeholder 3"/>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5" name="Slide Number Placeholder 4"/>
          <p:cNvSpPr>
            <a:spLocks noGrp="1"/>
          </p:cNvSpPr>
          <p:nvPr>
            <p:ph type="sldNum" sz="quarter" idx="12"/>
          </p:nvPr>
        </p:nvSpPr>
        <p:spPr/>
        <p:txBody>
          <a:bodyPr/>
          <a:lstStyle>
            <a:lvl1pPr>
              <a:defRPr/>
            </a:lvl1pPr>
          </a:lstStyle>
          <a:p>
            <a:fld id="{90D4C478-A3EE-4E79-B016-A36E77FB7CAA}"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9/18/2012</a:t>
            </a:r>
            <a:endParaRPr lang="en-US" dirty="0"/>
          </a:p>
        </p:txBody>
      </p:sp>
      <p:sp>
        <p:nvSpPr>
          <p:cNvPr id="3" name="Footer Placeholder 2"/>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lvl1pPr>
              <a:defRPr/>
            </a:lvl1pPr>
          </a:lstStyle>
          <a:p>
            <a:fld id="{931B5573-0BD9-48C7-8B12-C6B34BBE7DCD}"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9/18/2012</a:t>
            </a:r>
            <a:endParaRPr lang="en-US" dirty="0"/>
          </a:p>
        </p:txBody>
      </p:sp>
      <p:sp>
        <p:nvSpPr>
          <p:cNvPr id="6" name="Footer Placeholder 5"/>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7" name="Slide Number Placeholder 6"/>
          <p:cNvSpPr>
            <a:spLocks noGrp="1"/>
          </p:cNvSpPr>
          <p:nvPr>
            <p:ph type="sldNum" sz="quarter" idx="12"/>
          </p:nvPr>
        </p:nvSpPr>
        <p:spPr/>
        <p:txBody>
          <a:bodyPr/>
          <a:lstStyle>
            <a:lvl1pPr>
              <a:defRPr/>
            </a:lvl1pPr>
          </a:lstStyle>
          <a:p>
            <a:fld id="{E6F193F1-8A9E-4C84-A3B6-8EE08ECE192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9/18/2012</a:t>
            </a:r>
            <a:endParaRPr lang="en-US" dirty="0"/>
          </a:p>
        </p:txBody>
      </p:sp>
      <p:sp>
        <p:nvSpPr>
          <p:cNvPr id="6" name="Footer Placeholder 5"/>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7" name="Slide Number Placeholder 6"/>
          <p:cNvSpPr>
            <a:spLocks noGrp="1"/>
          </p:cNvSpPr>
          <p:nvPr>
            <p:ph type="sldNum" sz="quarter" idx="12"/>
          </p:nvPr>
        </p:nvSpPr>
        <p:spPr/>
        <p:txBody>
          <a:bodyPr/>
          <a:lstStyle>
            <a:lvl1pPr>
              <a:defRPr/>
            </a:lvl1pPr>
          </a:lstStyle>
          <a:p>
            <a:fld id="{CE744EFC-27BA-424D-BDE5-597986D3378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r>
              <a:rPr lang="en-US" smtClean="0"/>
              <a:t>9/18/2012</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it-IT" smtClean="0"/>
              <a:t>ISC471/HCI 571   Isabelle Bichindaritz </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C69A988-E2E3-4E39-B7A6-A69CF17C7367}"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a:xfrm>
            <a:off x="3124200" y="6248400"/>
            <a:ext cx="3352800" cy="457200"/>
          </a:xfrm>
        </p:spPr>
        <p:txBody>
          <a:bodyPr/>
          <a:lstStyle/>
          <a:p>
            <a:r>
              <a:rPr lang="it-IT" smtClean="0"/>
              <a:t>ISC471/HCI 571   Isabelle Bichindaritz </a:t>
            </a:r>
            <a:endParaRPr lang="en-US" dirty="0"/>
          </a:p>
        </p:txBody>
      </p:sp>
      <p:sp>
        <p:nvSpPr>
          <p:cNvPr id="5" name="Slide Number Placeholder 5"/>
          <p:cNvSpPr>
            <a:spLocks noGrp="1"/>
          </p:cNvSpPr>
          <p:nvPr>
            <p:ph type="sldNum" sz="quarter" idx="12"/>
          </p:nvPr>
        </p:nvSpPr>
        <p:spPr/>
        <p:txBody>
          <a:bodyPr/>
          <a:lstStyle/>
          <a:p>
            <a:fld id="{72127155-4AE6-40E5-81D3-CEAEEE40DA87}" type="slidenum">
              <a:rPr lang="en-US"/>
              <a:pPr/>
              <a:t>1</a:t>
            </a:fld>
            <a:endParaRPr lang="en-US" dirty="0"/>
          </a:p>
        </p:txBody>
      </p:sp>
      <p:sp>
        <p:nvSpPr>
          <p:cNvPr id="2050" name="Rectangle 2"/>
          <p:cNvSpPr>
            <a:spLocks noGrp="1" noChangeArrowheads="1"/>
          </p:cNvSpPr>
          <p:nvPr>
            <p:ph type="ctrTitle"/>
          </p:nvPr>
        </p:nvSpPr>
        <p:spPr>
          <a:xfrm>
            <a:off x="685800" y="1524000"/>
            <a:ext cx="7772400" cy="3352800"/>
          </a:xfrm>
        </p:spPr>
        <p:txBody>
          <a:bodyPr/>
          <a:lstStyle/>
          <a:p>
            <a:r>
              <a:rPr lang="en-US" b="1" dirty="0" smtClean="0"/>
              <a:t/>
            </a:r>
            <a:br>
              <a:rPr lang="en-US" b="1" dirty="0" smtClean="0"/>
            </a:br>
            <a:r>
              <a:rPr lang="en-US" b="1" dirty="0" smtClean="0"/>
              <a:t>Privacy and Health Law</a:t>
            </a:r>
            <a:r>
              <a:rPr lang="en-US" b="1" dirty="0" smtClean="0"/>
              <a:t/>
            </a:r>
            <a:br>
              <a:rPr lang="en-US" b="1" dirty="0" smtClean="0"/>
            </a:br>
            <a:endParaRPr lang="en-US" dirty="0"/>
          </a:p>
        </p:txBody>
      </p:sp>
      <p:sp>
        <p:nvSpPr>
          <p:cNvPr id="7" name="Date Placeholder 6"/>
          <p:cNvSpPr>
            <a:spLocks noGrp="1"/>
          </p:cNvSpPr>
          <p:nvPr>
            <p:ph type="dt" sz="half" idx="10"/>
          </p:nvPr>
        </p:nvSpPr>
        <p:spPr/>
        <p:txBody>
          <a:bodyPr/>
          <a:lstStyle/>
          <a:p>
            <a:r>
              <a:rPr lang="en-US" smtClean="0"/>
              <a:t>9/18/2012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4294967295"/>
          </p:nvPr>
        </p:nvSpPr>
        <p:spPr>
          <a:xfrm>
            <a:off x="685800" y="2133600"/>
            <a:ext cx="7772400" cy="4454525"/>
          </a:xfrm>
        </p:spPr>
        <p:txBody>
          <a:bodyPr/>
          <a:lstStyle/>
          <a:p>
            <a:pPr eaLnBrk="1" hangingPunct="1"/>
            <a:r>
              <a:rPr lang="en-US" smtClean="0"/>
              <a:t>The right of privacy:</a:t>
            </a:r>
          </a:p>
          <a:p>
            <a:pPr lvl="1" eaLnBrk="1" hangingPunct="1"/>
            <a:r>
              <a:rPr lang="en-US" smtClean="0"/>
              <a:t>Very important in health care</a:t>
            </a:r>
          </a:p>
          <a:p>
            <a:pPr lvl="1" eaLnBrk="1" hangingPunct="1"/>
            <a:r>
              <a:rPr lang="en-US" smtClean="0"/>
              <a:t>Not an express right in the Constitution</a:t>
            </a:r>
          </a:p>
          <a:p>
            <a:pPr lvl="1" eaLnBrk="1" hangingPunct="1"/>
            <a:r>
              <a:rPr lang="en-US" smtClean="0"/>
              <a:t>Basic definition is the right to:</a:t>
            </a:r>
          </a:p>
          <a:p>
            <a:pPr lvl="2" eaLnBrk="1" hangingPunct="1"/>
            <a:r>
              <a:rPr lang="en-US" smtClean="0"/>
              <a:t>Be left alone</a:t>
            </a:r>
          </a:p>
          <a:p>
            <a:pPr lvl="2" eaLnBrk="1" hangingPunct="1"/>
            <a:r>
              <a:rPr lang="en-US" smtClean="0"/>
              <a:t>Make decisions about one’s own body</a:t>
            </a:r>
          </a:p>
          <a:p>
            <a:pPr lvl="2" eaLnBrk="1" hangingPunct="1"/>
            <a:r>
              <a:rPr lang="en-US" smtClean="0"/>
              <a:t>Control one’s own information</a:t>
            </a:r>
          </a:p>
        </p:txBody>
      </p:sp>
      <p:sp>
        <p:nvSpPr>
          <p:cNvPr id="4099" name="Rectangle 1026"/>
          <p:cNvSpPr>
            <a:spLocks noChangeArrowheads="1"/>
          </p:cNvSpPr>
          <p:nvPr/>
        </p:nvSpPr>
        <p:spPr bwMode="auto">
          <a:xfrm>
            <a:off x="0" y="3810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 Sources of Law</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Constitutional Law</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10</a:t>
            </a:fld>
            <a:endParaRPr lang="en-US" dirty="0"/>
          </a:p>
        </p:txBody>
      </p:sp>
    </p:spTree>
    <p:extLst>
      <p:ext uri="{BB962C8B-B14F-4D97-AF65-F5344CB8AC3E}">
        <p14:creationId xmlns:p14="http://schemas.microsoft.com/office/powerpoint/2010/main" val="2463571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685800" y="2133600"/>
            <a:ext cx="7772400" cy="3352800"/>
          </a:xfrm>
        </p:spPr>
        <p:txBody>
          <a:bodyPr/>
          <a:lstStyle/>
          <a:p>
            <a:pPr eaLnBrk="1" hangingPunct="1"/>
            <a:r>
              <a:rPr lang="en-US" dirty="0" smtClean="0"/>
              <a:t>Examples </a:t>
            </a:r>
            <a:r>
              <a:rPr lang="en-US" dirty="0" smtClean="0"/>
              <a:t>of Laws that affect health care facilities are:</a:t>
            </a:r>
          </a:p>
          <a:p>
            <a:pPr lvl="1" eaLnBrk="1" hangingPunct="1"/>
            <a:r>
              <a:rPr lang="en-US" dirty="0" smtClean="0"/>
              <a:t>Americans with Disabilities Act</a:t>
            </a:r>
          </a:p>
          <a:p>
            <a:pPr lvl="1" eaLnBrk="1" hangingPunct="1"/>
            <a:r>
              <a:rPr lang="en-US" dirty="0" smtClean="0"/>
              <a:t>Safe Medical Devices Act</a:t>
            </a:r>
          </a:p>
          <a:p>
            <a:pPr lvl="1" eaLnBrk="1" hangingPunct="1"/>
            <a:r>
              <a:rPr lang="en-US" dirty="0" smtClean="0"/>
              <a:t>American Recovery and Reinvestment Act of 2009</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 Sources of Law</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Federal and State Statutes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11</a:t>
            </a:fld>
            <a:endParaRPr lang="en-US" dirty="0"/>
          </a:p>
        </p:txBody>
      </p:sp>
    </p:spTree>
    <p:extLst>
      <p:ext uri="{BB962C8B-B14F-4D97-AF65-F5344CB8AC3E}">
        <p14:creationId xmlns:p14="http://schemas.microsoft.com/office/powerpoint/2010/main" val="3988288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419100" y="1752600"/>
            <a:ext cx="8305800" cy="4454525"/>
          </a:xfrm>
        </p:spPr>
        <p:txBody>
          <a:bodyPr/>
          <a:lstStyle/>
          <a:p>
            <a:pPr eaLnBrk="1" hangingPunct="1"/>
            <a:r>
              <a:rPr lang="en-US" dirty="0" smtClean="0"/>
              <a:t>If there is a conflict between federal and state law, federal law controls.</a:t>
            </a:r>
          </a:p>
          <a:p>
            <a:pPr eaLnBrk="1" hangingPunct="1"/>
            <a:r>
              <a:rPr lang="en-US" dirty="0" smtClean="0"/>
              <a:t>If there is conflict between state and local law, state law controls.</a:t>
            </a:r>
          </a:p>
          <a:p>
            <a:pPr eaLnBrk="1" hangingPunct="1"/>
            <a:r>
              <a:rPr lang="en-US" dirty="0" smtClean="0"/>
              <a:t>Therefore the hierarchy of laws is:</a:t>
            </a:r>
          </a:p>
          <a:p>
            <a:pPr eaLnBrk="1" hangingPunct="1">
              <a:buFont typeface="Wingdings 2" pitchFamily="18" charset="2"/>
              <a:buNone/>
            </a:pPr>
            <a:endParaRPr lang="en-US" dirty="0" smtClean="0"/>
          </a:p>
          <a:p>
            <a:pPr eaLnBrk="1" hangingPunct="1">
              <a:buFont typeface="Wingdings 2" pitchFamily="18" charset="2"/>
              <a:buNone/>
            </a:pPr>
            <a:r>
              <a:rPr lang="en-US" dirty="0" smtClean="0"/>
              <a:t>Constitution </a:t>
            </a:r>
            <a:r>
              <a:rPr lang="en-US" dirty="0" smtClean="0">
                <a:sym typeface="Wingdings" pitchFamily="2" charset="2"/>
              </a:rPr>
              <a:t> federal law  state law  local law</a:t>
            </a:r>
            <a:endParaRPr lang="en-US" dirty="0" smtClean="0"/>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 Sources of Law</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Federal and State Statutes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12</a:t>
            </a:fld>
            <a:endParaRPr lang="en-US" dirty="0"/>
          </a:p>
        </p:txBody>
      </p:sp>
    </p:spTree>
    <p:extLst>
      <p:ext uri="{BB962C8B-B14F-4D97-AF65-F5344CB8AC3E}">
        <p14:creationId xmlns:p14="http://schemas.microsoft.com/office/powerpoint/2010/main" val="3336014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a:xfrm>
            <a:off x="685800" y="1752600"/>
            <a:ext cx="7772400" cy="4454525"/>
          </a:xfrm>
        </p:spPr>
        <p:txBody>
          <a:bodyPr/>
          <a:lstStyle/>
          <a:p>
            <a:pPr eaLnBrk="1" hangingPunct="1"/>
            <a:r>
              <a:rPr lang="en-US" smtClean="0"/>
              <a:t>Three levels of courts:</a:t>
            </a:r>
          </a:p>
          <a:p>
            <a:pPr lvl="1" eaLnBrk="1" hangingPunct="1"/>
            <a:r>
              <a:rPr lang="en-US" smtClean="0"/>
              <a:t>Trial courts</a:t>
            </a:r>
          </a:p>
          <a:p>
            <a:pPr lvl="1" eaLnBrk="1" hangingPunct="1"/>
            <a:r>
              <a:rPr lang="en-US" smtClean="0"/>
              <a:t>Intermediate courts of appeal</a:t>
            </a:r>
          </a:p>
          <a:p>
            <a:pPr lvl="1" eaLnBrk="1" hangingPunct="1"/>
            <a:r>
              <a:rPr lang="en-US" smtClean="0"/>
              <a:t>Supreme court</a:t>
            </a:r>
          </a:p>
          <a:p>
            <a:pPr eaLnBrk="1" hangingPunct="1"/>
            <a:r>
              <a:rPr lang="en-US" smtClean="0"/>
              <a:t>Federal trial courts: U.S. district courts</a:t>
            </a:r>
          </a:p>
          <a:p>
            <a:pPr eaLnBrk="1" hangingPunct="1"/>
            <a:r>
              <a:rPr lang="en-US" smtClean="0"/>
              <a:t>Appeals from U.S. district courts go to a U.S. court of appeals.</a:t>
            </a:r>
          </a:p>
          <a:p>
            <a:pPr lvl="1" eaLnBrk="1" hangingPunct="1"/>
            <a:r>
              <a:rPr lang="en-US" smtClean="0"/>
              <a:t>There are 12 circuits, each has its own court of appeals.</a:t>
            </a:r>
          </a:p>
        </p:txBody>
      </p:sp>
      <p:sp>
        <p:nvSpPr>
          <p:cNvPr id="4099" name="Rectangle 1026"/>
          <p:cNvSpPr>
            <a:spLocks noChangeArrowheads="1"/>
          </p:cNvSpPr>
          <p:nvPr/>
        </p:nvSpPr>
        <p:spPr bwMode="auto">
          <a:xfrm>
            <a:off x="0" y="152400"/>
            <a:ext cx="9144000" cy="14478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The Court System</a:t>
            </a:r>
          </a:p>
          <a:p>
            <a:pPr algn="ctr">
              <a:defRPr/>
            </a:pPr>
            <a:r>
              <a:rPr lang="en-US" sz="3500" dirty="0">
                <a:solidFill>
                  <a:schemeClr val="tx2"/>
                </a:solidFill>
                <a:latin typeface="Arial" charset="0"/>
                <a:ea typeface="ＭＳ Ｐゴシック" pitchFamily="30" charset="-128"/>
              </a:rPr>
              <a:t>Federal Courts</a:t>
            </a:r>
            <a:endParaRPr lang="en-US" sz="35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13</a:t>
            </a:fld>
            <a:endParaRPr lang="en-US" dirty="0"/>
          </a:p>
        </p:txBody>
      </p:sp>
    </p:spTree>
    <p:extLst>
      <p:ext uri="{BB962C8B-B14F-4D97-AF65-F5344CB8AC3E}">
        <p14:creationId xmlns:p14="http://schemas.microsoft.com/office/powerpoint/2010/main" val="2634930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4294967295"/>
          </p:nvPr>
        </p:nvSpPr>
        <p:spPr>
          <a:xfrm>
            <a:off x="685800" y="1752600"/>
            <a:ext cx="7772400" cy="4454525"/>
          </a:xfrm>
        </p:spPr>
        <p:txBody>
          <a:bodyPr/>
          <a:lstStyle/>
          <a:p>
            <a:pPr eaLnBrk="1" hangingPunct="1">
              <a:lnSpc>
                <a:spcPct val="95000"/>
              </a:lnSpc>
            </a:pPr>
            <a:r>
              <a:rPr lang="en-US" sz="2600" smtClean="0"/>
              <a:t>States typically have three levels of courts just like the federal government:</a:t>
            </a:r>
          </a:p>
          <a:p>
            <a:pPr lvl="1" eaLnBrk="1" hangingPunct="1">
              <a:lnSpc>
                <a:spcPct val="95000"/>
              </a:lnSpc>
            </a:pPr>
            <a:r>
              <a:rPr lang="en-US" sz="2200" smtClean="0"/>
              <a:t>The names of the courts vary by state, but they still generally include:</a:t>
            </a:r>
          </a:p>
          <a:p>
            <a:pPr lvl="2" eaLnBrk="1" hangingPunct="1">
              <a:lnSpc>
                <a:spcPct val="95000"/>
              </a:lnSpc>
            </a:pPr>
            <a:r>
              <a:rPr lang="en-US" sz="1800" smtClean="0"/>
              <a:t>Trial courts</a:t>
            </a:r>
          </a:p>
          <a:p>
            <a:pPr lvl="2" eaLnBrk="1" hangingPunct="1">
              <a:lnSpc>
                <a:spcPct val="95000"/>
              </a:lnSpc>
            </a:pPr>
            <a:r>
              <a:rPr lang="en-US" sz="1800" smtClean="0"/>
              <a:t>Intermediate courts of appeal</a:t>
            </a:r>
          </a:p>
          <a:p>
            <a:pPr lvl="2" eaLnBrk="1" hangingPunct="1">
              <a:lnSpc>
                <a:spcPct val="95000"/>
              </a:lnSpc>
            </a:pPr>
            <a:r>
              <a:rPr lang="en-US" sz="1800" smtClean="0"/>
              <a:t>A high court</a:t>
            </a:r>
          </a:p>
          <a:p>
            <a:pPr eaLnBrk="1" hangingPunct="1">
              <a:lnSpc>
                <a:spcPct val="95000"/>
              </a:lnSpc>
            </a:pPr>
            <a:r>
              <a:rPr lang="en-US" sz="2600" smtClean="0"/>
              <a:t>Some state trial courts are further divided into specialty courts such as:</a:t>
            </a:r>
          </a:p>
          <a:p>
            <a:pPr lvl="1" eaLnBrk="1" hangingPunct="1">
              <a:lnSpc>
                <a:spcPct val="95000"/>
              </a:lnSpc>
            </a:pPr>
            <a:r>
              <a:rPr lang="en-US" sz="2200" smtClean="0"/>
              <a:t>Traffic court</a:t>
            </a:r>
          </a:p>
          <a:p>
            <a:pPr lvl="1" eaLnBrk="1" hangingPunct="1">
              <a:lnSpc>
                <a:spcPct val="95000"/>
              </a:lnSpc>
            </a:pPr>
            <a:r>
              <a:rPr lang="en-US" sz="2200" smtClean="0"/>
              <a:t>Probate court</a:t>
            </a:r>
          </a:p>
          <a:p>
            <a:pPr lvl="1" eaLnBrk="1" hangingPunct="1">
              <a:lnSpc>
                <a:spcPct val="95000"/>
              </a:lnSpc>
            </a:pPr>
            <a:r>
              <a:rPr lang="en-US" sz="2200" smtClean="0"/>
              <a:t>Family court</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The Court System</a:t>
            </a:r>
          </a:p>
          <a:p>
            <a:pPr algn="ctr">
              <a:defRPr/>
            </a:pPr>
            <a:r>
              <a:rPr lang="en-US" sz="3500" dirty="0">
                <a:solidFill>
                  <a:schemeClr val="tx2"/>
                </a:solidFill>
                <a:latin typeface="Arial" charset="0"/>
                <a:ea typeface="ＭＳ Ｐゴシック" pitchFamily="30" charset="-128"/>
              </a:rPr>
              <a:t>State and Territory Courts</a:t>
            </a:r>
            <a:endParaRPr lang="en-US" sz="35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14</a:t>
            </a:fld>
            <a:endParaRPr lang="en-US" dirty="0"/>
          </a:p>
        </p:txBody>
      </p:sp>
    </p:spTree>
    <p:extLst>
      <p:ext uri="{BB962C8B-B14F-4D97-AF65-F5344CB8AC3E}">
        <p14:creationId xmlns:p14="http://schemas.microsoft.com/office/powerpoint/2010/main" val="3586226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4294967295"/>
          </p:nvPr>
        </p:nvSpPr>
        <p:spPr>
          <a:xfrm>
            <a:off x="685800" y="1905000"/>
            <a:ext cx="7772400" cy="4454525"/>
          </a:xfrm>
        </p:spPr>
        <p:txBody>
          <a:bodyPr/>
          <a:lstStyle/>
          <a:p>
            <a:pPr eaLnBrk="1" hangingPunct="1"/>
            <a:r>
              <a:rPr lang="en-US" smtClean="0"/>
              <a:t>Negligence:</a:t>
            </a:r>
          </a:p>
          <a:p>
            <a:pPr lvl="1" eaLnBrk="1" hangingPunct="1"/>
            <a:r>
              <a:rPr lang="en-US" smtClean="0"/>
              <a:t>Conduct that society considers unreasonably dangerous because:</a:t>
            </a:r>
          </a:p>
          <a:p>
            <a:pPr lvl="2" eaLnBrk="1" hangingPunct="1"/>
            <a:r>
              <a:rPr lang="en-US" smtClean="0"/>
              <a:t>The party knew or should have known that the conduct (or absence of conduct) would subject others to an appreciable risk of harm.</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Malpractice and Negligence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15</a:t>
            </a:fld>
            <a:endParaRPr lang="en-US" dirty="0"/>
          </a:p>
        </p:txBody>
      </p:sp>
    </p:spTree>
    <p:extLst>
      <p:ext uri="{BB962C8B-B14F-4D97-AF65-F5344CB8AC3E}">
        <p14:creationId xmlns:p14="http://schemas.microsoft.com/office/powerpoint/2010/main" val="2449225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4294967295"/>
          </p:nvPr>
        </p:nvSpPr>
        <p:spPr>
          <a:xfrm>
            <a:off x="685800" y="1981200"/>
            <a:ext cx="7772400" cy="4454525"/>
          </a:xfrm>
        </p:spPr>
        <p:txBody>
          <a:bodyPr/>
          <a:lstStyle/>
          <a:p>
            <a:pPr eaLnBrk="1" hangingPunct="1"/>
            <a:r>
              <a:rPr lang="en-US" smtClean="0"/>
              <a:t>Two theories to hold the hospital responsible for the conduct of its employees:</a:t>
            </a:r>
          </a:p>
          <a:p>
            <a:pPr marL="763588" lvl="1" indent="-273050" eaLnBrk="1" hangingPunct="1"/>
            <a:r>
              <a:rPr lang="en-US" smtClean="0"/>
              <a:t>Respondeat superior:</a:t>
            </a:r>
          </a:p>
          <a:p>
            <a:pPr lvl="2" indent="-214313" eaLnBrk="1" hangingPunct="1"/>
            <a:r>
              <a:rPr lang="en-US" smtClean="0"/>
              <a:t>Literally means let the master answer.</a:t>
            </a:r>
          </a:p>
          <a:p>
            <a:pPr lvl="2" indent="-214313" eaLnBrk="1" hangingPunct="1"/>
            <a:r>
              <a:rPr lang="en-US" smtClean="0"/>
              <a:t>Legal system holds the health care organization responsible for the negligent actions of the organization’s employees or agents when their actions are performed within the scope of their employment.</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Malpractice and Negligence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16</a:t>
            </a:fld>
            <a:endParaRPr lang="en-US" dirty="0"/>
          </a:p>
        </p:txBody>
      </p:sp>
    </p:spTree>
    <p:extLst>
      <p:ext uri="{BB962C8B-B14F-4D97-AF65-F5344CB8AC3E}">
        <p14:creationId xmlns:p14="http://schemas.microsoft.com/office/powerpoint/2010/main" val="2083928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4294967295"/>
          </p:nvPr>
        </p:nvSpPr>
        <p:spPr>
          <a:xfrm>
            <a:off x="685800" y="1905000"/>
            <a:ext cx="7772400" cy="4454525"/>
          </a:xfrm>
        </p:spPr>
        <p:txBody>
          <a:bodyPr/>
          <a:lstStyle/>
          <a:p>
            <a:pPr lvl="1" eaLnBrk="1" hangingPunct="1"/>
            <a:r>
              <a:rPr lang="en-US" smtClean="0"/>
              <a:t>Corporate negligence:</a:t>
            </a:r>
          </a:p>
          <a:p>
            <a:pPr lvl="2" eaLnBrk="1" hangingPunct="1"/>
            <a:r>
              <a:rPr lang="en-US" smtClean="0"/>
              <a:t>Corporate negligence is when courts hold health care organizations liable for their own acts of negligence.</a:t>
            </a:r>
          </a:p>
          <a:p>
            <a:pPr lvl="2" eaLnBrk="1" hangingPunct="1"/>
            <a:r>
              <a:rPr lang="en-US" smtClean="0"/>
              <a:t>Organizations responsible for monitoring the activities of all the people who function within their facilities.</a:t>
            </a:r>
          </a:p>
          <a:p>
            <a:pPr lvl="2" eaLnBrk="1" hangingPunct="1"/>
            <a:r>
              <a:rPr lang="en-US" smtClean="0"/>
              <a:t>Includes employees and independent contractors </a:t>
            </a:r>
            <a:br>
              <a:rPr lang="en-US" smtClean="0"/>
            </a:br>
            <a:r>
              <a:rPr lang="en-US" smtClean="0"/>
              <a:t>(such as physicians).</a:t>
            </a:r>
          </a:p>
          <a:p>
            <a:pPr lvl="2" eaLnBrk="1" hangingPunct="1"/>
            <a:r>
              <a:rPr lang="en-US" smtClean="0"/>
              <a:t>Organizations also responsible for complying with appropriate industry standards.</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Malpractice and Negligence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17</a:t>
            </a:fld>
            <a:endParaRPr lang="en-US" dirty="0"/>
          </a:p>
        </p:txBody>
      </p:sp>
    </p:spTree>
    <p:extLst>
      <p:ext uri="{BB962C8B-B14F-4D97-AF65-F5344CB8AC3E}">
        <p14:creationId xmlns:p14="http://schemas.microsoft.com/office/powerpoint/2010/main" val="2638596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4294967295"/>
          </p:nvPr>
        </p:nvSpPr>
        <p:spPr>
          <a:xfrm>
            <a:off x="685800" y="1752600"/>
            <a:ext cx="7772400" cy="4454525"/>
          </a:xfrm>
        </p:spPr>
        <p:txBody>
          <a:bodyPr/>
          <a:lstStyle/>
          <a:p>
            <a:pPr eaLnBrk="1" hangingPunct="1"/>
            <a:r>
              <a:rPr lang="en-US" dirty="0" smtClean="0"/>
              <a:t>Claims against health care facilities may include:</a:t>
            </a:r>
          </a:p>
          <a:p>
            <a:pPr lvl="1" eaLnBrk="1" hangingPunct="1"/>
            <a:r>
              <a:rPr lang="en-US" dirty="0" smtClean="0"/>
              <a:t>Assault</a:t>
            </a:r>
          </a:p>
          <a:p>
            <a:pPr lvl="1" eaLnBrk="1" hangingPunct="1"/>
            <a:r>
              <a:rPr lang="en-US" dirty="0" smtClean="0"/>
              <a:t>Battery</a:t>
            </a:r>
          </a:p>
          <a:p>
            <a:pPr lvl="1" eaLnBrk="1" hangingPunct="1"/>
            <a:r>
              <a:rPr lang="en-US" dirty="0" smtClean="0"/>
              <a:t>False imprisonment</a:t>
            </a:r>
          </a:p>
          <a:p>
            <a:pPr lvl="1" eaLnBrk="1" hangingPunct="1"/>
            <a:r>
              <a:rPr lang="en-US" dirty="0" smtClean="0"/>
              <a:t>Defamation of character</a:t>
            </a:r>
          </a:p>
          <a:p>
            <a:pPr lvl="1" eaLnBrk="1" hangingPunct="1"/>
            <a:r>
              <a:rPr lang="en-US" dirty="0" smtClean="0"/>
              <a:t>Invasion of privacy</a:t>
            </a:r>
          </a:p>
          <a:p>
            <a:pPr lvl="1" eaLnBrk="1" hangingPunct="1"/>
            <a:r>
              <a:rPr lang="en-US" dirty="0" smtClean="0"/>
              <a:t>Fraud or misrepresentation</a:t>
            </a:r>
          </a:p>
          <a:p>
            <a:pPr lvl="1" eaLnBrk="1" hangingPunct="1"/>
            <a:r>
              <a:rPr lang="en-US" dirty="0" smtClean="0"/>
              <a:t>Intentional infliction of emotional distress</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Intentional Torts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18</a:t>
            </a:fld>
            <a:endParaRPr lang="en-US" dirty="0"/>
          </a:p>
        </p:txBody>
      </p:sp>
    </p:spTree>
    <p:extLst>
      <p:ext uri="{BB962C8B-B14F-4D97-AF65-F5344CB8AC3E}">
        <p14:creationId xmlns:p14="http://schemas.microsoft.com/office/powerpoint/2010/main" val="3667375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4294967295"/>
          </p:nvPr>
        </p:nvSpPr>
        <p:spPr>
          <a:xfrm>
            <a:off x="685800" y="1905000"/>
            <a:ext cx="7772400" cy="4454525"/>
          </a:xfrm>
        </p:spPr>
        <p:txBody>
          <a:bodyPr/>
          <a:lstStyle/>
          <a:p>
            <a:pPr eaLnBrk="1" hangingPunct="1"/>
            <a:r>
              <a:rPr lang="en-US" smtClean="0"/>
              <a:t>Assault:</a:t>
            </a:r>
          </a:p>
          <a:p>
            <a:pPr lvl="1" eaLnBrk="1" hangingPunct="1"/>
            <a:r>
              <a:rPr lang="en-US" smtClean="0"/>
              <a:t>Is a deliberate threat + the apparent ability to do harm to another person without that person’s consent.</a:t>
            </a:r>
          </a:p>
          <a:p>
            <a:pPr lvl="1" eaLnBrk="1" hangingPunct="1"/>
            <a:r>
              <a:rPr lang="en-US" smtClean="0"/>
              <a:t>Does not require any actual physical contact.</a:t>
            </a:r>
          </a:p>
          <a:p>
            <a:pPr lvl="1" eaLnBrk="1" hangingPunct="1"/>
            <a:r>
              <a:rPr lang="en-US" smtClean="0"/>
              <a:t>Victim must be aware of the threat.</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Intentional Torts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19</a:t>
            </a:fld>
            <a:endParaRPr lang="en-US" dirty="0"/>
          </a:p>
        </p:txBody>
      </p:sp>
    </p:spTree>
    <p:extLst>
      <p:ext uri="{BB962C8B-B14F-4D97-AF65-F5344CB8AC3E}">
        <p14:creationId xmlns:p14="http://schemas.microsoft.com/office/powerpoint/2010/main" val="162817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371600"/>
            <a:ext cx="7772400" cy="4114800"/>
          </a:xfrm>
        </p:spPr>
        <p:txBody>
          <a:bodyPr>
            <a:normAutofit/>
          </a:bodyPr>
          <a:lstStyle/>
          <a:p>
            <a:pPr eaLnBrk="1" hangingPunct="1">
              <a:lnSpc>
                <a:spcPct val="95000"/>
              </a:lnSpc>
              <a:defRPr/>
            </a:pPr>
            <a:r>
              <a:rPr lang="en-US" sz="2800" dirty="0" smtClean="0"/>
              <a:t>Explain </a:t>
            </a:r>
            <a:r>
              <a:rPr lang="en-US" sz="2800" dirty="0" smtClean="0"/>
              <a:t>why health information management professionals must be knowledgeable about </a:t>
            </a:r>
            <a:r>
              <a:rPr lang="en-US" sz="2800" dirty="0" smtClean="0"/>
              <a:t>medico legal </a:t>
            </a:r>
            <a:r>
              <a:rPr lang="en-US" sz="2800" dirty="0" smtClean="0"/>
              <a:t>issues.</a:t>
            </a:r>
          </a:p>
          <a:p>
            <a:pPr eaLnBrk="1" hangingPunct="1">
              <a:lnSpc>
                <a:spcPct val="95000"/>
              </a:lnSpc>
              <a:defRPr/>
            </a:pPr>
            <a:r>
              <a:rPr lang="en-US" sz="2800" dirty="0" smtClean="0"/>
              <a:t>Distinguish between confidential and </a:t>
            </a:r>
            <a:r>
              <a:rPr lang="en-US" sz="2800" dirty="0" smtClean="0"/>
              <a:t>non confidential </a:t>
            </a:r>
            <a:r>
              <a:rPr lang="en-US" sz="2800" dirty="0" smtClean="0"/>
              <a:t>information within a health information system.</a:t>
            </a:r>
          </a:p>
          <a:p>
            <a:pPr eaLnBrk="1" hangingPunct="1">
              <a:lnSpc>
                <a:spcPct val="95000"/>
              </a:lnSpc>
              <a:defRPr/>
            </a:pPr>
            <a:r>
              <a:rPr lang="en-US" sz="2800" dirty="0" smtClean="0"/>
              <a:t>Describe general legal principles governing access to confidential health information in a variety of circumstances</a:t>
            </a:r>
            <a:r>
              <a:rPr lang="en-US" sz="2800" dirty="0" smtClean="0"/>
              <a:t>.</a:t>
            </a:r>
            <a:endParaRPr lang="en-US" sz="2800" dirty="0" smtClean="0"/>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a:defRPr/>
            </a:pPr>
            <a:r>
              <a:rPr lang="en-US" sz="4000" dirty="0" smtClean="0">
                <a:solidFill>
                  <a:schemeClr val="tx2"/>
                </a:solidFill>
                <a:latin typeface="Arial" charset="0"/>
                <a:ea typeface="ＭＳ Ｐゴシック" pitchFamily="30" charset="-128"/>
              </a:rPr>
              <a:t>Learning </a:t>
            </a:r>
            <a:r>
              <a:rPr lang="en-US" sz="4000" dirty="0">
                <a:solidFill>
                  <a:schemeClr val="tx2"/>
                </a:solidFill>
                <a:latin typeface="Arial" charset="0"/>
                <a:ea typeface="ＭＳ Ｐゴシック" pitchFamily="30" charset="-128"/>
              </a:rPr>
              <a:t>Objectives</a:t>
            </a:r>
            <a:endParaRPr lang="en-US"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4" name="Footer Placeholder 3"/>
          <p:cNvSpPr>
            <a:spLocks noGrp="1"/>
          </p:cNvSpPr>
          <p:nvPr>
            <p:ph type="ftr" sz="quarter" idx="11"/>
          </p:nvPr>
        </p:nvSpPr>
        <p:spPr/>
        <p:txBody>
          <a:bodyPr/>
          <a:lstStyle/>
          <a:p>
            <a:r>
              <a:rPr lang="it-IT" smtClean="0"/>
              <a:t>ISC471/HCI 571   Isabelle Bichindaritz </a:t>
            </a:r>
            <a:endParaRPr lang="en-US" dirty="0"/>
          </a:p>
        </p:txBody>
      </p:sp>
      <p:sp>
        <p:nvSpPr>
          <p:cNvPr id="5" name="Slide Number Placeholder 4"/>
          <p:cNvSpPr>
            <a:spLocks noGrp="1"/>
          </p:cNvSpPr>
          <p:nvPr>
            <p:ph type="sldNum" sz="quarter" idx="12"/>
          </p:nvPr>
        </p:nvSpPr>
        <p:spPr/>
        <p:txBody>
          <a:bodyPr/>
          <a:lstStyle/>
          <a:p>
            <a:fld id="{931B5573-0BD9-48C7-8B12-C6B34BBE7DCD}" type="slidenum">
              <a:rPr lang="en-US" smtClean="0"/>
              <a:pPr/>
              <a:t>2</a:t>
            </a:fld>
            <a:endParaRPr lang="en-US" dirty="0"/>
          </a:p>
        </p:txBody>
      </p:sp>
    </p:spTree>
    <p:extLst>
      <p:ext uri="{BB962C8B-B14F-4D97-AF65-F5344CB8AC3E}">
        <p14:creationId xmlns:p14="http://schemas.microsoft.com/office/powerpoint/2010/main" val="1298993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4294967295"/>
          </p:nvPr>
        </p:nvSpPr>
        <p:spPr>
          <a:xfrm>
            <a:off x="685800" y="1752600"/>
            <a:ext cx="7772400" cy="4454525"/>
          </a:xfrm>
        </p:spPr>
        <p:txBody>
          <a:bodyPr/>
          <a:lstStyle/>
          <a:p>
            <a:pPr eaLnBrk="1" hangingPunct="1"/>
            <a:r>
              <a:rPr lang="en-US" dirty="0" smtClean="0"/>
              <a:t>Battery</a:t>
            </a:r>
          </a:p>
          <a:p>
            <a:pPr lvl="1" eaLnBrk="1" hangingPunct="1"/>
            <a:r>
              <a:rPr lang="en-US" sz="2400" dirty="0" smtClean="0"/>
              <a:t>Battery is touching another person in a socially impermissible manner without consent.</a:t>
            </a:r>
          </a:p>
          <a:p>
            <a:pPr lvl="1" eaLnBrk="1" hangingPunct="1"/>
            <a:r>
              <a:rPr lang="en-US" sz="2400" dirty="0" smtClean="0"/>
              <a:t>Victim does not have to be aware of the touching.</a:t>
            </a:r>
          </a:p>
          <a:p>
            <a:pPr lvl="1" eaLnBrk="1" hangingPunct="1"/>
            <a:r>
              <a:rPr lang="en-US" sz="2400" dirty="0" smtClean="0"/>
              <a:t>Consent may be implied – when an unconscious person is treated in a facility for life-saving treatment.</a:t>
            </a:r>
          </a:p>
          <a:p>
            <a:pPr lvl="1" eaLnBrk="1" hangingPunct="1"/>
            <a:r>
              <a:rPr lang="en-US" sz="2400" dirty="0" smtClean="0"/>
              <a:t>This is primary reason that written consent is required for all procedures.</a:t>
            </a:r>
          </a:p>
          <a:p>
            <a:pPr lvl="1" eaLnBrk="1" hangingPunct="1"/>
            <a:r>
              <a:rPr lang="en-US" sz="2400" dirty="0" smtClean="0"/>
              <a:t>Does not matter if the treatment would help </a:t>
            </a:r>
            <a:br>
              <a:rPr lang="en-US" sz="2400" dirty="0" smtClean="0"/>
            </a:br>
            <a:r>
              <a:rPr lang="en-US" sz="2400" dirty="0" smtClean="0"/>
              <a:t>the patient.</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Intentional Torts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20</a:t>
            </a:fld>
            <a:endParaRPr lang="en-US" dirty="0"/>
          </a:p>
        </p:txBody>
      </p:sp>
    </p:spTree>
    <p:extLst>
      <p:ext uri="{BB962C8B-B14F-4D97-AF65-F5344CB8AC3E}">
        <p14:creationId xmlns:p14="http://schemas.microsoft.com/office/powerpoint/2010/main" val="3271853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4294967295"/>
          </p:nvPr>
        </p:nvSpPr>
        <p:spPr>
          <a:xfrm>
            <a:off x="685800" y="1752600"/>
            <a:ext cx="7772400" cy="4454525"/>
          </a:xfrm>
        </p:spPr>
        <p:txBody>
          <a:bodyPr/>
          <a:lstStyle/>
          <a:p>
            <a:pPr eaLnBrk="1" hangingPunct="1"/>
            <a:r>
              <a:rPr lang="en-US" dirty="0" smtClean="0"/>
              <a:t>False imprisonment:</a:t>
            </a:r>
          </a:p>
          <a:p>
            <a:pPr lvl="1" eaLnBrk="1" hangingPunct="1"/>
            <a:r>
              <a:rPr lang="en-US" sz="2400" dirty="0" smtClean="0"/>
              <a:t>Unlawful restrain of a person’s personal liberty</a:t>
            </a:r>
          </a:p>
          <a:p>
            <a:pPr lvl="1" eaLnBrk="1" hangingPunct="1"/>
            <a:r>
              <a:rPr lang="en-US" sz="2400" dirty="0" smtClean="0"/>
              <a:t>Unlawful restraining or confining of a person</a:t>
            </a:r>
          </a:p>
          <a:p>
            <a:pPr lvl="1" eaLnBrk="1" hangingPunct="1"/>
            <a:r>
              <a:rPr lang="en-US" sz="2400" dirty="0" smtClean="0"/>
              <a:t>No requirement of physical force</a:t>
            </a:r>
          </a:p>
          <a:p>
            <a:pPr lvl="1" eaLnBrk="1" hangingPunct="1"/>
            <a:r>
              <a:rPr lang="en-US" sz="2400" dirty="0" smtClean="0"/>
              <a:t>Does require the reasonable fear that force will be used to detain or intimidate the victim into following orders</a:t>
            </a:r>
          </a:p>
          <a:p>
            <a:pPr lvl="1" eaLnBrk="1" hangingPunct="1"/>
            <a:r>
              <a:rPr lang="en-US" sz="2400" dirty="0" smtClean="0"/>
              <a:t>Examples in this context:</a:t>
            </a:r>
          </a:p>
          <a:p>
            <a:pPr lvl="2" eaLnBrk="1" hangingPunct="1"/>
            <a:r>
              <a:rPr lang="en-US" sz="2000" dirty="0" smtClean="0"/>
              <a:t>Refusing to let a patient leave until the bill is paid</a:t>
            </a:r>
          </a:p>
          <a:p>
            <a:pPr lvl="2" eaLnBrk="1" hangingPunct="1"/>
            <a:r>
              <a:rPr lang="en-US" sz="2000" dirty="0" smtClean="0"/>
              <a:t>Use of physical restraints only because of understaffing to monitor patients</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Intentional Torts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21</a:t>
            </a:fld>
            <a:endParaRPr lang="en-US" dirty="0"/>
          </a:p>
        </p:txBody>
      </p:sp>
    </p:spTree>
    <p:extLst>
      <p:ext uri="{BB962C8B-B14F-4D97-AF65-F5344CB8AC3E}">
        <p14:creationId xmlns:p14="http://schemas.microsoft.com/office/powerpoint/2010/main" val="3586376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4294967295"/>
          </p:nvPr>
        </p:nvSpPr>
        <p:spPr>
          <a:xfrm>
            <a:off x="685800" y="1752600"/>
            <a:ext cx="7772400" cy="4454525"/>
          </a:xfrm>
        </p:spPr>
        <p:txBody>
          <a:bodyPr/>
          <a:lstStyle/>
          <a:p>
            <a:pPr eaLnBrk="1" hangingPunct="1">
              <a:lnSpc>
                <a:spcPct val="90000"/>
              </a:lnSpc>
            </a:pPr>
            <a:r>
              <a:rPr lang="en-US" sz="2600" smtClean="0"/>
              <a:t>Defamation of character:</a:t>
            </a:r>
          </a:p>
          <a:p>
            <a:pPr lvl="1" eaLnBrk="1" hangingPunct="1">
              <a:lnSpc>
                <a:spcPct val="90000"/>
              </a:lnSpc>
            </a:pPr>
            <a:r>
              <a:rPr lang="en-US" sz="2200" smtClean="0"/>
              <a:t>Two types:</a:t>
            </a:r>
          </a:p>
          <a:p>
            <a:pPr lvl="2" eaLnBrk="1" hangingPunct="1">
              <a:lnSpc>
                <a:spcPct val="90000"/>
              </a:lnSpc>
            </a:pPr>
            <a:r>
              <a:rPr lang="en-US" sz="1800" smtClean="0"/>
              <a:t>Slander – oral</a:t>
            </a:r>
          </a:p>
          <a:p>
            <a:pPr lvl="2" eaLnBrk="1" hangingPunct="1">
              <a:lnSpc>
                <a:spcPct val="90000"/>
              </a:lnSpc>
            </a:pPr>
            <a:r>
              <a:rPr lang="en-US" sz="1800" smtClean="0"/>
              <a:t>Libel – written </a:t>
            </a:r>
          </a:p>
          <a:p>
            <a:pPr lvl="1" eaLnBrk="1" hangingPunct="1">
              <a:lnSpc>
                <a:spcPct val="90000"/>
              </a:lnSpc>
            </a:pPr>
            <a:r>
              <a:rPr lang="en-US" sz="2200" smtClean="0"/>
              <a:t>Is a communication that tends to damage the defamed person’s reputation in the eyes of the community.</a:t>
            </a:r>
          </a:p>
          <a:p>
            <a:pPr lvl="1" eaLnBrk="1" hangingPunct="1">
              <a:lnSpc>
                <a:spcPct val="90000"/>
              </a:lnSpc>
            </a:pPr>
            <a:r>
              <a:rPr lang="en-US" sz="2200" smtClean="0"/>
              <a:t>Must show communication to a third party.</a:t>
            </a:r>
          </a:p>
          <a:p>
            <a:pPr lvl="1" eaLnBrk="1" hangingPunct="1">
              <a:lnSpc>
                <a:spcPct val="90000"/>
              </a:lnSpc>
            </a:pPr>
            <a:r>
              <a:rPr lang="en-US" sz="2200" smtClean="0"/>
              <a:t>A defense to defamation is truth of the statements.</a:t>
            </a:r>
          </a:p>
          <a:p>
            <a:pPr lvl="1" eaLnBrk="1" hangingPunct="1">
              <a:lnSpc>
                <a:spcPct val="90000"/>
              </a:lnSpc>
            </a:pPr>
            <a:r>
              <a:rPr lang="en-US" sz="2200" smtClean="0"/>
              <a:t>If the statement occurs during a privileged communication (example, confidential communications between spouses, discussion with a priest) there is no defamation unless there was a malicious intent.</a:t>
            </a:r>
          </a:p>
          <a:p>
            <a:pPr lvl="1" eaLnBrk="1" hangingPunct="1">
              <a:lnSpc>
                <a:spcPct val="90000"/>
              </a:lnSpc>
            </a:pPr>
            <a:r>
              <a:rPr lang="en-US" sz="2200" smtClean="0"/>
              <a:t>Is rare in a health care context.</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Intentional Torts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22</a:t>
            </a:fld>
            <a:endParaRPr lang="en-US" dirty="0"/>
          </a:p>
        </p:txBody>
      </p:sp>
    </p:spTree>
    <p:extLst>
      <p:ext uri="{BB962C8B-B14F-4D97-AF65-F5344CB8AC3E}">
        <p14:creationId xmlns:p14="http://schemas.microsoft.com/office/powerpoint/2010/main" val="2971254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4294967295"/>
          </p:nvPr>
        </p:nvSpPr>
        <p:spPr>
          <a:xfrm>
            <a:off x="685800" y="1600200"/>
            <a:ext cx="7772400" cy="4454525"/>
          </a:xfrm>
        </p:spPr>
        <p:txBody>
          <a:bodyPr/>
          <a:lstStyle/>
          <a:p>
            <a:pPr eaLnBrk="1" hangingPunct="1"/>
            <a:r>
              <a:rPr lang="en-US" dirty="0" smtClean="0"/>
              <a:t>Invasion of privacy:</a:t>
            </a:r>
          </a:p>
          <a:p>
            <a:pPr lvl="1" eaLnBrk="1" hangingPunct="1"/>
            <a:r>
              <a:rPr lang="en-US" sz="2400" dirty="0" smtClean="0"/>
              <a:t>Very important in a health care context</a:t>
            </a:r>
          </a:p>
          <a:p>
            <a:pPr lvl="1" eaLnBrk="1" hangingPunct="1"/>
            <a:r>
              <a:rPr lang="en-US" sz="2400" dirty="0" smtClean="0"/>
              <a:t>Negligent disregard for a patient’s privacy can result in:</a:t>
            </a:r>
          </a:p>
          <a:p>
            <a:pPr lvl="2" eaLnBrk="1" hangingPunct="1"/>
            <a:r>
              <a:rPr lang="en-US" sz="2000" dirty="0" smtClean="0"/>
              <a:t>A tort claim</a:t>
            </a:r>
          </a:p>
          <a:p>
            <a:pPr lvl="2" eaLnBrk="1" hangingPunct="1"/>
            <a:r>
              <a:rPr lang="en-US" sz="2000" dirty="0" smtClean="0"/>
              <a:t>Regulatory penalties</a:t>
            </a:r>
          </a:p>
          <a:p>
            <a:pPr lvl="2" eaLnBrk="1" hangingPunct="1"/>
            <a:r>
              <a:rPr lang="en-US" sz="2000" dirty="0" smtClean="0"/>
              <a:t>Criminal penalties</a:t>
            </a:r>
          </a:p>
          <a:p>
            <a:pPr lvl="1" eaLnBrk="1" hangingPunct="1"/>
            <a:r>
              <a:rPr lang="en-US" sz="2400" dirty="0" smtClean="0"/>
              <a:t>Invasion of privacy includes:</a:t>
            </a:r>
          </a:p>
          <a:p>
            <a:pPr lvl="2" eaLnBrk="1" hangingPunct="1"/>
            <a:r>
              <a:rPr lang="en-US" sz="2000" dirty="0" smtClean="0"/>
              <a:t>Divulging confidential information from a patient’s record to an improper recipient without the patient’s consent</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Intentional Torts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23</a:t>
            </a:fld>
            <a:endParaRPr lang="en-US" dirty="0"/>
          </a:p>
        </p:txBody>
      </p:sp>
    </p:spTree>
    <p:extLst>
      <p:ext uri="{BB962C8B-B14F-4D97-AF65-F5344CB8AC3E}">
        <p14:creationId xmlns:p14="http://schemas.microsoft.com/office/powerpoint/2010/main" val="3309385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4294967295"/>
          </p:nvPr>
        </p:nvSpPr>
        <p:spPr>
          <a:xfrm>
            <a:off x="685800" y="1676400"/>
            <a:ext cx="7772400" cy="4454525"/>
          </a:xfrm>
        </p:spPr>
        <p:txBody>
          <a:bodyPr/>
          <a:lstStyle/>
          <a:p>
            <a:pPr eaLnBrk="1" hangingPunct="1"/>
            <a:r>
              <a:rPr lang="en-US" smtClean="0"/>
              <a:t>Fraud:</a:t>
            </a:r>
          </a:p>
          <a:p>
            <a:pPr lvl="1" eaLnBrk="1" hangingPunct="1"/>
            <a:r>
              <a:rPr lang="en-US" smtClean="0"/>
              <a:t>Willful and intentional misrepresentation that could cause harm or loss to a person or the person’s property</a:t>
            </a:r>
          </a:p>
          <a:p>
            <a:pPr lvl="1" eaLnBrk="1" hangingPunct="1"/>
            <a:r>
              <a:rPr lang="en-US" smtClean="0"/>
              <a:t>May include:</a:t>
            </a:r>
          </a:p>
          <a:p>
            <a:pPr lvl="2" eaLnBrk="1" hangingPunct="1"/>
            <a:r>
              <a:rPr lang="en-US" smtClean="0"/>
              <a:t>Improper billing for procedures not performed</a:t>
            </a:r>
          </a:p>
          <a:p>
            <a:pPr lvl="2" eaLnBrk="1" hangingPunct="1"/>
            <a:r>
              <a:rPr lang="en-US" smtClean="0"/>
              <a:t>Deliberately coding incorrectly to gain a higher payment</a:t>
            </a:r>
          </a:p>
          <a:p>
            <a:pPr lvl="2" eaLnBrk="1" hangingPunct="1"/>
            <a:r>
              <a:rPr lang="en-US" smtClean="0"/>
              <a:t>Promising a certain surgical result when not certain</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The Legal System</a:t>
            </a:r>
          </a:p>
          <a:p>
            <a:pPr algn="ctr">
              <a:defRPr/>
            </a:pPr>
            <a:r>
              <a:rPr lang="en-US" sz="3500" dirty="0">
                <a:solidFill>
                  <a:schemeClr val="tx2"/>
                </a:solidFill>
                <a:latin typeface="Arial" charset="0"/>
                <a:ea typeface="ＭＳ Ｐゴシック" pitchFamily="30" charset="-128"/>
              </a:rPr>
              <a:t>Cases that Involve Health Care Facilities </a:t>
            </a:r>
            <a:br>
              <a:rPr lang="en-US" sz="3500" dirty="0">
                <a:solidFill>
                  <a:schemeClr val="tx2"/>
                </a:solidFill>
                <a:latin typeface="Arial" charset="0"/>
                <a:ea typeface="ＭＳ Ｐゴシック" pitchFamily="30" charset="-128"/>
              </a:rPr>
            </a:br>
            <a:r>
              <a:rPr lang="en-US" sz="35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Intentional Torts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24</a:t>
            </a:fld>
            <a:endParaRPr lang="en-US" dirty="0"/>
          </a:p>
        </p:txBody>
      </p:sp>
    </p:spTree>
    <p:extLst>
      <p:ext uri="{BB962C8B-B14F-4D97-AF65-F5344CB8AC3E}">
        <p14:creationId xmlns:p14="http://schemas.microsoft.com/office/powerpoint/2010/main" val="248069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4294967295"/>
          </p:nvPr>
        </p:nvSpPr>
        <p:spPr>
          <a:xfrm>
            <a:off x="685800" y="1828800"/>
            <a:ext cx="7772400" cy="4454525"/>
          </a:xfrm>
        </p:spPr>
        <p:txBody>
          <a:bodyPr/>
          <a:lstStyle/>
          <a:p>
            <a:pPr eaLnBrk="1" hangingPunct="1"/>
            <a:r>
              <a:rPr lang="en-US" smtClean="0"/>
              <a:t>Intentional infliction of emotional distress</a:t>
            </a:r>
          </a:p>
          <a:p>
            <a:pPr lvl="1" eaLnBrk="1" hangingPunct="1"/>
            <a:r>
              <a:rPr lang="en-US" smtClean="0"/>
              <a:t>Must be intentional</a:t>
            </a:r>
          </a:p>
          <a:p>
            <a:pPr lvl="1" eaLnBrk="1" hangingPunct="1"/>
            <a:r>
              <a:rPr lang="en-US" smtClean="0"/>
              <a:t>Must actually cause significant emotional distress</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effectLst>
                  <a:outerShdw blurRad="38100" dist="38100" dir="2700000" algn="tl">
                    <a:srgbClr val="000000">
                      <a:alpha val="43137"/>
                    </a:srgbClr>
                  </a:outerShdw>
                </a:effectLst>
                <a:latin typeface="Arial" charset="0"/>
                <a:ea typeface="ＭＳ Ｐゴシック" pitchFamily="30" charset="-128"/>
              </a:rPr>
              <a:t>The Legal System</a:t>
            </a:r>
          </a:p>
          <a:p>
            <a:pPr algn="ctr">
              <a:defRPr/>
            </a:pPr>
            <a:r>
              <a:rPr lang="en-US" sz="3500" dirty="0">
                <a:solidFill>
                  <a:schemeClr val="tx2"/>
                </a:solidFill>
                <a:effectLst>
                  <a:outerShdw blurRad="38100" dist="38100" dir="2700000" algn="tl">
                    <a:srgbClr val="000000">
                      <a:alpha val="43137"/>
                    </a:srgbClr>
                  </a:outerShdw>
                </a:effectLst>
                <a:latin typeface="Arial" charset="0"/>
                <a:ea typeface="ＭＳ Ｐゴシック" pitchFamily="30" charset="-128"/>
              </a:rPr>
              <a:t>Cases that Involve Health Care Facilities </a:t>
            </a:r>
            <a:br>
              <a:rPr lang="en-US" sz="3500" dirty="0">
                <a:solidFill>
                  <a:schemeClr val="tx2"/>
                </a:solidFill>
                <a:effectLst>
                  <a:outerShdw blurRad="38100" dist="38100" dir="2700000" algn="tl">
                    <a:srgbClr val="000000">
                      <a:alpha val="43137"/>
                    </a:srgbClr>
                  </a:outerShdw>
                </a:effectLst>
                <a:latin typeface="Arial" charset="0"/>
                <a:ea typeface="ＭＳ Ｐゴシック" pitchFamily="30" charset="-128"/>
              </a:rPr>
            </a:br>
            <a:r>
              <a:rPr lang="en-US" sz="3500" dirty="0">
                <a:solidFill>
                  <a:schemeClr val="tx2"/>
                </a:solidFill>
                <a:effectLst>
                  <a:outerShdw blurRad="38100" dist="38100" dir="2700000" algn="tl">
                    <a:srgbClr val="000000">
                      <a:alpha val="43137"/>
                    </a:srgbClr>
                  </a:outerShdw>
                </a:effectLst>
                <a:latin typeface="Arial" charset="0"/>
                <a:ea typeface="ＭＳ Ｐゴシック" pitchFamily="30" charset="-128"/>
              </a:rPr>
              <a:t>and Providers</a:t>
            </a:r>
            <a:r>
              <a:rPr lang="en-US" sz="2300" dirty="0">
                <a:solidFill>
                  <a:schemeClr val="tx2"/>
                </a:solidFill>
                <a:effectLst>
                  <a:outerShdw blurRad="38100" dist="38100" dir="2700000" algn="tl">
                    <a:srgbClr val="000000">
                      <a:alpha val="43137"/>
                    </a:srgbClr>
                  </a:outerShdw>
                </a:effectLst>
                <a:latin typeface="Arial" charset="0"/>
                <a:ea typeface="ＭＳ Ｐゴシック" pitchFamily="30" charset="-128"/>
              </a:rPr>
              <a:t> – </a:t>
            </a:r>
            <a:r>
              <a:rPr lang="en-US" sz="3500" dirty="0">
                <a:solidFill>
                  <a:schemeClr val="tx2"/>
                </a:solidFill>
                <a:effectLst>
                  <a:outerShdw blurRad="38100" dist="38100" dir="2700000" algn="tl">
                    <a:srgbClr val="000000">
                      <a:alpha val="43137"/>
                    </a:srgbClr>
                  </a:outerShdw>
                </a:effectLst>
                <a:latin typeface="Arial" charset="0"/>
                <a:ea typeface="ＭＳ Ｐゴシック" pitchFamily="30" charset="-128"/>
              </a:rPr>
              <a:t>Intentional Torts </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25</a:t>
            </a:fld>
            <a:endParaRPr lang="en-US" dirty="0"/>
          </a:p>
        </p:txBody>
      </p:sp>
    </p:spTree>
    <p:extLst>
      <p:ext uri="{BB962C8B-B14F-4D97-AF65-F5344CB8AC3E}">
        <p14:creationId xmlns:p14="http://schemas.microsoft.com/office/powerpoint/2010/main" val="779855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685800" y="1828800"/>
            <a:ext cx="7772400" cy="4454525"/>
          </a:xfrm>
        </p:spPr>
        <p:txBody>
          <a:bodyPr/>
          <a:lstStyle/>
          <a:p>
            <a:pPr eaLnBrk="1" hangingPunct="1"/>
            <a:r>
              <a:rPr lang="en-US" smtClean="0"/>
              <a:t>Health Information Portability and Accountability Act of 1996 (HIPAA), the Balanced Budget Act, and the Federal False Claims Act all impose penalties for health care providers who engage in fraudulent practices.</a:t>
            </a:r>
          </a:p>
          <a:p>
            <a:pPr lvl="1" eaLnBrk="1" hangingPunct="1"/>
            <a:r>
              <a:rPr lang="en-US" smtClean="0"/>
              <a:t>May include criminal sanctions.</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2900">
                <a:solidFill>
                  <a:schemeClr val="tx2"/>
                </a:solidFill>
                <a:effectLst>
                  <a:outerShdw blurRad="38100" dist="38100" dir="2700000" algn="tl">
                    <a:srgbClr val="000000"/>
                  </a:outerShdw>
                </a:effectLst>
                <a:latin typeface="Arial" charset="0"/>
                <a:ea typeface="ＭＳ Ｐゴシック" pitchFamily="30" charset="-128"/>
              </a:rPr>
              <a:t>The Legal System</a:t>
            </a:r>
          </a:p>
          <a:p>
            <a:pPr algn="ctr">
              <a:defRPr/>
            </a:pPr>
            <a:r>
              <a:rPr lang="en-US" sz="2900">
                <a:solidFill>
                  <a:schemeClr val="tx2"/>
                </a:solidFill>
                <a:effectLst>
                  <a:outerShdw blurRad="38100" dist="38100" dir="2700000" algn="tl">
                    <a:srgbClr val="000000"/>
                  </a:outerShdw>
                </a:effectLst>
                <a:latin typeface="Arial" charset="0"/>
                <a:ea typeface="ＭＳ Ｐゴシック" pitchFamily="30" charset="-128"/>
              </a:rPr>
              <a:t>Cases that Involve Health Care Facilities </a:t>
            </a:r>
            <a:br>
              <a:rPr lang="en-US" sz="2900">
                <a:solidFill>
                  <a:schemeClr val="tx2"/>
                </a:solidFill>
                <a:effectLst>
                  <a:outerShdw blurRad="38100" dist="38100" dir="2700000" algn="tl">
                    <a:srgbClr val="000000"/>
                  </a:outerShdw>
                </a:effectLst>
                <a:latin typeface="Arial" charset="0"/>
                <a:ea typeface="ＭＳ Ｐゴシック" pitchFamily="30" charset="-128"/>
              </a:rPr>
            </a:br>
            <a:r>
              <a:rPr lang="en-US" sz="2900">
                <a:solidFill>
                  <a:schemeClr val="tx2"/>
                </a:solidFill>
                <a:effectLst>
                  <a:outerShdw blurRad="38100" dist="38100" dir="2700000" algn="tl">
                    <a:srgbClr val="000000"/>
                  </a:outerShdw>
                </a:effectLst>
                <a:latin typeface="Arial" charset="0"/>
                <a:ea typeface="ＭＳ Ｐゴシック" pitchFamily="30" charset="-128"/>
              </a:rPr>
              <a:t>and Providers – Crimes and Corporate Compliance</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26</a:t>
            </a:fld>
            <a:endParaRPr lang="en-US" dirty="0"/>
          </a:p>
        </p:txBody>
      </p:sp>
    </p:spTree>
    <p:extLst>
      <p:ext uri="{BB962C8B-B14F-4D97-AF65-F5344CB8AC3E}">
        <p14:creationId xmlns:p14="http://schemas.microsoft.com/office/powerpoint/2010/main" val="4129182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4294967295"/>
          </p:nvPr>
        </p:nvSpPr>
        <p:spPr>
          <a:xfrm>
            <a:off x="685800" y="2286000"/>
            <a:ext cx="7772400" cy="3387725"/>
          </a:xfrm>
        </p:spPr>
        <p:txBody>
          <a:bodyPr/>
          <a:lstStyle/>
          <a:p>
            <a:pPr eaLnBrk="1" hangingPunct="1"/>
            <a:r>
              <a:rPr lang="en-US" smtClean="0"/>
              <a:t>Failure to comply with government imposed statutes, rules, and regulations can lead to:</a:t>
            </a:r>
          </a:p>
          <a:p>
            <a:pPr lvl="1" eaLnBrk="1" hangingPunct="1"/>
            <a:r>
              <a:rPr lang="en-US" smtClean="0"/>
              <a:t>Monetary penalties</a:t>
            </a:r>
          </a:p>
          <a:p>
            <a:pPr lvl="1" eaLnBrk="1" hangingPunct="1"/>
            <a:r>
              <a:rPr lang="en-US" smtClean="0"/>
              <a:t>Criminal penalties</a:t>
            </a:r>
          </a:p>
          <a:p>
            <a:pPr lvl="1" eaLnBrk="1" hangingPunct="1"/>
            <a:r>
              <a:rPr lang="en-US" smtClean="0"/>
              <a:t>Removal from participation in Medicare</a:t>
            </a:r>
          </a:p>
          <a:p>
            <a:pPr lvl="1" eaLnBrk="1" hangingPunct="1"/>
            <a:r>
              <a:rPr lang="en-US" smtClean="0"/>
              <a:t>Loss of licensure</a:t>
            </a:r>
          </a:p>
        </p:txBody>
      </p:sp>
      <p:sp>
        <p:nvSpPr>
          <p:cNvPr id="4099" name="Rectangle 1026"/>
          <p:cNvSpPr>
            <a:spLocks noChangeArrowheads="1"/>
          </p:cNvSpPr>
          <p:nvPr/>
        </p:nvSpPr>
        <p:spPr bwMode="auto">
          <a:xfrm>
            <a:off x="0" y="457200"/>
            <a:ext cx="9144000" cy="1219200"/>
          </a:xfrm>
          <a:prstGeom prst="rect">
            <a:avLst/>
          </a:prstGeom>
          <a:noFill/>
          <a:ln w="9525">
            <a:noFill/>
            <a:miter lim="800000"/>
            <a:headEnd/>
            <a:tailEnd/>
          </a:ln>
        </p:spPr>
        <p:txBody>
          <a:bodyPr anchor="ctr"/>
          <a:lstStyle/>
          <a:p>
            <a:pPr algn="ctr">
              <a:defRPr/>
            </a:pPr>
            <a:r>
              <a:rPr lang="en-US" sz="3200" dirty="0">
                <a:solidFill>
                  <a:schemeClr val="tx2"/>
                </a:solidFill>
                <a:latin typeface="Arial" charset="0"/>
                <a:ea typeface="ＭＳ Ｐゴシック" pitchFamily="30" charset="-128"/>
              </a:rPr>
              <a:t>The Legal System</a:t>
            </a:r>
          </a:p>
          <a:p>
            <a:pPr algn="ctr">
              <a:defRPr/>
            </a:pPr>
            <a:r>
              <a:rPr lang="en-US" sz="3200" dirty="0">
                <a:solidFill>
                  <a:schemeClr val="tx2"/>
                </a:solidFill>
                <a:latin typeface="Arial" charset="0"/>
                <a:ea typeface="ＭＳ Ｐゴシック" pitchFamily="30" charset="-128"/>
              </a:rPr>
              <a:t>Cases that Involve Health Care Facilities </a:t>
            </a:r>
            <a:br>
              <a:rPr lang="en-US" sz="3200" dirty="0">
                <a:solidFill>
                  <a:schemeClr val="tx2"/>
                </a:solidFill>
                <a:latin typeface="Arial" charset="0"/>
                <a:ea typeface="ＭＳ Ｐゴシック" pitchFamily="30" charset="-128"/>
              </a:rPr>
            </a:br>
            <a:r>
              <a:rPr lang="en-US" sz="3200" dirty="0">
                <a:solidFill>
                  <a:schemeClr val="tx2"/>
                </a:solidFill>
                <a:latin typeface="Arial" charset="0"/>
                <a:ea typeface="ＭＳ Ｐゴシック" pitchFamily="30" charset="-128"/>
              </a:rPr>
              <a:t>and Providers</a:t>
            </a:r>
            <a:r>
              <a:rPr lang="en-US" sz="2300" dirty="0">
                <a:solidFill>
                  <a:schemeClr val="tx2"/>
                </a:solidFill>
                <a:latin typeface="Arial" charset="0"/>
                <a:ea typeface="ＭＳ Ｐゴシック" pitchFamily="30" charset="-128"/>
              </a:rPr>
              <a:t> – </a:t>
            </a:r>
            <a:r>
              <a:rPr lang="en-US" sz="3200" dirty="0">
                <a:solidFill>
                  <a:schemeClr val="tx2"/>
                </a:solidFill>
                <a:latin typeface="Arial" charset="0"/>
                <a:ea typeface="ＭＳ Ｐゴシック" pitchFamily="30" charset="-128"/>
              </a:rPr>
              <a:t>Noncompliance with Statutes, Rules, and Regulations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27</a:t>
            </a:fld>
            <a:endParaRPr lang="en-US" dirty="0"/>
          </a:p>
        </p:txBody>
      </p:sp>
    </p:spTree>
    <p:extLst>
      <p:ext uri="{BB962C8B-B14F-4D97-AF65-F5344CB8AC3E}">
        <p14:creationId xmlns:p14="http://schemas.microsoft.com/office/powerpoint/2010/main" val="3013433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4294967295"/>
          </p:nvPr>
        </p:nvSpPr>
        <p:spPr>
          <a:xfrm>
            <a:off x="685800" y="1676400"/>
            <a:ext cx="7772400" cy="3276600"/>
          </a:xfrm>
        </p:spPr>
        <p:txBody>
          <a:bodyPr/>
          <a:lstStyle/>
          <a:p>
            <a:pPr eaLnBrk="1" hangingPunct="1"/>
            <a:r>
              <a:rPr lang="en-US" smtClean="0"/>
              <a:t>Patients have certain rights in connection with their health care.</a:t>
            </a:r>
          </a:p>
          <a:p>
            <a:pPr eaLnBrk="1" hangingPunct="1"/>
            <a:r>
              <a:rPr lang="en-US" smtClean="0"/>
              <a:t>These rights are established by laws, rules, regulations, ethical codes, or the Constitution.</a:t>
            </a:r>
          </a:p>
          <a:p>
            <a:pPr eaLnBrk="1" hangingPunct="1"/>
            <a:r>
              <a:rPr lang="en-US" smtClean="0"/>
              <a:t>These laws alert the patients to their rights and provide remedies for the patient if health care providers fail to respect their rights.</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4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3400" dirty="0">
                <a:solidFill>
                  <a:schemeClr val="tx2"/>
                </a:solidFill>
                <a:latin typeface="Arial" charset="0"/>
                <a:ea typeface="ＭＳ Ｐゴシック" pitchFamily="30" charset="-128"/>
              </a:rPr>
              <a:t>Duties to Patients in General</a:t>
            </a:r>
            <a:endParaRPr lang="en-US" sz="34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28</a:t>
            </a:fld>
            <a:endParaRPr lang="en-US" dirty="0"/>
          </a:p>
        </p:txBody>
      </p:sp>
    </p:spTree>
    <p:extLst>
      <p:ext uri="{BB962C8B-B14F-4D97-AF65-F5344CB8AC3E}">
        <p14:creationId xmlns:p14="http://schemas.microsoft.com/office/powerpoint/2010/main" val="3944766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685800" y="1793875"/>
            <a:ext cx="7772400" cy="4454525"/>
          </a:xfrm>
        </p:spPr>
        <p:txBody>
          <a:bodyPr/>
          <a:lstStyle/>
          <a:p>
            <a:pPr eaLnBrk="1" hangingPunct="1">
              <a:lnSpc>
                <a:spcPct val="90000"/>
              </a:lnSpc>
            </a:pPr>
            <a:r>
              <a:rPr lang="en-US" sz="2400" smtClean="0"/>
              <a:t>HIPAA outlines what documents must be  maintained for patient access and use as part of a designated record set (DRS).</a:t>
            </a:r>
          </a:p>
          <a:p>
            <a:pPr eaLnBrk="1" hangingPunct="1">
              <a:lnSpc>
                <a:spcPct val="90000"/>
              </a:lnSpc>
            </a:pPr>
            <a:r>
              <a:rPr lang="en-US" sz="2400" smtClean="0"/>
              <a:t>Patients must be able to access the information in the designated record set for at least 6 years. </a:t>
            </a:r>
          </a:p>
          <a:p>
            <a:pPr eaLnBrk="1" hangingPunct="1">
              <a:lnSpc>
                <a:spcPct val="90000"/>
              </a:lnSpc>
            </a:pPr>
            <a:r>
              <a:rPr lang="en-US" sz="2400" smtClean="0"/>
              <a:t>Designated Record Set for a covered entity include:</a:t>
            </a:r>
          </a:p>
          <a:p>
            <a:pPr lvl="1" eaLnBrk="1" hangingPunct="1">
              <a:lnSpc>
                <a:spcPct val="90000"/>
              </a:lnSpc>
            </a:pPr>
            <a:r>
              <a:rPr lang="en-US" sz="2100" smtClean="0"/>
              <a:t>The medical records and billing records about individuals maintained by or for a covered health provider</a:t>
            </a:r>
          </a:p>
          <a:p>
            <a:pPr lvl="1" eaLnBrk="1" hangingPunct="1">
              <a:lnSpc>
                <a:spcPct val="90000"/>
              </a:lnSpc>
            </a:pPr>
            <a:r>
              <a:rPr lang="en-US" sz="2100" smtClean="0"/>
              <a:t>The enrollment, payment, claims adjudication, and case or medical management record systems maintained by or for a health plan</a:t>
            </a:r>
          </a:p>
          <a:p>
            <a:pPr lvl="1" eaLnBrk="1" hangingPunct="1">
              <a:lnSpc>
                <a:spcPct val="90000"/>
              </a:lnSpc>
            </a:pPr>
            <a:r>
              <a:rPr lang="en-US" sz="2100" smtClean="0"/>
              <a:t>Use, in whole or in part, by or for the covered entity to make decisions about individuals</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4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3400" dirty="0">
                <a:solidFill>
                  <a:schemeClr val="tx2"/>
                </a:solidFill>
                <a:latin typeface="Arial" charset="0"/>
                <a:ea typeface="ＭＳ Ｐゴシック" pitchFamily="30" charset="-128"/>
              </a:rPr>
              <a:t>Duty to Maintain Health Information</a:t>
            </a:r>
            <a:endParaRPr lang="en-US" sz="34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29</a:t>
            </a:fld>
            <a:endParaRPr lang="en-US" dirty="0"/>
          </a:p>
        </p:txBody>
      </p:sp>
    </p:spTree>
    <p:extLst>
      <p:ext uri="{BB962C8B-B14F-4D97-AF65-F5344CB8AC3E}">
        <p14:creationId xmlns:p14="http://schemas.microsoft.com/office/powerpoint/2010/main" val="13416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4294967295"/>
          </p:nvPr>
        </p:nvSpPr>
        <p:spPr>
          <a:xfrm>
            <a:off x="304800" y="1676400"/>
            <a:ext cx="8839200" cy="4198258"/>
          </a:xfrm>
        </p:spPr>
        <p:txBody>
          <a:bodyPr/>
          <a:lstStyle/>
          <a:p>
            <a:pPr eaLnBrk="1" hangingPunct="1"/>
            <a:r>
              <a:rPr lang="en-US" dirty="0"/>
              <a:t>Distinguish proper or valid requests for access to health information from improper or invalid requests.</a:t>
            </a:r>
          </a:p>
          <a:p>
            <a:pPr eaLnBrk="1" hangingPunct="1"/>
            <a:r>
              <a:rPr lang="en-US" dirty="0" smtClean="0"/>
              <a:t>Describe </a:t>
            </a:r>
            <a:r>
              <a:rPr lang="en-US" dirty="0" smtClean="0"/>
              <a:t>the four components of negligence.</a:t>
            </a:r>
          </a:p>
          <a:p>
            <a:pPr eaLnBrk="1" hangingPunct="1"/>
            <a:r>
              <a:rPr lang="en-US" dirty="0" smtClean="0"/>
              <a:t>Distinguish between properly executed consents and authorizations and incomplete or improper consents and authorizations</a:t>
            </a:r>
            <a:r>
              <a:rPr lang="en-US" dirty="0" smtClean="0"/>
              <a:t>.</a:t>
            </a:r>
            <a:endParaRPr lang="en-US" dirty="0" smtClean="0"/>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defRPr/>
            </a:pPr>
            <a:r>
              <a:rPr lang="en-US" sz="4000" dirty="0">
                <a:solidFill>
                  <a:schemeClr val="tx2"/>
                </a:solidFill>
                <a:latin typeface="Arial" charset="0"/>
                <a:ea typeface="ＭＳ Ｐゴシック" pitchFamily="30" charset="-128"/>
              </a:rPr>
              <a:t>Learning Objectives</a:t>
            </a:r>
            <a:endParaRPr lang="en-US" sz="40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a:t>
            </a:fld>
            <a:endParaRPr lang="en-US" dirty="0"/>
          </a:p>
        </p:txBody>
      </p:sp>
    </p:spTree>
    <p:extLst>
      <p:ext uri="{BB962C8B-B14F-4D97-AF65-F5344CB8AC3E}">
        <p14:creationId xmlns:p14="http://schemas.microsoft.com/office/powerpoint/2010/main" val="3787258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4294967295"/>
          </p:nvPr>
        </p:nvSpPr>
        <p:spPr>
          <a:xfrm>
            <a:off x="685800" y="1717675"/>
            <a:ext cx="7772400" cy="4454525"/>
          </a:xfrm>
        </p:spPr>
        <p:txBody>
          <a:bodyPr/>
          <a:lstStyle/>
          <a:p>
            <a:pPr eaLnBrk="1" hangingPunct="1"/>
            <a:r>
              <a:rPr lang="en-US" smtClean="0"/>
              <a:t>Implied duty to maintain health information can be found within:</a:t>
            </a:r>
          </a:p>
          <a:p>
            <a:pPr lvl="1" eaLnBrk="1" hangingPunct="1"/>
            <a:r>
              <a:rPr lang="en-US" smtClean="0"/>
              <a:t>Vital statistics laws</a:t>
            </a:r>
          </a:p>
          <a:p>
            <a:pPr lvl="1" eaLnBrk="1" hangingPunct="1"/>
            <a:r>
              <a:rPr lang="en-US" smtClean="0"/>
              <a:t>Mandatory reporting does not require patient consent, in fact may be done over express request by the patient not to report.</a:t>
            </a:r>
          </a:p>
          <a:p>
            <a:pPr lvl="1" eaLnBrk="1" hangingPunct="1"/>
            <a:r>
              <a:rPr lang="en-US" smtClean="0"/>
              <a:t>Natural tension between reporting requirements and confidentiality</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4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3400" dirty="0">
                <a:solidFill>
                  <a:schemeClr val="tx2"/>
                </a:solidFill>
                <a:latin typeface="Arial" charset="0"/>
                <a:ea typeface="ＭＳ Ｐゴシック" pitchFamily="30" charset="-128"/>
              </a:rPr>
              <a:t>Duty to Maintain Health Information</a:t>
            </a:r>
            <a:endParaRPr lang="en-US" sz="34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30</a:t>
            </a:fld>
            <a:endParaRPr lang="en-US" dirty="0"/>
          </a:p>
        </p:txBody>
      </p:sp>
    </p:spTree>
    <p:extLst>
      <p:ext uri="{BB962C8B-B14F-4D97-AF65-F5344CB8AC3E}">
        <p14:creationId xmlns:p14="http://schemas.microsoft.com/office/powerpoint/2010/main" val="3469823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4294967295"/>
          </p:nvPr>
        </p:nvSpPr>
        <p:spPr>
          <a:xfrm>
            <a:off x="685800" y="1600200"/>
            <a:ext cx="7772400" cy="4454525"/>
          </a:xfrm>
        </p:spPr>
        <p:txBody>
          <a:bodyPr/>
          <a:lstStyle/>
          <a:p>
            <a:pPr eaLnBrk="1" hangingPunct="1"/>
            <a:r>
              <a:rPr lang="en-US" dirty="0" smtClean="0"/>
              <a:t>Laws requiring the reporting of certain diseases and medical events:</a:t>
            </a:r>
          </a:p>
          <a:p>
            <a:pPr marL="792163" lvl="1" indent="-334963" eaLnBrk="1" hangingPunct="1"/>
            <a:r>
              <a:rPr lang="en-US" sz="2400" dirty="0" smtClean="0"/>
              <a:t>Gunshot wounds</a:t>
            </a:r>
          </a:p>
          <a:p>
            <a:pPr marL="792163" lvl="1" indent="-334963" eaLnBrk="1" hangingPunct="1"/>
            <a:r>
              <a:rPr lang="en-US" sz="2400" dirty="0" smtClean="0"/>
              <a:t>Suspected child abuse</a:t>
            </a:r>
          </a:p>
          <a:p>
            <a:pPr marL="792163" lvl="1" indent="-334963" eaLnBrk="1" hangingPunct="1"/>
            <a:r>
              <a:rPr lang="en-US" sz="2400" dirty="0" smtClean="0"/>
              <a:t>Elder abuse</a:t>
            </a:r>
          </a:p>
          <a:p>
            <a:pPr marL="792163" lvl="1" indent="-334963" eaLnBrk="1" hangingPunct="1"/>
            <a:r>
              <a:rPr lang="en-US" sz="2400" dirty="0" smtClean="0"/>
              <a:t>Industrial accidents</a:t>
            </a:r>
          </a:p>
          <a:p>
            <a:pPr marL="792163" lvl="1" indent="-334963" eaLnBrk="1" hangingPunct="1"/>
            <a:r>
              <a:rPr lang="en-US" sz="2400" dirty="0" smtClean="0"/>
              <a:t>Certain poisonings</a:t>
            </a:r>
          </a:p>
          <a:p>
            <a:pPr marL="792163" lvl="1" indent="-334963" eaLnBrk="1" hangingPunct="1"/>
            <a:r>
              <a:rPr lang="en-US" sz="2400" dirty="0" smtClean="0"/>
              <a:t>Abortions</a:t>
            </a:r>
          </a:p>
          <a:p>
            <a:pPr marL="792163" lvl="1" indent="-334963" eaLnBrk="1" hangingPunct="1"/>
            <a:r>
              <a:rPr lang="en-US" sz="2400" dirty="0" smtClean="0"/>
              <a:t>Cancer cases</a:t>
            </a:r>
          </a:p>
          <a:p>
            <a:pPr marL="792163" lvl="1" indent="-334963" eaLnBrk="1" hangingPunct="1"/>
            <a:r>
              <a:rPr lang="en-US" sz="2400" dirty="0" smtClean="0"/>
              <a:t>Communicable diseases</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4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3400" dirty="0">
                <a:solidFill>
                  <a:schemeClr val="tx2"/>
                </a:solidFill>
                <a:latin typeface="Arial" charset="0"/>
                <a:ea typeface="ＭＳ Ｐゴシック" pitchFamily="30" charset="-128"/>
              </a:rPr>
              <a:t>Duty to Maintain Health Information</a:t>
            </a:r>
            <a:endParaRPr lang="en-US" sz="34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31</a:t>
            </a:fld>
            <a:endParaRPr lang="en-US" dirty="0"/>
          </a:p>
        </p:txBody>
      </p:sp>
    </p:spTree>
    <p:extLst>
      <p:ext uri="{BB962C8B-B14F-4D97-AF65-F5344CB8AC3E}">
        <p14:creationId xmlns:p14="http://schemas.microsoft.com/office/powerpoint/2010/main" val="3346114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4294967295"/>
          </p:nvPr>
        </p:nvSpPr>
        <p:spPr>
          <a:xfrm>
            <a:off x="685800" y="2022475"/>
            <a:ext cx="7772400" cy="3540125"/>
          </a:xfrm>
        </p:spPr>
        <p:txBody>
          <a:bodyPr/>
          <a:lstStyle/>
          <a:p>
            <a:pPr eaLnBrk="1" hangingPunct="1"/>
            <a:r>
              <a:rPr lang="en-US" smtClean="0"/>
              <a:t>Administrative Simplification section of HIPAA is in part designed to stimulate the development of standards to facilitate electronic maintenance and transmission of health information.</a:t>
            </a:r>
          </a:p>
          <a:p>
            <a:pPr lvl="1" eaLnBrk="1" hangingPunct="1"/>
            <a:r>
              <a:rPr lang="en-US" smtClean="0"/>
              <a:t>In response DHHS adopted standards for electronically maintained health information and for electronic signatures.</a:t>
            </a:r>
          </a:p>
          <a:p>
            <a:pPr lvl="1" eaLnBrk="1" hangingPunct="1"/>
            <a:endParaRPr lang="en-US" smtClean="0"/>
          </a:p>
        </p:txBody>
      </p:sp>
      <p:sp>
        <p:nvSpPr>
          <p:cNvPr id="4099" name="Rectangle 1026"/>
          <p:cNvSpPr>
            <a:spLocks noChangeArrowheads="1"/>
          </p:cNvSpPr>
          <p:nvPr/>
        </p:nvSpPr>
        <p:spPr bwMode="auto">
          <a:xfrm>
            <a:off x="0" y="76200"/>
            <a:ext cx="9144000" cy="1752600"/>
          </a:xfrm>
          <a:prstGeom prst="rect">
            <a:avLst/>
          </a:prstGeom>
          <a:noFill/>
          <a:ln w="9525">
            <a:noFill/>
            <a:miter lim="800000"/>
            <a:headEnd/>
            <a:tailEnd/>
          </a:ln>
        </p:spPr>
        <p:txBody>
          <a:bodyPr anchor="ctr"/>
          <a:lstStyle/>
          <a:p>
            <a:pPr algn="ctr">
              <a:defRPr/>
            </a:pPr>
            <a:r>
              <a:rPr lang="en-US" sz="32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3200" dirty="0">
                <a:solidFill>
                  <a:schemeClr val="tx2"/>
                </a:solidFill>
                <a:latin typeface="Arial" charset="0"/>
                <a:ea typeface="ＭＳ Ｐゴシック" pitchFamily="30" charset="-128"/>
              </a:rPr>
              <a:t>Duty to Retain Health Information and Other Key Documents and to Keep Them Secure</a:t>
            </a:r>
            <a:endParaRPr lang="en-US" sz="32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32</a:t>
            </a:fld>
            <a:endParaRPr lang="en-US" dirty="0"/>
          </a:p>
        </p:txBody>
      </p:sp>
    </p:spTree>
    <p:extLst>
      <p:ext uri="{BB962C8B-B14F-4D97-AF65-F5344CB8AC3E}">
        <p14:creationId xmlns:p14="http://schemas.microsoft.com/office/powerpoint/2010/main" val="3968767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4294967295"/>
          </p:nvPr>
        </p:nvSpPr>
        <p:spPr>
          <a:xfrm>
            <a:off x="685800" y="2022475"/>
            <a:ext cx="7772400" cy="4454525"/>
          </a:xfrm>
        </p:spPr>
        <p:txBody>
          <a:bodyPr/>
          <a:lstStyle/>
          <a:p>
            <a:pPr eaLnBrk="1" hangingPunct="1"/>
            <a:r>
              <a:rPr lang="en-US" dirty="0" smtClean="0"/>
              <a:t>HIM professionals must: </a:t>
            </a:r>
          </a:p>
          <a:p>
            <a:pPr lvl="1" eaLnBrk="1" hangingPunct="1"/>
            <a:r>
              <a:rPr lang="en-US" sz="2400" dirty="0" smtClean="0"/>
              <a:t>protect health care information from loss or destruction</a:t>
            </a:r>
          </a:p>
          <a:p>
            <a:pPr lvl="1" eaLnBrk="1" hangingPunct="1"/>
            <a:r>
              <a:rPr lang="en-US" sz="2400" dirty="0" smtClean="0"/>
              <a:t>prevent the corruption of electronically stored data from power losses and surges</a:t>
            </a:r>
          </a:p>
          <a:p>
            <a:pPr lvl="1" eaLnBrk="1" hangingPunct="1"/>
            <a:r>
              <a:rPr lang="en-US" sz="2400" dirty="0" smtClean="0"/>
              <a:t>protect the integrity of the information itself</a:t>
            </a:r>
          </a:p>
          <a:p>
            <a:pPr lvl="2" eaLnBrk="1" hangingPunct="1"/>
            <a:r>
              <a:rPr lang="en-US" sz="2000" dirty="0" smtClean="0"/>
              <a:t>protect from inappropriate alteration</a:t>
            </a:r>
          </a:p>
          <a:p>
            <a:pPr lvl="2" eaLnBrk="1" hangingPunct="1"/>
            <a:r>
              <a:rPr lang="en-US" sz="2000" dirty="0" smtClean="0"/>
              <a:t>control access to records</a:t>
            </a:r>
          </a:p>
          <a:p>
            <a:pPr lvl="2" eaLnBrk="1" hangingPunct="1"/>
            <a:r>
              <a:rPr lang="en-US" sz="2000" dirty="0" smtClean="0"/>
              <a:t>make special precautions for records involved in litigation</a:t>
            </a:r>
          </a:p>
        </p:txBody>
      </p:sp>
      <p:sp>
        <p:nvSpPr>
          <p:cNvPr id="4099" name="Rectangle 1026"/>
          <p:cNvSpPr>
            <a:spLocks noChangeArrowheads="1"/>
          </p:cNvSpPr>
          <p:nvPr/>
        </p:nvSpPr>
        <p:spPr bwMode="auto">
          <a:xfrm>
            <a:off x="0" y="76200"/>
            <a:ext cx="9144000" cy="1752600"/>
          </a:xfrm>
          <a:prstGeom prst="rect">
            <a:avLst/>
          </a:prstGeom>
          <a:noFill/>
          <a:ln w="9525">
            <a:noFill/>
            <a:miter lim="800000"/>
            <a:headEnd/>
            <a:tailEnd/>
          </a:ln>
        </p:spPr>
        <p:txBody>
          <a:bodyPr anchor="ctr"/>
          <a:lstStyle/>
          <a:p>
            <a:pPr algn="ctr">
              <a:defRPr/>
            </a:pPr>
            <a:r>
              <a:rPr lang="en-US" sz="32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3200" dirty="0">
                <a:solidFill>
                  <a:schemeClr val="tx2"/>
                </a:solidFill>
                <a:latin typeface="Arial" charset="0"/>
                <a:ea typeface="ＭＳ Ｐゴシック" pitchFamily="30" charset="-128"/>
              </a:rPr>
              <a:t>Duty to Retain Health Information and Other Key Documents and to Keep Them Secure</a:t>
            </a:r>
            <a:endParaRPr lang="en-US" sz="32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33</a:t>
            </a:fld>
            <a:endParaRPr lang="en-US" dirty="0"/>
          </a:p>
        </p:txBody>
      </p:sp>
    </p:spTree>
    <p:extLst>
      <p:ext uri="{BB962C8B-B14F-4D97-AF65-F5344CB8AC3E}">
        <p14:creationId xmlns:p14="http://schemas.microsoft.com/office/powerpoint/2010/main" val="428771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4294967295"/>
          </p:nvPr>
        </p:nvSpPr>
        <p:spPr>
          <a:xfrm>
            <a:off x="685800" y="2098675"/>
            <a:ext cx="7772400" cy="3997325"/>
          </a:xfrm>
        </p:spPr>
        <p:txBody>
          <a:bodyPr/>
          <a:lstStyle/>
          <a:p>
            <a:pPr eaLnBrk="1" hangingPunct="1"/>
            <a:r>
              <a:rPr lang="en-US" smtClean="0"/>
              <a:t>When new information is being added to </a:t>
            </a:r>
            <a:br>
              <a:rPr lang="en-US" smtClean="0"/>
            </a:br>
            <a:r>
              <a:rPr lang="en-US" smtClean="0"/>
              <a:t>a record</a:t>
            </a:r>
          </a:p>
          <a:p>
            <a:pPr eaLnBrk="1" hangingPunct="1"/>
            <a:r>
              <a:rPr lang="en-US" smtClean="0"/>
              <a:t>Patients may ask for an amendment to </a:t>
            </a:r>
            <a:br>
              <a:rPr lang="en-US" smtClean="0"/>
            </a:br>
            <a:r>
              <a:rPr lang="en-US" smtClean="0"/>
              <a:t>their record.</a:t>
            </a:r>
          </a:p>
          <a:p>
            <a:pPr lvl="1" eaLnBrk="1" hangingPunct="1"/>
            <a:r>
              <a:rPr lang="en-US" smtClean="0"/>
              <a:t>Generally will be granted unless it falls under a specific exception that allows for denial.</a:t>
            </a:r>
          </a:p>
          <a:p>
            <a:pPr lvl="1" eaLnBrk="1" hangingPunct="1"/>
            <a:r>
              <a:rPr lang="en-US" smtClean="0"/>
              <a:t>If granted, should be treated as an addendum to the record without change to the original entry.</a:t>
            </a:r>
          </a:p>
        </p:txBody>
      </p:sp>
      <p:sp>
        <p:nvSpPr>
          <p:cNvPr id="4099" name="Rectangle 1026"/>
          <p:cNvSpPr>
            <a:spLocks noChangeArrowheads="1"/>
          </p:cNvSpPr>
          <p:nvPr/>
        </p:nvSpPr>
        <p:spPr bwMode="auto">
          <a:xfrm>
            <a:off x="0" y="152400"/>
            <a:ext cx="9144000" cy="1600200"/>
          </a:xfrm>
          <a:prstGeom prst="rect">
            <a:avLst/>
          </a:prstGeom>
          <a:noFill/>
          <a:ln w="9525">
            <a:noFill/>
            <a:miter lim="800000"/>
            <a:headEnd/>
            <a:tailEnd/>
          </a:ln>
        </p:spPr>
        <p:txBody>
          <a:bodyPr anchor="ctr"/>
          <a:lstStyle/>
          <a:p>
            <a:pPr algn="ctr">
              <a:defRPr/>
            </a:pPr>
            <a:r>
              <a:rPr lang="en-US" sz="28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2800" dirty="0">
                <a:solidFill>
                  <a:schemeClr val="tx2"/>
                </a:solidFill>
                <a:latin typeface="Arial" charset="0"/>
                <a:ea typeface="ＭＳ Ｐゴシック" pitchFamily="30" charset="-128"/>
              </a:rPr>
              <a:t>Duty to Retain Health Information and Other Key Documents and to Keep Them Secure – Addenda</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34</a:t>
            </a:fld>
            <a:endParaRPr lang="en-US" dirty="0"/>
          </a:p>
        </p:txBody>
      </p:sp>
    </p:spTree>
    <p:extLst>
      <p:ext uri="{BB962C8B-B14F-4D97-AF65-F5344CB8AC3E}">
        <p14:creationId xmlns:p14="http://schemas.microsoft.com/office/powerpoint/2010/main" val="37833008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4294967295"/>
          </p:nvPr>
        </p:nvSpPr>
        <p:spPr>
          <a:xfrm>
            <a:off x="685800" y="1793875"/>
            <a:ext cx="7772400" cy="4454525"/>
          </a:xfrm>
        </p:spPr>
        <p:txBody>
          <a:bodyPr/>
          <a:lstStyle/>
          <a:p>
            <a:pPr eaLnBrk="1" hangingPunct="1"/>
            <a:r>
              <a:rPr lang="en-US" smtClean="0"/>
              <a:t>Authentication:</a:t>
            </a:r>
          </a:p>
          <a:p>
            <a:pPr lvl="1" eaLnBrk="1" hangingPunct="1"/>
            <a:r>
              <a:rPr lang="en-US" smtClean="0"/>
              <a:t>Identification of the author of a document or entry</a:t>
            </a:r>
          </a:p>
          <a:p>
            <a:pPr lvl="1" eaLnBrk="1" hangingPunct="1"/>
            <a:r>
              <a:rPr lang="en-US" smtClean="0"/>
              <a:t>Indication that the author has reviewed the entry for accuracy and attests to it</a:t>
            </a:r>
          </a:p>
          <a:p>
            <a:pPr lvl="1" eaLnBrk="1" hangingPunct="1"/>
            <a:r>
              <a:rPr lang="en-US" smtClean="0"/>
              <a:t>Paper: original signature or stamp</a:t>
            </a:r>
          </a:p>
          <a:p>
            <a:pPr lvl="1" eaLnBrk="1" hangingPunct="1"/>
            <a:r>
              <a:rPr lang="en-US" smtClean="0"/>
              <a:t>Electronic: use of a unique identification code and password</a:t>
            </a:r>
          </a:p>
          <a:p>
            <a:pPr lvl="1" eaLnBrk="1" hangingPunct="1"/>
            <a:endParaRPr lang="en-US" smtClean="0"/>
          </a:p>
        </p:txBody>
      </p:sp>
      <p:sp>
        <p:nvSpPr>
          <p:cNvPr id="4099" name="Rectangle 1026"/>
          <p:cNvSpPr>
            <a:spLocks noChangeArrowheads="1"/>
          </p:cNvSpPr>
          <p:nvPr/>
        </p:nvSpPr>
        <p:spPr bwMode="auto">
          <a:xfrm>
            <a:off x="0" y="76200"/>
            <a:ext cx="9144000" cy="1447800"/>
          </a:xfrm>
          <a:prstGeom prst="rect">
            <a:avLst/>
          </a:prstGeom>
          <a:noFill/>
          <a:ln w="9525">
            <a:noFill/>
            <a:miter lim="800000"/>
            <a:headEnd/>
            <a:tailEnd/>
          </a:ln>
        </p:spPr>
        <p:txBody>
          <a:bodyPr anchor="ctr"/>
          <a:lstStyle/>
          <a:p>
            <a:pPr algn="ctr">
              <a:defRPr/>
            </a:pPr>
            <a:r>
              <a:rPr lang="en-US" dirty="0">
                <a:solidFill>
                  <a:schemeClr val="tx2"/>
                </a:solidFill>
                <a:latin typeface="Arial" charset="0"/>
                <a:ea typeface="ＭＳ Ｐゴシック" pitchFamily="30" charset="-128"/>
              </a:rPr>
              <a:t>Legal Obligations and Risks of Health Care Facilities </a:t>
            </a:r>
            <a:br>
              <a:rPr lang="en-US" dirty="0">
                <a:solidFill>
                  <a:schemeClr val="tx2"/>
                </a:solidFill>
                <a:latin typeface="Arial" charset="0"/>
                <a:ea typeface="ＭＳ Ｐゴシック" pitchFamily="30" charset="-128"/>
              </a:rPr>
            </a:br>
            <a:r>
              <a:rPr lang="en-US" dirty="0">
                <a:solidFill>
                  <a:schemeClr val="tx2"/>
                </a:solidFill>
                <a:latin typeface="Arial" charset="0"/>
                <a:ea typeface="ＭＳ Ｐゴシック" pitchFamily="30" charset="-128"/>
              </a:rPr>
              <a:t>and Individual Health Care Providers</a:t>
            </a:r>
          </a:p>
          <a:p>
            <a:pPr algn="ctr">
              <a:defRPr/>
            </a:pPr>
            <a:r>
              <a:rPr lang="en-US" dirty="0">
                <a:solidFill>
                  <a:schemeClr val="tx2"/>
                </a:solidFill>
                <a:latin typeface="Arial" charset="0"/>
                <a:ea typeface="ＭＳ Ｐゴシック" pitchFamily="30" charset="-128"/>
              </a:rPr>
              <a:t>Duty to Retain Health Information and Other Key Documents </a:t>
            </a:r>
            <a:br>
              <a:rPr lang="en-US" dirty="0">
                <a:solidFill>
                  <a:schemeClr val="tx2"/>
                </a:solidFill>
                <a:latin typeface="Arial" charset="0"/>
                <a:ea typeface="ＭＳ Ｐゴシック" pitchFamily="30" charset="-128"/>
              </a:rPr>
            </a:br>
            <a:r>
              <a:rPr lang="en-US" dirty="0">
                <a:solidFill>
                  <a:schemeClr val="tx2"/>
                </a:solidFill>
                <a:latin typeface="Arial" charset="0"/>
                <a:ea typeface="ＭＳ Ｐゴシック" pitchFamily="30" charset="-128"/>
              </a:rPr>
              <a:t>and to Keep Them Secure</a:t>
            </a:r>
            <a:r>
              <a:rPr lang="en-US" sz="2300" dirty="0">
                <a:solidFill>
                  <a:schemeClr val="tx2"/>
                </a:solidFill>
                <a:latin typeface="Arial" charset="0"/>
                <a:ea typeface="ＭＳ Ｐゴシック" pitchFamily="30" charset="-128"/>
              </a:rPr>
              <a:t> – </a:t>
            </a:r>
            <a:r>
              <a:rPr lang="en-US" dirty="0">
                <a:solidFill>
                  <a:schemeClr val="tx2"/>
                </a:solidFill>
                <a:latin typeface="Arial" charset="0"/>
                <a:ea typeface="ＭＳ Ｐゴシック" pitchFamily="30" charset="-128"/>
              </a:rPr>
              <a:t>Authentication and Authorship </a:t>
            </a:r>
            <a:r>
              <a:rPr lang="en-US" dirty="0">
                <a:solidFill>
                  <a:schemeClr val="tx2"/>
                </a:solidFill>
                <a:effectLst>
                  <a:outerShdw blurRad="38100" dist="38100" dir="2700000" algn="tl">
                    <a:srgbClr val="000000"/>
                  </a:outerShdw>
                </a:effectLst>
                <a:latin typeface="Arial" charset="0"/>
                <a:ea typeface="ＭＳ Ｐゴシック" pitchFamily="30" charset="-128"/>
              </a:rPr>
              <a:t>Issues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35</a:t>
            </a:fld>
            <a:endParaRPr lang="en-US" dirty="0"/>
          </a:p>
        </p:txBody>
      </p:sp>
    </p:spTree>
    <p:extLst>
      <p:ext uri="{BB962C8B-B14F-4D97-AF65-F5344CB8AC3E}">
        <p14:creationId xmlns:p14="http://schemas.microsoft.com/office/powerpoint/2010/main" val="16101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4294967295"/>
          </p:nvPr>
        </p:nvSpPr>
        <p:spPr>
          <a:xfrm>
            <a:off x="685800" y="1549400"/>
            <a:ext cx="7772400" cy="4454525"/>
          </a:xfrm>
        </p:spPr>
        <p:txBody>
          <a:bodyPr/>
          <a:lstStyle/>
          <a:p>
            <a:pPr eaLnBrk="1" hangingPunct="1"/>
            <a:r>
              <a:rPr lang="en-US" sz="2800" dirty="0" smtClean="0"/>
              <a:t>Important reason to protect health records is for their potential use as evidence in court.</a:t>
            </a:r>
          </a:p>
          <a:p>
            <a:pPr eaLnBrk="1" hangingPunct="1"/>
            <a:r>
              <a:rPr lang="en-US" sz="2800" dirty="0" smtClean="0"/>
              <a:t>Hearsay Rule prohibits the admission into evidence of out-of-court statements (including written statements) unless they fall under one of the specific exceptions to the rule.</a:t>
            </a:r>
          </a:p>
          <a:p>
            <a:pPr eaLnBrk="1" hangingPunct="1"/>
            <a:r>
              <a:rPr lang="en-US" sz="2800" dirty="0" smtClean="0"/>
              <a:t>Health records are often considered an exception to the “hearsay rule.”</a:t>
            </a:r>
          </a:p>
          <a:p>
            <a:pPr eaLnBrk="1" hangingPunct="1"/>
            <a:r>
              <a:rPr lang="en-US" sz="2800" dirty="0" smtClean="0"/>
              <a:t>Exceptions are generally circumstances where there is a presumption of reliability.</a:t>
            </a:r>
          </a:p>
        </p:txBody>
      </p:sp>
      <p:sp>
        <p:nvSpPr>
          <p:cNvPr id="4099" name="Rectangle 1026"/>
          <p:cNvSpPr>
            <a:spLocks noChangeArrowheads="1"/>
          </p:cNvSpPr>
          <p:nvPr/>
        </p:nvSpPr>
        <p:spPr bwMode="auto">
          <a:xfrm>
            <a:off x="0" y="76200"/>
            <a:ext cx="9144000" cy="1447800"/>
          </a:xfrm>
          <a:prstGeom prst="rect">
            <a:avLst/>
          </a:prstGeom>
          <a:noFill/>
          <a:ln w="9525">
            <a:noFill/>
            <a:miter lim="800000"/>
            <a:headEnd/>
            <a:tailEnd/>
          </a:ln>
        </p:spPr>
        <p:txBody>
          <a:bodyPr anchor="ctr"/>
          <a:lstStyle/>
          <a:p>
            <a:pPr algn="ctr">
              <a:defRPr/>
            </a:pPr>
            <a:r>
              <a:rPr lang="en-US" dirty="0">
                <a:solidFill>
                  <a:schemeClr val="tx2"/>
                </a:solidFill>
                <a:latin typeface="Arial" charset="0"/>
                <a:ea typeface="ＭＳ Ｐゴシック" pitchFamily="30" charset="-128"/>
              </a:rPr>
              <a:t>Legal Obligations and Risks of Health Care Facilities </a:t>
            </a:r>
            <a:br>
              <a:rPr lang="en-US" dirty="0">
                <a:solidFill>
                  <a:schemeClr val="tx2"/>
                </a:solidFill>
                <a:latin typeface="Arial" charset="0"/>
                <a:ea typeface="ＭＳ Ｐゴシック" pitchFamily="30" charset="-128"/>
              </a:rPr>
            </a:br>
            <a:r>
              <a:rPr lang="en-US" dirty="0">
                <a:solidFill>
                  <a:schemeClr val="tx2"/>
                </a:solidFill>
                <a:latin typeface="Arial" charset="0"/>
                <a:ea typeface="ＭＳ Ｐゴシック" pitchFamily="30" charset="-128"/>
              </a:rPr>
              <a:t>and Individual Health Care Providers</a:t>
            </a:r>
          </a:p>
          <a:p>
            <a:pPr algn="ctr">
              <a:defRPr/>
            </a:pPr>
            <a:r>
              <a:rPr lang="en-US" dirty="0">
                <a:solidFill>
                  <a:schemeClr val="tx2"/>
                </a:solidFill>
                <a:latin typeface="Arial" charset="0"/>
                <a:ea typeface="ＭＳ Ｐゴシック" pitchFamily="30" charset="-128"/>
              </a:rPr>
              <a:t>Duty to Retain Health Information and Other Key Documents and to Keep Them Secure</a:t>
            </a:r>
            <a:r>
              <a:rPr lang="en-US" sz="2300" dirty="0">
                <a:solidFill>
                  <a:schemeClr val="tx2"/>
                </a:solidFill>
                <a:latin typeface="Arial" charset="0"/>
                <a:ea typeface="ＭＳ Ｐゴシック" pitchFamily="30" charset="-128"/>
              </a:rPr>
              <a:t> – </a:t>
            </a:r>
            <a:r>
              <a:rPr lang="en-US" dirty="0">
                <a:solidFill>
                  <a:schemeClr val="tx2"/>
                </a:solidFill>
                <a:latin typeface="Arial" charset="0"/>
                <a:ea typeface="ＭＳ Ｐゴシック" pitchFamily="30" charset="-128"/>
              </a:rPr>
              <a:t>Validity of Health Information as Evidence</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36</a:t>
            </a:fld>
            <a:endParaRPr lang="en-US" dirty="0"/>
          </a:p>
        </p:txBody>
      </p:sp>
    </p:spTree>
    <p:extLst>
      <p:ext uri="{BB962C8B-B14F-4D97-AF65-F5344CB8AC3E}">
        <p14:creationId xmlns:p14="http://schemas.microsoft.com/office/powerpoint/2010/main" val="4149286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4294967295"/>
          </p:nvPr>
        </p:nvSpPr>
        <p:spPr>
          <a:xfrm>
            <a:off x="685800" y="1793875"/>
            <a:ext cx="7772400" cy="4454525"/>
          </a:xfrm>
        </p:spPr>
        <p:txBody>
          <a:bodyPr/>
          <a:lstStyle/>
          <a:p>
            <a:pPr eaLnBrk="1" hangingPunct="1"/>
            <a:r>
              <a:rPr lang="en-US" sz="2800" dirty="0" smtClean="0"/>
              <a:t>Judge makes a determination as to whether or not the medical records will be admitted as evidence as an exception to the hearsay rule.</a:t>
            </a:r>
          </a:p>
          <a:p>
            <a:pPr eaLnBrk="1" hangingPunct="1"/>
            <a:r>
              <a:rPr lang="en-US" sz="2800" dirty="0" smtClean="0"/>
              <a:t>The HIM professional is often responsible for testifying in court that the health record is kept in the normal course of business.</a:t>
            </a:r>
          </a:p>
          <a:p>
            <a:pPr eaLnBrk="1" hangingPunct="1"/>
            <a:r>
              <a:rPr lang="en-US" sz="2800" dirty="0" smtClean="0"/>
              <a:t>Best evidence rule: If the original record exists, it must be provided; if not, a copy may be deemed acceptable if it can be authenticated properly.</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dirty="0">
                <a:solidFill>
                  <a:schemeClr val="tx2"/>
                </a:solidFill>
                <a:latin typeface="Arial" charset="0"/>
                <a:ea typeface="ＭＳ Ｐゴシック" pitchFamily="30" charset="-128"/>
              </a:rPr>
              <a:t>Legal Obligations and Risks of Health Care Facilities </a:t>
            </a:r>
            <a:br>
              <a:rPr lang="en-US" dirty="0">
                <a:solidFill>
                  <a:schemeClr val="tx2"/>
                </a:solidFill>
                <a:latin typeface="Arial" charset="0"/>
                <a:ea typeface="ＭＳ Ｐゴシック" pitchFamily="30" charset="-128"/>
              </a:rPr>
            </a:br>
            <a:r>
              <a:rPr lang="en-US" dirty="0">
                <a:solidFill>
                  <a:schemeClr val="tx2"/>
                </a:solidFill>
                <a:latin typeface="Arial" charset="0"/>
                <a:ea typeface="ＭＳ Ｐゴシック" pitchFamily="30" charset="-128"/>
              </a:rPr>
              <a:t>and Individual Health Care Providers</a:t>
            </a:r>
          </a:p>
          <a:p>
            <a:pPr algn="ctr">
              <a:defRPr/>
            </a:pPr>
            <a:r>
              <a:rPr lang="en-US" dirty="0">
                <a:solidFill>
                  <a:schemeClr val="tx2"/>
                </a:solidFill>
                <a:latin typeface="Arial" charset="0"/>
                <a:ea typeface="ＭＳ Ｐゴシック" pitchFamily="30" charset="-128"/>
              </a:rPr>
              <a:t>Duty to Retain Health Information and Other Key Documents and to Keep Them Secure</a:t>
            </a:r>
            <a:r>
              <a:rPr lang="en-US" sz="2300" dirty="0">
                <a:solidFill>
                  <a:schemeClr val="tx2"/>
                </a:solidFill>
                <a:latin typeface="Arial" charset="0"/>
                <a:ea typeface="ＭＳ Ｐゴシック" pitchFamily="30" charset="-128"/>
              </a:rPr>
              <a:t> – </a:t>
            </a:r>
            <a:r>
              <a:rPr lang="en-US" dirty="0">
                <a:solidFill>
                  <a:schemeClr val="tx2"/>
                </a:solidFill>
                <a:latin typeface="Arial" charset="0"/>
                <a:ea typeface="ＭＳ Ｐゴシック" pitchFamily="30" charset="-128"/>
              </a:rPr>
              <a:t>Validity of Health Information as Evidence</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37</a:t>
            </a:fld>
            <a:endParaRPr lang="en-US" dirty="0"/>
          </a:p>
        </p:txBody>
      </p:sp>
    </p:spTree>
    <p:extLst>
      <p:ext uri="{BB962C8B-B14F-4D97-AF65-F5344CB8AC3E}">
        <p14:creationId xmlns:p14="http://schemas.microsoft.com/office/powerpoint/2010/main" val="49528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4294967295"/>
          </p:nvPr>
        </p:nvSpPr>
        <p:spPr>
          <a:xfrm>
            <a:off x="685800" y="1676400"/>
            <a:ext cx="7772400" cy="4835525"/>
          </a:xfrm>
        </p:spPr>
        <p:txBody>
          <a:bodyPr/>
          <a:lstStyle/>
          <a:p>
            <a:pPr eaLnBrk="1" hangingPunct="1">
              <a:lnSpc>
                <a:spcPct val="85000"/>
              </a:lnSpc>
            </a:pPr>
            <a:r>
              <a:rPr lang="en-US" sz="2400" smtClean="0"/>
              <a:t>Communications between patients and their health care providers are confidential.</a:t>
            </a:r>
          </a:p>
          <a:p>
            <a:pPr eaLnBrk="1" hangingPunct="1">
              <a:lnSpc>
                <a:spcPct val="85000"/>
              </a:lnSpc>
            </a:pPr>
            <a:r>
              <a:rPr lang="en-US" sz="2400" smtClean="0"/>
              <a:t>Health care workers are bound to maintain the confidentiality of private health information.</a:t>
            </a:r>
          </a:p>
          <a:p>
            <a:pPr eaLnBrk="1" hangingPunct="1">
              <a:lnSpc>
                <a:spcPct val="85000"/>
              </a:lnSpc>
            </a:pPr>
            <a:r>
              <a:rPr lang="en-US" sz="2400" smtClean="0"/>
              <a:t>A primary goal of HIPAA is to protect the confidentiality of protected health information.</a:t>
            </a:r>
          </a:p>
          <a:p>
            <a:pPr eaLnBrk="1" hangingPunct="1">
              <a:lnSpc>
                <a:spcPct val="85000"/>
              </a:lnSpc>
            </a:pPr>
            <a:r>
              <a:rPr lang="en-US" sz="2400" smtClean="0"/>
              <a:t>Organizations required to provide patients with a notice of their privacy practices.</a:t>
            </a:r>
          </a:p>
          <a:p>
            <a:pPr eaLnBrk="1" hangingPunct="1">
              <a:lnSpc>
                <a:spcPct val="85000"/>
              </a:lnSpc>
            </a:pPr>
            <a:r>
              <a:rPr lang="en-US" sz="2400" smtClean="0"/>
              <a:t>Not all information in the health record is protected so it is important that health care workers understand what is and is not confidential</a:t>
            </a:r>
          </a:p>
          <a:p>
            <a:pPr eaLnBrk="1" hangingPunct="1">
              <a:lnSpc>
                <a:spcPct val="85000"/>
              </a:lnSpc>
            </a:pPr>
            <a:r>
              <a:rPr lang="en-US" sz="2400" smtClean="0"/>
              <a:t>If the state has more restrictive rules on confidentiality, they will govern, HIPAA would not override</a:t>
            </a:r>
          </a:p>
        </p:txBody>
      </p:sp>
      <p:sp>
        <p:nvSpPr>
          <p:cNvPr id="4099" name="Rectangle 1026"/>
          <p:cNvSpPr>
            <a:spLocks noChangeArrowheads="1"/>
          </p:cNvSpPr>
          <p:nvPr/>
        </p:nvSpPr>
        <p:spPr bwMode="auto">
          <a:xfrm>
            <a:off x="0" y="76200"/>
            <a:ext cx="9144000" cy="1447800"/>
          </a:xfrm>
          <a:prstGeom prst="rect">
            <a:avLst/>
          </a:prstGeom>
          <a:noFill/>
          <a:ln w="9525">
            <a:noFill/>
            <a:miter lim="800000"/>
            <a:headEnd/>
            <a:tailEnd/>
          </a:ln>
        </p:spPr>
        <p:txBody>
          <a:bodyPr anchor="ctr"/>
          <a:lstStyle/>
          <a:p>
            <a:pPr algn="ctr">
              <a:defRPr/>
            </a:pPr>
            <a:r>
              <a:rPr lang="en-US" sz="28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2800" dirty="0">
                <a:solidFill>
                  <a:schemeClr val="tx2"/>
                </a:solidFill>
                <a:latin typeface="Arial" charset="0"/>
                <a:ea typeface="ＭＳ Ｐゴシック" pitchFamily="30" charset="-128"/>
              </a:rPr>
              <a:t>Duty to Maintain Confidentiality</a:t>
            </a:r>
            <a:endParaRPr lang="en-US" sz="28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38</a:t>
            </a:fld>
            <a:endParaRPr lang="en-US" dirty="0"/>
          </a:p>
        </p:txBody>
      </p:sp>
    </p:spTree>
    <p:extLst>
      <p:ext uri="{BB962C8B-B14F-4D97-AF65-F5344CB8AC3E}">
        <p14:creationId xmlns:p14="http://schemas.microsoft.com/office/powerpoint/2010/main" val="1302756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4294967295"/>
          </p:nvPr>
        </p:nvSpPr>
        <p:spPr>
          <a:xfrm>
            <a:off x="685800" y="1793875"/>
            <a:ext cx="7772400" cy="4454525"/>
          </a:xfrm>
        </p:spPr>
        <p:txBody>
          <a:bodyPr/>
          <a:lstStyle/>
          <a:p>
            <a:pPr eaLnBrk="1" hangingPunct="1"/>
            <a:r>
              <a:rPr lang="en-US" smtClean="0"/>
              <a:t>HIPAA definition of protected health information:</a:t>
            </a:r>
          </a:p>
          <a:p>
            <a:pPr lvl="1" eaLnBrk="1" hangingPunct="1"/>
            <a:r>
              <a:rPr lang="en-US" smtClean="0"/>
              <a:t>Individually identifiable health information that is transmitted by electronic media, maintained in any medium described as electronic media, or transmitted or maintained in any other form or medium</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28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2800" dirty="0">
                <a:solidFill>
                  <a:schemeClr val="tx2"/>
                </a:solidFill>
                <a:latin typeface="Arial" charset="0"/>
                <a:ea typeface="ＭＳ Ｐゴシック" pitchFamily="30" charset="-128"/>
              </a:rPr>
              <a:t>Duty to Maintain Confidentiality</a:t>
            </a:r>
            <a:endParaRPr lang="en-US" sz="28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39</a:t>
            </a:fld>
            <a:endParaRPr lang="en-US" dirty="0"/>
          </a:p>
        </p:txBody>
      </p:sp>
    </p:spTree>
    <p:extLst>
      <p:ext uri="{BB962C8B-B14F-4D97-AF65-F5344CB8AC3E}">
        <p14:creationId xmlns:p14="http://schemas.microsoft.com/office/powerpoint/2010/main" val="255669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p:txBody>
          <a:bodyPr/>
          <a:lstStyle/>
          <a:p>
            <a:pPr eaLnBrk="1" hangingPunct="1"/>
            <a:r>
              <a:rPr lang="en-US" smtClean="0"/>
              <a:t>Health care providers are required by law to maintain health records.</a:t>
            </a:r>
          </a:p>
          <a:p>
            <a:pPr eaLnBrk="1" hangingPunct="1"/>
            <a:r>
              <a:rPr lang="en-US" smtClean="0"/>
              <a:t>Some requests for health information are legitimate while others are not.</a:t>
            </a:r>
          </a:p>
          <a:p>
            <a:pPr eaLnBrk="1" hangingPunct="1"/>
            <a:r>
              <a:rPr lang="en-US" smtClean="0"/>
              <a:t>HIM professionals must make decisions about what information can and cannot be disclosed.</a:t>
            </a:r>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a:t>
            </a:r>
            <a:endParaRPr lang="en-US" sz="35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a:t>
            </a:fld>
            <a:endParaRPr lang="en-US" dirty="0"/>
          </a:p>
        </p:txBody>
      </p:sp>
    </p:spTree>
    <p:extLst>
      <p:ext uri="{BB962C8B-B14F-4D97-AF65-F5344CB8AC3E}">
        <p14:creationId xmlns:p14="http://schemas.microsoft.com/office/powerpoint/2010/main" val="2166692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4294967295"/>
          </p:nvPr>
        </p:nvSpPr>
        <p:spPr>
          <a:xfrm>
            <a:off x="685800" y="1717675"/>
            <a:ext cx="7772400" cy="4759325"/>
          </a:xfrm>
        </p:spPr>
        <p:txBody>
          <a:bodyPr/>
          <a:lstStyle/>
          <a:p>
            <a:pPr eaLnBrk="1" hangingPunct="1">
              <a:lnSpc>
                <a:spcPct val="95000"/>
              </a:lnSpc>
            </a:pPr>
            <a:r>
              <a:rPr lang="en-US" sz="2600" smtClean="0"/>
              <a:t>Definition of individually identifiable health information:</a:t>
            </a:r>
          </a:p>
          <a:p>
            <a:pPr lvl="1" eaLnBrk="1" hangingPunct="1">
              <a:lnSpc>
                <a:spcPct val="95000"/>
              </a:lnSpc>
            </a:pPr>
            <a:r>
              <a:rPr lang="en-US" sz="2200" smtClean="0"/>
              <a:t>Information that is a subset of health information, including:</a:t>
            </a:r>
          </a:p>
          <a:p>
            <a:pPr lvl="2" eaLnBrk="1" hangingPunct="1">
              <a:lnSpc>
                <a:spcPct val="95000"/>
              </a:lnSpc>
            </a:pPr>
            <a:r>
              <a:rPr lang="en-US" sz="1800" smtClean="0"/>
              <a:t>Demographic information</a:t>
            </a:r>
          </a:p>
          <a:p>
            <a:pPr lvl="2" eaLnBrk="1" hangingPunct="1">
              <a:lnSpc>
                <a:spcPct val="95000"/>
              </a:lnSpc>
            </a:pPr>
            <a:r>
              <a:rPr lang="en-US" sz="1800" smtClean="0"/>
              <a:t>Information created or received by a health care provider, health plan, employer, or health care clearinghouse</a:t>
            </a:r>
          </a:p>
          <a:p>
            <a:pPr lvl="2" eaLnBrk="1" hangingPunct="1">
              <a:lnSpc>
                <a:spcPct val="95000"/>
              </a:lnSpc>
            </a:pPr>
            <a:r>
              <a:rPr lang="en-US" sz="1800" smtClean="0"/>
              <a:t>Relates to the past, present, or future physical or mental health or condition of an individual</a:t>
            </a:r>
          </a:p>
          <a:p>
            <a:pPr lvl="2" eaLnBrk="1" hangingPunct="1">
              <a:lnSpc>
                <a:spcPct val="95000"/>
              </a:lnSpc>
            </a:pPr>
            <a:r>
              <a:rPr lang="en-US" sz="1800" smtClean="0"/>
              <a:t>Relates to the provision of health care to an individual</a:t>
            </a:r>
          </a:p>
          <a:p>
            <a:pPr lvl="2" eaLnBrk="1" hangingPunct="1">
              <a:lnSpc>
                <a:spcPct val="95000"/>
              </a:lnSpc>
            </a:pPr>
            <a:r>
              <a:rPr lang="en-US" sz="1800" smtClean="0"/>
              <a:t>Relates to the past, present or future payment for the provision of health care to an individual </a:t>
            </a:r>
          </a:p>
          <a:p>
            <a:pPr lvl="2" eaLnBrk="1" hangingPunct="1">
              <a:lnSpc>
                <a:spcPct val="95000"/>
              </a:lnSpc>
            </a:pPr>
            <a:r>
              <a:rPr lang="en-US" sz="1800" smtClean="0"/>
              <a:t>That which identifies the individual.</a:t>
            </a:r>
          </a:p>
          <a:p>
            <a:pPr lvl="2" eaLnBrk="1" hangingPunct="1">
              <a:lnSpc>
                <a:spcPct val="95000"/>
              </a:lnSpc>
            </a:pPr>
            <a:r>
              <a:rPr lang="en-US" sz="1800" smtClean="0"/>
              <a:t>Information that could reasonably be believed to identify the individual </a:t>
            </a:r>
          </a:p>
        </p:txBody>
      </p:sp>
      <p:sp>
        <p:nvSpPr>
          <p:cNvPr id="4099" name="Rectangle 1026"/>
          <p:cNvSpPr>
            <a:spLocks noChangeArrowheads="1"/>
          </p:cNvSpPr>
          <p:nvPr/>
        </p:nvSpPr>
        <p:spPr bwMode="auto">
          <a:xfrm>
            <a:off x="0" y="76200"/>
            <a:ext cx="9144000" cy="1447800"/>
          </a:xfrm>
          <a:prstGeom prst="rect">
            <a:avLst/>
          </a:prstGeom>
          <a:noFill/>
          <a:ln w="9525">
            <a:noFill/>
            <a:miter lim="800000"/>
            <a:headEnd/>
            <a:tailEnd/>
          </a:ln>
        </p:spPr>
        <p:txBody>
          <a:bodyPr anchor="ctr"/>
          <a:lstStyle/>
          <a:p>
            <a:pPr algn="ctr">
              <a:defRPr/>
            </a:pPr>
            <a:r>
              <a:rPr lang="en-US" sz="28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2800" dirty="0">
                <a:solidFill>
                  <a:schemeClr val="tx2"/>
                </a:solidFill>
                <a:latin typeface="Arial" charset="0"/>
                <a:ea typeface="ＭＳ Ｐゴシック" pitchFamily="30" charset="-128"/>
              </a:rPr>
              <a:t>Duty to Maintain Confidentiality</a:t>
            </a:r>
            <a:endParaRPr lang="en-US" sz="28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40</a:t>
            </a:fld>
            <a:endParaRPr lang="en-US" dirty="0"/>
          </a:p>
        </p:txBody>
      </p:sp>
    </p:spTree>
    <p:extLst>
      <p:ext uri="{BB962C8B-B14F-4D97-AF65-F5344CB8AC3E}">
        <p14:creationId xmlns:p14="http://schemas.microsoft.com/office/powerpoint/2010/main" val="42326857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4294967295"/>
          </p:nvPr>
        </p:nvSpPr>
        <p:spPr>
          <a:xfrm>
            <a:off x="685800" y="1676400"/>
            <a:ext cx="7772400" cy="4683125"/>
          </a:xfrm>
        </p:spPr>
        <p:txBody>
          <a:bodyPr/>
          <a:lstStyle/>
          <a:p>
            <a:pPr eaLnBrk="1" hangingPunct="1"/>
            <a:r>
              <a:rPr lang="en-US" sz="2600" smtClean="0"/>
              <a:t>HIPAA privacy rule used to only apply to covered entities, it has recently been expanded to include the covered entities business associates.  </a:t>
            </a:r>
          </a:p>
          <a:p>
            <a:pPr lvl="1" eaLnBrk="1" hangingPunct="1"/>
            <a:r>
              <a:rPr lang="en-US" sz="2200" smtClean="0"/>
              <a:t>Covered entity:</a:t>
            </a:r>
          </a:p>
          <a:p>
            <a:pPr lvl="2" eaLnBrk="1" hangingPunct="1"/>
            <a:r>
              <a:rPr lang="en-US" sz="1800" smtClean="0"/>
              <a:t>Health care provider that conducts certain transactions in electronic form</a:t>
            </a:r>
          </a:p>
          <a:p>
            <a:pPr lvl="2" eaLnBrk="1" hangingPunct="1"/>
            <a:r>
              <a:rPr lang="en-US" sz="1800" smtClean="0"/>
              <a:t>A health care clearinghouse</a:t>
            </a:r>
          </a:p>
          <a:p>
            <a:pPr lvl="2" eaLnBrk="1" hangingPunct="1"/>
            <a:r>
              <a:rPr lang="en-US" sz="1800" smtClean="0"/>
              <a:t>A health plan</a:t>
            </a:r>
          </a:p>
          <a:p>
            <a:pPr eaLnBrk="1" hangingPunct="1"/>
            <a:r>
              <a:rPr lang="en-US" sz="2600" smtClean="0"/>
              <a:t>Business associate agreement: used when a health care organization contracts out to a third party to handle or process personal health information (including billing).</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28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2800" dirty="0">
                <a:solidFill>
                  <a:schemeClr val="tx2"/>
                </a:solidFill>
                <a:latin typeface="Arial" charset="0"/>
                <a:ea typeface="ＭＳ Ｐゴシック" pitchFamily="30" charset="-128"/>
              </a:rPr>
              <a:t>Duty to Maintain Confidentiality</a:t>
            </a:r>
            <a:endParaRPr lang="en-US" sz="28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41</a:t>
            </a:fld>
            <a:endParaRPr lang="en-US" dirty="0"/>
          </a:p>
        </p:txBody>
      </p:sp>
    </p:spTree>
    <p:extLst>
      <p:ext uri="{BB962C8B-B14F-4D97-AF65-F5344CB8AC3E}">
        <p14:creationId xmlns:p14="http://schemas.microsoft.com/office/powerpoint/2010/main" val="3177964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4294967295"/>
          </p:nvPr>
        </p:nvSpPr>
        <p:spPr>
          <a:xfrm>
            <a:off x="685800" y="1617663"/>
            <a:ext cx="7772400" cy="4935537"/>
          </a:xfrm>
        </p:spPr>
        <p:txBody>
          <a:bodyPr/>
          <a:lstStyle/>
          <a:p>
            <a:pPr eaLnBrk="1" hangingPunct="1">
              <a:lnSpc>
                <a:spcPct val="80000"/>
              </a:lnSpc>
            </a:pPr>
            <a:r>
              <a:rPr lang="en-US" sz="2600" smtClean="0"/>
              <a:t>Designed to give citizens some control over the information that the federal government and its agencies collect</a:t>
            </a:r>
          </a:p>
          <a:p>
            <a:pPr eaLnBrk="1" hangingPunct="1">
              <a:lnSpc>
                <a:spcPct val="80000"/>
              </a:lnSpc>
            </a:pPr>
            <a:r>
              <a:rPr lang="en-US" sz="2600" smtClean="0"/>
              <a:t>Grants people the right to:</a:t>
            </a:r>
          </a:p>
          <a:p>
            <a:pPr lvl="1" eaLnBrk="1" hangingPunct="1">
              <a:lnSpc>
                <a:spcPct val="80000"/>
              </a:lnSpc>
            </a:pPr>
            <a:r>
              <a:rPr lang="en-US" sz="2200" smtClean="0"/>
              <a:t>Find out what information about them has been collected</a:t>
            </a:r>
          </a:p>
          <a:p>
            <a:pPr lvl="1" eaLnBrk="1" hangingPunct="1">
              <a:lnSpc>
                <a:spcPct val="80000"/>
              </a:lnSpc>
            </a:pPr>
            <a:r>
              <a:rPr lang="en-US" sz="2200" smtClean="0"/>
              <a:t>See and have a copy of that information. </a:t>
            </a:r>
          </a:p>
          <a:p>
            <a:pPr lvl="1" eaLnBrk="1" hangingPunct="1">
              <a:lnSpc>
                <a:spcPct val="80000"/>
              </a:lnSpc>
            </a:pPr>
            <a:r>
              <a:rPr lang="en-US" sz="2200" smtClean="0"/>
              <a:t>Correct or amend the information.</a:t>
            </a:r>
          </a:p>
          <a:p>
            <a:pPr lvl="1" eaLnBrk="1" hangingPunct="1">
              <a:lnSpc>
                <a:spcPct val="80000"/>
              </a:lnSpc>
            </a:pPr>
            <a:r>
              <a:rPr lang="en-US" sz="2200" smtClean="0"/>
              <a:t>Exercise limited control of the disclosure of that information to other parties.</a:t>
            </a:r>
          </a:p>
          <a:p>
            <a:pPr eaLnBrk="1" hangingPunct="1">
              <a:lnSpc>
                <a:spcPct val="80000"/>
              </a:lnSpc>
            </a:pPr>
            <a:r>
              <a:rPr lang="en-US" sz="2600" smtClean="0"/>
              <a:t>Applies to:</a:t>
            </a:r>
          </a:p>
          <a:p>
            <a:pPr lvl="1" eaLnBrk="1" hangingPunct="1">
              <a:lnSpc>
                <a:spcPct val="80000"/>
              </a:lnSpc>
            </a:pPr>
            <a:r>
              <a:rPr lang="en-US" sz="2200" smtClean="0"/>
              <a:t>Health care organizations operated by the federal government</a:t>
            </a:r>
          </a:p>
          <a:p>
            <a:pPr lvl="1" eaLnBrk="1" hangingPunct="1">
              <a:lnSpc>
                <a:spcPct val="80000"/>
              </a:lnSpc>
            </a:pPr>
            <a:r>
              <a:rPr lang="en-US" sz="2200" smtClean="0"/>
              <a:t>Record systems operated pursuant to a contract with a federal government agency</a:t>
            </a:r>
          </a:p>
        </p:txBody>
      </p:sp>
      <p:sp>
        <p:nvSpPr>
          <p:cNvPr id="4099" name="Rectangle 1026"/>
          <p:cNvSpPr>
            <a:spLocks noChangeArrowheads="1"/>
          </p:cNvSpPr>
          <p:nvPr/>
        </p:nvSpPr>
        <p:spPr bwMode="auto">
          <a:xfrm>
            <a:off x="0" y="76200"/>
            <a:ext cx="9144000" cy="1447800"/>
          </a:xfrm>
          <a:prstGeom prst="rect">
            <a:avLst/>
          </a:prstGeom>
          <a:noFill/>
          <a:ln w="9525">
            <a:noFill/>
            <a:miter lim="800000"/>
            <a:headEnd/>
            <a:tailEnd/>
          </a:ln>
        </p:spPr>
        <p:txBody>
          <a:bodyPr anchor="ctr"/>
          <a:lstStyle/>
          <a:p>
            <a:pPr algn="ctr">
              <a:defRPr/>
            </a:pPr>
            <a:r>
              <a:rPr lang="en-US" sz="3000" dirty="0">
                <a:solidFill>
                  <a:schemeClr val="tx2"/>
                </a:solidFill>
                <a:latin typeface="Arial" charset="0"/>
                <a:ea typeface="ＭＳ Ｐゴシック" pitchFamily="30" charset="-128"/>
              </a:rPr>
              <a:t>Legal Obligations and Risks of Health Care Facilities and Individual Health Care Providers</a:t>
            </a:r>
          </a:p>
          <a:p>
            <a:pPr algn="ctr">
              <a:defRPr/>
            </a:pPr>
            <a:r>
              <a:rPr lang="en-US" sz="3000" dirty="0">
                <a:solidFill>
                  <a:schemeClr val="tx2"/>
                </a:solidFill>
                <a:latin typeface="Arial" charset="0"/>
                <a:ea typeface="ＭＳ Ｐゴシック" pitchFamily="30" charset="-128"/>
              </a:rPr>
              <a:t>Duty to Maintain Confidentiality – Privacy Act of 1947</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42</a:t>
            </a:fld>
            <a:endParaRPr lang="en-US" dirty="0"/>
          </a:p>
        </p:txBody>
      </p:sp>
    </p:spTree>
    <p:extLst>
      <p:ext uri="{BB962C8B-B14F-4D97-AF65-F5344CB8AC3E}">
        <p14:creationId xmlns:p14="http://schemas.microsoft.com/office/powerpoint/2010/main" val="1495065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4294967295"/>
          </p:nvPr>
        </p:nvSpPr>
        <p:spPr>
          <a:xfrm>
            <a:off x="685800" y="1465263"/>
            <a:ext cx="7772400" cy="4706937"/>
          </a:xfrm>
        </p:spPr>
        <p:txBody>
          <a:bodyPr/>
          <a:lstStyle/>
          <a:p>
            <a:pPr eaLnBrk="1" hangingPunct="1"/>
            <a:r>
              <a:rPr lang="en-US" sz="2400" smtClean="0"/>
              <a:t>Requires that records pertaining to the executive branch of the government be available to the public. </a:t>
            </a:r>
          </a:p>
          <a:p>
            <a:pPr eaLnBrk="1" hangingPunct="1"/>
            <a:r>
              <a:rPr lang="en-US" sz="2400" smtClean="0"/>
              <a:t>Exception is matters that fall within nine explicitly exempted areas.</a:t>
            </a:r>
          </a:p>
          <a:p>
            <a:pPr eaLnBrk="1" hangingPunct="1"/>
            <a:r>
              <a:rPr lang="en-US" sz="2400" smtClean="0"/>
              <a:t>One of these areas sometimes includes medical records:</a:t>
            </a:r>
          </a:p>
          <a:p>
            <a:pPr lvl="1" eaLnBrk="1" hangingPunct="1"/>
            <a:r>
              <a:rPr lang="en-US" sz="2000" smtClean="0"/>
              <a:t>Personnel and medical files and similar files, the disclosure of which would constitute a clearly unwarranted invasion of personal privacy.”</a:t>
            </a:r>
          </a:p>
          <a:p>
            <a:pPr lvl="1" eaLnBrk="1" hangingPunct="1"/>
            <a:r>
              <a:rPr lang="en-US" sz="2000" smtClean="0"/>
              <a:t>Unwarranted invasion of personal privacy:</a:t>
            </a:r>
          </a:p>
          <a:p>
            <a:pPr lvl="2" eaLnBrk="1" hangingPunct="1"/>
            <a:r>
              <a:rPr lang="en-US" sz="1700" smtClean="0"/>
              <a:t>Information is contained in a personnel, medical, or similar file.</a:t>
            </a:r>
          </a:p>
          <a:p>
            <a:pPr lvl="2" eaLnBrk="1" hangingPunct="1"/>
            <a:r>
              <a:rPr lang="en-US" sz="1700" smtClean="0"/>
              <a:t>Disclosure constitutes an invasion of personal privacy.</a:t>
            </a:r>
          </a:p>
          <a:p>
            <a:pPr lvl="2" eaLnBrk="1" hangingPunct="1"/>
            <a:r>
              <a:rPr lang="en-US" sz="1700" smtClean="0"/>
              <a:t>Severity of the invasion outweighs the public interest in disclosure.</a:t>
            </a:r>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a:defRPr/>
            </a:pPr>
            <a:r>
              <a:rPr lang="en-US" sz="2600" dirty="0">
                <a:solidFill>
                  <a:schemeClr val="tx2"/>
                </a:solidFill>
                <a:latin typeface="Arial" charset="0"/>
                <a:ea typeface="ＭＳ Ｐゴシック" pitchFamily="30" charset="-128"/>
              </a:rPr>
              <a:t>Legal Obligations and Risks of Health Care Facilities </a:t>
            </a:r>
            <a:br>
              <a:rPr lang="en-US" sz="2600" dirty="0">
                <a:solidFill>
                  <a:schemeClr val="tx2"/>
                </a:solidFill>
                <a:latin typeface="Arial" charset="0"/>
                <a:ea typeface="ＭＳ Ｐゴシック" pitchFamily="30" charset="-128"/>
              </a:rPr>
            </a:br>
            <a:r>
              <a:rPr lang="en-US" sz="2600" dirty="0">
                <a:solidFill>
                  <a:schemeClr val="tx2"/>
                </a:solidFill>
                <a:latin typeface="Arial" charset="0"/>
                <a:ea typeface="ＭＳ Ｐゴシック" pitchFamily="30" charset="-128"/>
              </a:rPr>
              <a:t>and Individual Health Care Providers</a:t>
            </a:r>
          </a:p>
          <a:p>
            <a:pPr algn="ctr">
              <a:defRPr/>
            </a:pPr>
            <a:r>
              <a:rPr lang="en-US" sz="2600" dirty="0">
                <a:solidFill>
                  <a:schemeClr val="tx2"/>
                </a:solidFill>
                <a:latin typeface="Arial" charset="0"/>
                <a:ea typeface="ＭＳ Ｐゴシック" pitchFamily="30" charset="-128"/>
              </a:rPr>
              <a:t>Duty to Maintain Confidentiality</a:t>
            </a:r>
            <a:r>
              <a:rPr lang="en-US" sz="2300" dirty="0">
                <a:solidFill>
                  <a:schemeClr val="tx2"/>
                </a:solidFill>
                <a:latin typeface="Arial" charset="0"/>
                <a:ea typeface="ＭＳ Ｐゴシック" pitchFamily="30" charset="-128"/>
              </a:rPr>
              <a:t> – </a:t>
            </a:r>
            <a:r>
              <a:rPr lang="en-US" sz="2600" dirty="0">
                <a:solidFill>
                  <a:schemeClr val="tx2"/>
                </a:solidFill>
                <a:latin typeface="Arial" charset="0"/>
                <a:ea typeface="ＭＳ Ｐゴシック" pitchFamily="30" charset="-128"/>
              </a:rPr>
              <a:t>Freedom of Information Act</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43</a:t>
            </a:fld>
            <a:endParaRPr lang="en-US" dirty="0"/>
          </a:p>
        </p:txBody>
      </p:sp>
    </p:spTree>
    <p:extLst>
      <p:ext uri="{BB962C8B-B14F-4D97-AF65-F5344CB8AC3E}">
        <p14:creationId xmlns:p14="http://schemas.microsoft.com/office/powerpoint/2010/main" val="39291000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752600"/>
            <a:ext cx="7772400" cy="4454525"/>
          </a:xfrm>
        </p:spPr>
        <p:txBody>
          <a:bodyPr>
            <a:normAutofit fontScale="92500" lnSpcReduction="10000"/>
          </a:bodyPr>
          <a:lstStyle/>
          <a:p>
            <a:pPr eaLnBrk="1" hangingPunct="1">
              <a:lnSpc>
                <a:spcPct val="95000"/>
              </a:lnSpc>
              <a:defRPr/>
            </a:pPr>
            <a:r>
              <a:rPr lang="en-US" dirty="0" smtClean="0"/>
              <a:t>Restrict disclosures of patient health information without patient authorization </a:t>
            </a:r>
          </a:p>
          <a:p>
            <a:pPr eaLnBrk="1" hangingPunct="1">
              <a:lnSpc>
                <a:spcPct val="95000"/>
              </a:lnSpc>
              <a:defRPr/>
            </a:pPr>
            <a:r>
              <a:rPr lang="en-US" dirty="0" smtClean="0"/>
              <a:t>Specifically apply to facilities that provide alcohol or drug abuse diagnosis, treatment, or referral for treatment</a:t>
            </a:r>
          </a:p>
          <a:p>
            <a:pPr eaLnBrk="1" hangingPunct="1">
              <a:lnSpc>
                <a:spcPct val="95000"/>
              </a:lnSpc>
              <a:defRPr/>
            </a:pPr>
            <a:r>
              <a:rPr lang="en-US" dirty="0" smtClean="0"/>
              <a:t>Facility must offer either:</a:t>
            </a:r>
          </a:p>
          <a:p>
            <a:pPr lvl="1" eaLnBrk="1" hangingPunct="1">
              <a:lnSpc>
                <a:spcPct val="95000"/>
              </a:lnSpc>
              <a:defRPr/>
            </a:pPr>
            <a:r>
              <a:rPr lang="en-US" dirty="0" smtClean="0"/>
              <a:t>An identified unit that provides alcohol or drug abuse diagnosis, treatment or referral for treatment</a:t>
            </a:r>
          </a:p>
          <a:p>
            <a:pPr lvl="1" eaLnBrk="1" hangingPunct="1">
              <a:lnSpc>
                <a:spcPct val="95000"/>
              </a:lnSpc>
              <a:defRPr/>
            </a:pPr>
            <a:r>
              <a:rPr lang="en-US" dirty="0" smtClean="0"/>
              <a:t>Medical personnel or other staff whose primary function is the provision of alcohol or drug abuse diagnosis, treatment, or referral for treatment</a:t>
            </a:r>
          </a:p>
        </p:txBody>
      </p:sp>
      <p:sp>
        <p:nvSpPr>
          <p:cNvPr id="4099" name="Rectangle 1026"/>
          <p:cNvSpPr>
            <a:spLocks noChangeArrowheads="1"/>
          </p:cNvSpPr>
          <p:nvPr/>
        </p:nvSpPr>
        <p:spPr bwMode="auto">
          <a:xfrm>
            <a:off x="0" y="76200"/>
            <a:ext cx="9144000" cy="1447800"/>
          </a:xfrm>
          <a:prstGeom prst="rect">
            <a:avLst/>
          </a:prstGeom>
          <a:noFill/>
          <a:ln w="9525">
            <a:noFill/>
            <a:miter lim="800000"/>
            <a:headEnd/>
            <a:tailEnd/>
          </a:ln>
        </p:spPr>
        <p:txBody>
          <a:bodyPr anchor="ctr"/>
          <a:lstStyle/>
          <a:p>
            <a:pPr algn="ctr">
              <a:defRPr/>
            </a:pPr>
            <a:r>
              <a:rPr lang="en-US" dirty="0">
                <a:solidFill>
                  <a:schemeClr val="tx2"/>
                </a:solidFill>
                <a:latin typeface="Arial" charset="0"/>
                <a:ea typeface="ＭＳ Ｐゴシック" pitchFamily="30" charset="-128"/>
              </a:rPr>
              <a:t>Legal Obligations and Risks of Health Care Facilities </a:t>
            </a:r>
            <a:br>
              <a:rPr lang="en-US" dirty="0">
                <a:solidFill>
                  <a:schemeClr val="tx2"/>
                </a:solidFill>
                <a:latin typeface="Arial" charset="0"/>
                <a:ea typeface="ＭＳ Ｐゴシック" pitchFamily="30" charset="-128"/>
              </a:rPr>
            </a:br>
            <a:r>
              <a:rPr lang="en-US" dirty="0">
                <a:solidFill>
                  <a:schemeClr val="tx2"/>
                </a:solidFill>
                <a:latin typeface="Arial" charset="0"/>
                <a:ea typeface="ＭＳ Ｐゴシック" pitchFamily="30" charset="-128"/>
              </a:rPr>
              <a:t>and Individual Health Care Providers</a:t>
            </a:r>
          </a:p>
          <a:p>
            <a:pPr algn="ctr">
              <a:defRPr/>
            </a:pPr>
            <a:r>
              <a:rPr lang="en-US" dirty="0">
                <a:solidFill>
                  <a:schemeClr val="tx2"/>
                </a:solidFill>
                <a:latin typeface="Arial" charset="0"/>
                <a:ea typeface="ＭＳ Ｐゴシック" pitchFamily="30" charset="-128"/>
              </a:rPr>
              <a:t>Duty to Maintain Confidentiality</a:t>
            </a:r>
            <a:r>
              <a:rPr lang="en-US" sz="2300" dirty="0">
                <a:solidFill>
                  <a:schemeClr val="tx2"/>
                </a:solidFill>
                <a:latin typeface="Arial" charset="0"/>
                <a:ea typeface="ＭＳ Ｐゴシック" pitchFamily="30" charset="-128"/>
              </a:rPr>
              <a:t> – </a:t>
            </a:r>
            <a:r>
              <a:rPr lang="en-US" dirty="0">
                <a:solidFill>
                  <a:schemeClr val="tx2"/>
                </a:solidFill>
                <a:latin typeface="Arial" charset="0"/>
                <a:ea typeface="ＭＳ Ｐゴシック" pitchFamily="30" charset="-128"/>
              </a:rPr>
              <a:t>Regulations on Confidentiality of Alcohol and Drug Abuse Patient Records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4" name="Footer Placeholder 3"/>
          <p:cNvSpPr>
            <a:spLocks noGrp="1"/>
          </p:cNvSpPr>
          <p:nvPr>
            <p:ph type="ftr" sz="quarter" idx="11"/>
          </p:nvPr>
        </p:nvSpPr>
        <p:spPr/>
        <p:txBody>
          <a:bodyPr/>
          <a:lstStyle/>
          <a:p>
            <a:r>
              <a:rPr lang="it-IT" smtClean="0"/>
              <a:t>ISC471/HCI 571   Isabelle Bichindaritz </a:t>
            </a:r>
            <a:endParaRPr lang="en-US" dirty="0"/>
          </a:p>
        </p:txBody>
      </p:sp>
      <p:sp>
        <p:nvSpPr>
          <p:cNvPr id="5" name="Slide Number Placeholder 4"/>
          <p:cNvSpPr>
            <a:spLocks noGrp="1"/>
          </p:cNvSpPr>
          <p:nvPr>
            <p:ph type="sldNum" sz="quarter" idx="12"/>
          </p:nvPr>
        </p:nvSpPr>
        <p:spPr/>
        <p:txBody>
          <a:bodyPr/>
          <a:lstStyle/>
          <a:p>
            <a:fld id="{931B5573-0BD9-48C7-8B12-C6B34BBE7DCD}" type="slidenum">
              <a:rPr lang="en-US" smtClean="0"/>
              <a:pPr/>
              <a:t>44</a:t>
            </a:fld>
            <a:endParaRPr lang="en-US" dirty="0"/>
          </a:p>
        </p:txBody>
      </p:sp>
    </p:spTree>
    <p:extLst>
      <p:ext uri="{BB962C8B-B14F-4D97-AF65-F5344CB8AC3E}">
        <p14:creationId xmlns:p14="http://schemas.microsoft.com/office/powerpoint/2010/main" val="7400722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p:cNvSpPr>
            <a:spLocks noGrp="1"/>
          </p:cNvSpPr>
          <p:nvPr>
            <p:ph idx="4294967295"/>
          </p:nvPr>
        </p:nvSpPr>
        <p:spPr>
          <a:xfrm>
            <a:off x="685800" y="1565275"/>
            <a:ext cx="7772400" cy="4454525"/>
          </a:xfrm>
        </p:spPr>
        <p:txBody>
          <a:bodyPr/>
          <a:lstStyle/>
          <a:p>
            <a:pPr eaLnBrk="1" hangingPunct="1"/>
            <a:r>
              <a:rPr lang="en-US" smtClean="0"/>
              <a:t>Internal uses may not need patient authorization.</a:t>
            </a:r>
          </a:p>
          <a:p>
            <a:pPr eaLnBrk="1" hangingPunct="1"/>
            <a:r>
              <a:rPr lang="en-US" smtClean="0"/>
              <a:t>Health care workers who are involved in the treatment of a patient have access, but this does not extend to employees of the organization who are not involved in the patient’s care.</a:t>
            </a:r>
          </a:p>
          <a:p>
            <a:pPr eaLnBrk="1" hangingPunct="1"/>
            <a:r>
              <a:rPr lang="en-US" smtClean="0"/>
              <a:t>Minimum necessary is only the minimum necessary amount of information to fulfill the request should be shared.</a:t>
            </a:r>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a:defRPr/>
            </a:pPr>
            <a:r>
              <a:rPr lang="en-US" sz="2600" dirty="0">
                <a:solidFill>
                  <a:schemeClr val="tx2"/>
                </a:solidFill>
                <a:latin typeface="Arial" charset="0"/>
                <a:ea typeface="ＭＳ Ｐゴシック" pitchFamily="30" charset="-128"/>
              </a:rPr>
              <a:t>Legal Obligations and Risks of Health Care Facilities and </a:t>
            </a:r>
            <a:br>
              <a:rPr lang="en-US" sz="2600" dirty="0">
                <a:solidFill>
                  <a:schemeClr val="tx2"/>
                </a:solidFill>
                <a:latin typeface="Arial" charset="0"/>
                <a:ea typeface="ＭＳ Ｐゴシック" pitchFamily="30" charset="-128"/>
              </a:rPr>
            </a:br>
            <a:r>
              <a:rPr lang="en-US" sz="2600" dirty="0">
                <a:solidFill>
                  <a:schemeClr val="tx2"/>
                </a:solidFill>
                <a:latin typeface="Arial" charset="0"/>
                <a:ea typeface="ＭＳ Ｐゴシック" pitchFamily="30" charset="-128"/>
              </a:rPr>
              <a:t>Individual Health Care Providers </a:t>
            </a:r>
            <a:br>
              <a:rPr lang="en-US" sz="2600" dirty="0">
                <a:solidFill>
                  <a:schemeClr val="tx2"/>
                </a:solidFill>
                <a:latin typeface="Arial" charset="0"/>
                <a:ea typeface="ＭＳ Ｐゴシック" pitchFamily="30" charset="-128"/>
              </a:rPr>
            </a:br>
            <a:r>
              <a:rPr lang="en-US" sz="2600" dirty="0">
                <a:solidFill>
                  <a:schemeClr val="tx2"/>
                </a:solidFill>
                <a:latin typeface="Arial" charset="0"/>
                <a:ea typeface="ＭＳ Ｐゴシック" pitchFamily="30" charset="-128"/>
              </a:rPr>
              <a:t>Internal Uses and External Disclosures of Health Information</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45</a:t>
            </a:fld>
            <a:endParaRPr lang="en-US" dirty="0"/>
          </a:p>
        </p:txBody>
      </p:sp>
    </p:spTree>
    <p:extLst>
      <p:ext uri="{BB962C8B-B14F-4D97-AF65-F5344CB8AC3E}">
        <p14:creationId xmlns:p14="http://schemas.microsoft.com/office/powerpoint/2010/main" val="34710999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4294967295"/>
          </p:nvPr>
        </p:nvSpPr>
        <p:spPr>
          <a:xfrm>
            <a:off x="685800" y="1752600"/>
            <a:ext cx="7772400" cy="4114800"/>
          </a:xfrm>
        </p:spPr>
        <p:txBody>
          <a:bodyPr/>
          <a:lstStyle/>
          <a:p>
            <a:pPr eaLnBrk="1" hangingPunct="1"/>
            <a:r>
              <a:rPr lang="en-US" dirty="0" smtClean="0"/>
              <a:t>Under HIPAA internal uses include:</a:t>
            </a:r>
          </a:p>
          <a:p>
            <a:pPr lvl="1" eaLnBrk="1" hangingPunct="1"/>
            <a:r>
              <a:rPr lang="en-US" dirty="0" smtClean="0"/>
              <a:t>Treatment</a:t>
            </a:r>
          </a:p>
          <a:p>
            <a:pPr lvl="1" eaLnBrk="1" hangingPunct="1"/>
            <a:r>
              <a:rPr lang="en-US" dirty="0" smtClean="0"/>
              <a:t>Payment</a:t>
            </a:r>
          </a:p>
          <a:p>
            <a:pPr lvl="1" eaLnBrk="1" hangingPunct="1"/>
            <a:r>
              <a:rPr lang="en-US" dirty="0" smtClean="0"/>
              <a:t>Health care operations</a:t>
            </a:r>
          </a:p>
          <a:p>
            <a:pPr eaLnBrk="1" hangingPunct="1"/>
            <a:r>
              <a:rPr lang="en-US" dirty="0" smtClean="0"/>
              <a:t>External disclosures often do not need patient authorization either.</a:t>
            </a:r>
          </a:p>
          <a:p>
            <a:pPr lvl="1" eaLnBrk="1" hangingPunct="1"/>
            <a:r>
              <a:rPr lang="en-US" dirty="0" smtClean="0"/>
              <a:t>Disclosure to a lawyer who represents someone other than the hospital would require authorization.</a:t>
            </a:r>
          </a:p>
          <a:p>
            <a:pPr eaLnBrk="1" hangingPunct="1"/>
            <a:endParaRPr lang="en-US" dirty="0" smtClean="0"/>
          </a:p>
          <a:p>
            <a:pPr eaLnBrk="1" hangingPunct="1"/>
            <a:endParaRPr lang="en-US" dirty="0" smtClean="0"/>
          </a:p>
        </p:txBody>
      </p:sp>
      <p:sp>
        <p:nvSpPr>
          <p:cNvPr id="4099" name="Rectangle 1026"/>
          <p:cNvSpPr>
            <a:spLocks noChangeArrowheads="1"/>
          </p:cNvSpPr>
          <p:nvPr/>
        </p:nvSpPr>
        <p:spPr bwMode="auto">
          <a:xfrm>
            <a:off x="0" y="104775"/>
            <a:ext cx="9144000" cy="1219200"/>
          </a:xfrm>
          <a:prstGeom prst="rect">
            <a:avLst/>
          </a:prstGeom>
          <a:noFill/>
          <a:ln w="9525">
            <a:noFill/>
            <a:miter lim="800000"/>
            <a:headEnd/>
            <a:tailEnd/>
          </a:ln>
        </p:spPr>
        <p:txBody>
          <a:bodyPr anchor="ctr"/>
          <a:lstStyle/>
          <a:p>
            <a:pPr algn="ctr">
              <a:defRPr/>
            </a:pPr>
            <a:r>
              <a:rPr lang="en-US" sz="2600" dirty="0">
                <a:solidFill>
                  <a:schemeClr val="tx2"/>
                </a:solidFill>
                <a:latin typeface="Arial" charset="0"/>
                <a:ea typeface="ＭＳ Ｐゴシック" pitchFamily="30" charset="-128"/>
              </a:rPr>
              <a:t>Legal Obligations and Risks of Health Care Facilities and </a:t>
            </a:r>
            <a:br>
              <a:rPr lang="en-US" sz="2600" dirty="0">
                <a:solidFill>
                  <a:schemeClr val="tx2"/>
                </a:solidFill>
                <a:latin typeface="Arial" charset="0"/>
                <a:ea typeface="ＭＳ Ｐゴシック" pitchFamily="30" charset="-128"/>
              </a:rPr>
            </a:br>
            <a:r>
              <a:rPr lang="en-US" sz="2600" dirty="0">
                <a:solidFill>
                  <a:schemeClr val="tx2"/>
                </a:solidFill>
                <a:latin typeface="Arial" charset="0"/>
                <a:ea typeface="ＭＳ Ｐゴシック" pitchFamily="30" charset="-128"/>
              </a:rPr>
              <a:t>Individual Health Care Providers </a:t>
            </a:r>
            <a:br>
              <a:rPr lang="en-US" sz="2600" dirty="0">
                <a:solidFill>
                  <a:schemeClr val="tx2"/>
                </a:solidFill>
                <a:latin typeface="Arial" charset="0"/>
                <a:ea typeface="ＭＳ Ｐゴシック" pitchFamily="30" charset="-128"/>
              </a:rPr>
            </a:br>
            <a:r>
              <a:rPr lang="en-US" sz="2600" dirty="0">
                <a:solidFill>
                  <a:schemeClr val="tx2"/>
                </a:solidFill>
                <a:latin typeface="Arial" charset="0"/>
                <a:ea typeface="ＭＳ Ｐゴシック" pitchFamily="30" charset="-128"/>
              </a:rPr>
              <a:t>Internal Uses and External Disclosures of Health Information</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46</a:t>
            </a:fld>
            <a:endParaRPr lang="en-US" dirty="0"/>
          </a:p>
        </p:txBody>
      </p:sp>
    </p:spTree>
    <p:extLst>
      <p:ext uri="{BB962C8B-B14F-4D97-AF65-F5344CB8AC3E}">
        <p14:creationId xmlns:p14="http://schemas.microsoft.com/office/powerpoint/2010/main" val="2745290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2"/>
          <p:cNvSpPr>
            <a:spLocks noGrp="1"/>
          </p:cNvSpPr>
          <p:nvPr>
            <p:ph idx="4294967295"/>
          </p:nvPr>
        </p:nvSpPr>
        <p:spPr>
          <a:xfrm>
            <a:off x="685800" y="1793875"/>
            <a:ext cx="7772400" cy="4454525"/>
          </a:xfrm>
        </p:spPr>
        <p:txBody>
          <a:bodyPr/>
          <a:lstStyle/>
          <a:p>
            <a:pPr eaLnBrk="1" hangingPunct="1"/>
            <a:r>
              <a:rPr lang="en-US" smtClean="0"/>
              <a:t>Generally – the health facility owns the record but the patient has an ownership interest in the information within the record.</a:t>
            </a:r>
          </a:p>
          <a:p>
            <a:pPr eaLnBrk="1" hangingPunct="1"/>
            <a:r>
              <a:rPr lang="en-US" smtClean="0"/>
              <a:t>Patient maintains a right to control the flow of his or her private health information. </a:t>
            </a:r>
          </a:p>
        </p:txBody>
      </p:sp>
      <p:sp>
        <p:nvSpPr>
          <p:cNvPr id="4099" name="Rectangle 1026"/>
          <p:cNvSpPr>
            <a:spLocks noChangeArrowheads="1"/>
          </p:cNvSpPr>
          <p:nvPr/>
        </p:nvSpPr>
        <p:spPr bwMode="auto">
          <a:xfrm>
            <a:off x="0" y="304800"/>
            <a:ext cx="9144000" cy="1219200"/>
          </a:xfrm>
          <a:prstGeom prst="rect">
            <a:avLst/>
          </a:prstGeom>
          <a:noFill/>
          <a:ln w="9525">
            <a:noFill/>
            <a:miter lim="800000"/>
            <a:headEnd/>
            <a:tailEnd/>
          </a:ln>
        </p:spPr>
        <p:txBody>
          <a:bodyPr anchor="ctr"/>
          <a:lstStyle/>
          <a:p>
            <a:pPr algn="ctr">
              <a:defRPr/>
            </a:pPr>
            <a:r>
              <a:rPr lang="en-US" sz="2600" dirty="0">
                <a:solidFill>
                  <a:schemeClr val="tx2"/>
                </a:solidFill>
                <a:latin typeface="Arial" charset="0"/>
                <a:ea typeface="ＭＳ Ｐゴシック" pitchFamily="30" charset="-128"/>
              </a:rPr>
              <a:t>Legal Obligations and Risks of Health Care Facilities and Individual Health Care Providers </a:t>
            </a:r>
            <a:br>
              <a:rPr lang="en-US" sz="2600" dirty="0">
                <a:solidFill>
                  <a:schemeClr val="tx2"/>
                </a:solidFill>
                <a:latin typeface="Arial" charset="0"/>
                <a:ea typeface="ＭＳ Ｐゴシック" pitchFamily="30" charset="-128"/>
              </a:rPr>
            </a:br>
            <a:r>
              <a:rPr lang="en-US" sz="2600" dirty="0">
                <a:solidFill>
                  <a:schemeClr val="tx2"/>
                </a:solidFill>
                <a:latin typeface="Arial" charset="0"/>
                <a:ea typeface="ＭＳ Ｐゴシック" pitchFamily="30" charset="-128"/>
              </a:rPr>
              <a:t>General Principles Regarding Access and Disclosure </a:t>
            </a:r>
            <a:br>
              <a:rPr lang="en-US" sz="2600" dirty="0">
                <a:solidFill>
                  <a:schemeClr val="tx2"/>
                </a:solidFill>
                <a:latin typeface="Arial" charset="0"/>
                <a:ea typeface="ＭＳ Ｐゴシック" pitchFamily="30" charset="-128"/>
              </a:rPr>
            </a:br>
            <a:r>
              <a:rPr lang="en-US" sz="2600" dirty="0">
                <a:solidFill>
                  <a:schemeClr val="tx2"/>
                </a:solidFill>
                <a:latin typeface="Arial" charset="0"/>
                <a:ea typeface="ＭＳ Ｐゴシック" pitchFamily="30" charset="-128"/>
              </a:rPr>
              <a:t>Policies – Health Information Ownership</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47</a:t>
            </a:fld>
            <a:endParaRPr lang="en-US" dirty="0"/>
          </a:p>
        </p:txBody>
      </p:sp>
    </p:spTree>
    <p:extLst>
      <p:ext uri="{BB962C8B-B14F-4D97-AF65-F5344CB8AC3E}">
        <p14:creationId xmlns:p14="http://schemas.microsoft.com/office/powerpoint/2010/main" val="3696530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idx="4294967295"/>
          </p:nvPr>
        </p:nvSpPr>
        <p:spPr>
          <a:xfrm>
            <a:off x="685800" y="1676400"/>
            <a:ext cx="7772400" cy="4454525"/>
          </a:xfrm>
        </p:spPr>
        <p:txBody>
          <a:bodyPr/>
          <a:lstStyle/>
          <a:p>
            <a:pPr eaLnBrk="1" hangingPunct="1"/>
            <a:r>
              <a:rPr lang="en-US" smtClean="0"/>
              <a:t>Organizations must set policies and have written procedures to guide staff in responding to requests for information.</a:t>
            </a:r>
          </a:p>
          <a:p>
            <a:pPr eaLnBrk="1" hangingPunct="1"/>
            <a:r>
              <a:rPr lang="en-US" smtClean="0"/>
              <a:t>Should use the most up-to-date resources available because laws change frequently.</a:t>
            </a:r>
          </a:p>
          <a:p>
            <a:pPr eaLnBrk="1" hangingPunct="1"/>
            <a:r>
              <a:rPr lang="en-US" smtClean="0"/>
              <a:t>Sources to help write the policies:</a:t>
            </a:r>
          </a:p>
          <a:p>
            <a:pPr lvl="1" eaLnBrk="1" hangingPunct="1"/>
            <a:r>
              <a:rPr lang="en-US" smtClean="0"/>
              <a:t>State HIM association legal manuals</a:t>
            </a:r>
          </a:p>
          <a:p>
            <a:pPr lvl="1" eaLnBrk="1" hangingPunct="1"/>
            <a:r>
              <a:rPr lang="en-US" smtClean="0"/>
              <a:t>Peers in other local facilities</a:t>
            </a:r>
          </a:p>
          <a:p>
            <a:pPr lvl="1" eaLnBrk="1" hangingPunct="1"/>
            <a:r>
              <a:rPr lang="en-US" smtClean="0"/>
              <a:t>AHIMA guidelines and practice standards</a:t>
            </a:r>
          </a:p>
        </p:txBody>
      </p:sp>
      <p:sp>
        <p:nvSpPr>
          <p:cNvPr id="4099" name="Rectangle 1026"/>
          <p:cNvSpPr>
            <a:spLocks noChangeArrowheads="1"/>
          </p:cNvSpPr>
          <p:nvPr/>
        </p:nvSpPr>
        <p:spPr bwMode="auto">
          <a:xfrm>
            <a:off x="0" y="76200"/>
            <a:ext cx="9144000" cy="1524000"/>
          </a:xfrm>
          <a:prstGeom prst="rect">
            <a:avLst/>
          </a:prstGeom>
          <a:noFill/>
          <a:ln w="9525">
            <a:noFill/>
            <a:miter lim="800000"/>
            <a:headEnd/>
            <a:tailEnd/>
          </a:ln>
        </p:spPr>
        <p:txBody>
          <a:bodyPr anchor="ctr"/>
          <a:lstStyle/>
          <a:p>
            <a:pPr algn="ctr">
              <a:defRPr/>
            </a:pPr>
            <a:r>
              <a:rPr lang="en-US" sz="2300" dirty="0">
                <a:solidFill>
                  <a:schemeClr val="tx2"/>
                </a:solidFill>
                <a:latin typeface="Arial" charset="0"/>
                <a:ea typeface="ＭＳ Ｐゴシック" pitchFamily="30" charset="-128"/>
              </a:rPr>
              <a:t>Legal Obligations and Risks of Health Care Facilities and Individual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Health Care Providers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General Principles Regarding Access and Disclosure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Policies – Resources on Releasing Patient Information</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48</a:t>
            </a:fld>
            <a:endParaRPr lang="en-US" dirty="0"/>
          </a:p>
        </p:txBody>
      </p:sp>
    </p:spTree>
    <p:extLst>
      <p:ext uri="{BB962C8B-B14F-4D97-AF65-F5344CB8AC3E}">
        <p14:creationId xmlns:p14="http://schemas.microsoft.com/office/powerpoint/2010/main" val="17837853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685800" y="1641475"/>
            <a:ext cx="7772400" cy="4454525"/>
          </a:xfrm>
        </p:spPr>
        <p:txBody>
          <a:bodyPr/>
          <a:lstStyle/>
          <a:p>
            <a:pPr eaLnBrk="1" hangingPunct="1">
              <a:lnSpc>
                <a:spcPct val="90000"/>
              </a:lnSpc>
            </a:pPr>
            <a:r>
              <a:rPr lang="en-US" sz="2800" dirty="0" smtClean="0"/>
              <a:t>Standards for what must be present in an authorization are included in:</a:t>
            </a:r>
          </a:p>
          <a:p>
            <a:pPr lvl="1" eaLnBrk="1" hangingPunct="1">
              <a:lnSpc>
                <a:spcPct val="90000"/>
              </a:lnSpc>
            </a:pPr>
            <a:r>
              <a:rPr lang="en-US" sz="2400" dirty="0" smtClean="0"/>
              <a:t>HIPAA Privacy Rule</a:t>
            </a:r>
          </a:p>
          <a:p>
            <a:pPr lvl="1" eaLnBrk="1" hangingPunct="1">
              <a:lnSpc>
                <a:spcPct val="90000"/>
              </a:lnSpc>
            </a:pPr>
            <a:r>
              <a:rPr lang="en-US" sz="2400" dirty="0" smtClean="0"/>
              <a:t>Regulations on Confidentiality of Alcohol and Drug Abuse Patient Records</a:t>
            </a:r>
          </a:p>
          <a:p>
            <a:pPr lvl="1" eaLnBrk="1" hangingPunct="1">
              <a:lnSpc>
                <a:spcPct val="90000"/>
              </a:lnSpc>
            </a:pPr>
            <a:r>
              <a:rPr lang="en-US" sz="2400" dirty="0" smtClean="0"/>
              <a:t>Many state laws</a:t>
            </a:r>
          </a:p>
          <a:p>
            <a:pPr eaLnBrk="1" hangingPunct="1">
              <a:lnSpc>
                <a:spcPct val="90000"/>
              </a:lnSpc>
            </a:pPr>
            <a:r>
              <a:rPr lang="en-US" sz="2800" dirty="0" smtClean="0"/>
              <a:t>HIM professionals have the responsibility to ensure that authorizations meet all applicable standards.</a:t>
            </a:r>
          </a:p>
          <a:p>
            <a:pPr eaLnBrk="1" hangingPunct="1">
              <a:lnSpc>
                <a:spcPct val="90000"/>
              </a:lnSpc>
            </a:pPr>
            <a:r>
              <a:rPr lang="en-US" sz="2800" dirty="0" smtClean="0"/>
              <a:t>Violations of the standards set forth in the HIPAA Privacy Rule can result in penalties</a:t>
            </a:r>
            <a:r>
              <a:rPr lang="en-US" dirty="0" smtClean="0"/>
              <a:t>.</a:t>
            </a:r>
          </a:p>
        </p:txBody>
      </p:sp>
      <p:sp>
        <p:nvSpPr>
          <p:cNvPr id="4099" name="Rectangle 1026"/>
          <p:cNvSpPr>
            <a:spLocks noChangeArrowheads="1"/>
          </p:cNvSpPr>
          <p:nvPr/>
        </p:nvSpPr>
        <p:spPr bwMode="auto">
          <a:xfrm>
            <a:off x="0" y="152400"/>
            <a:ext cx="9144000" cy="1219200"/>
          </a:xfrm>
          <a:prstGeom prst="rect">
            <a:avLst/>
          </a:prstGeom>
          <a:noFill/>
          <a:ln w="9525">
            <a:noFill/>
            <a:miter lim="800000"/>
            <a:headEnd/>
            <a:tailEnd/>
          </a:ln>
        </p:spPr>
        <p:txBody>
          <a:bodyPr anchor="ctr"/>
          <a:lstStyle/>
          <a:p>
            <a:pPr algn="ctr">
              <a:defRPr/>
            </a:pPr>
            <a:r>
              <a:rPr lang="en-US" sz="2300" dirty="0">
                <a:solidFill>
                  <a:schemeClr val="tx2"/>
                </a:solidFill>
                <a:latin typeface="Arial" charset="0"/>
                <a:ea typeface="ＭＳ Ｐゴシック" pitchFamily="30" charset="-128"/>
              </a:rPr>
              <a:t>Legal Obligations and Risks of Health Care Facilities and Individual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Health Care Providers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General Principles Regarding Access and Disclosure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Policies – Authorizations for Disclosure of Patient Information</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49</a:t>
            </a:fld>
            <a:endParaRPr lang="en-US" dirty="0"/>
          </a:p>
        </p:txBody>
      </p:sp>
    </p:spTree>
    <p:extLst>
      <p:ext uri="{BB962C8B-B14F-4D97-AF65-F5344CB8AC3E}">
        <p14:creationId xmlns:p14="http://schemas.microsoft.com/office/powerpoint/2010/main" val="273216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4294967295"/>
          </p:nvPr>
        </p:nvSpPr>
        <p:spPr>
          <a:xfrm>
            <a:off x="685800" y="2057400"/>
            <a:ext cx="7772400" cy="4454525"/>
          </a:xfrm>
        </p:spPr>
        <p:txBody>
          <a:bodyPr/>
          <a:lstStyle/>
          <a:p>
            <a:pPr eaLnBrk="1" hangingPunct="1"/>
            <a:r>
              <a:rPr lang="en-US" smtClean="0"/>
              <a:t>Laws govern:</a:t>
            </a:r>
          </a:p>
          <a:p>
            <a:pPr lvl="1" eaLnBrk="1" hangingPunct="1"/>
            <a:r>
              <a:rPr lang="en-US" smtClean="0"/>
              <a:t>Private relationships</a:t>
            </a:r>
          </a:p>
          <a:p>
            <a:pPr lvl="2" eaLnBrk="1" hangingPunct="1"/>
            <a:r>
              <a:rPr lang="en-US" smtClean="0"/>
              <a:t>Relationships between private parties</a:t>
            </a:r>
          </a:p>
          <a:p>
            <a:pPr lvl="1" eaLnBrk="1" hangingPunct="1"/>
            <a:r>
              <a:rPr lang="en-US" smtClean="0"/>
              <a:t>Public relationships</a:t>
            </a:r>
          </a:p>
          <a:p>
            <a:pPr lvl="2" eaLnBrk="1" hangingPunct="1"/>
            <a:r>
              <a:rPr lang="en-US" smtClean="0"/>
              <a:t>Relationships between private parties and the government</a:t>
            </a:r>
          </a:p>
        </p:txBody>
      </p:sp>
      <p:sp>
        <p:nvSpPr>
          <p:cNvPr id="4099" name="Rectangle 1026"/>
          <p:cNvSpPr>
            <a:spLocks noChangeArrowheads="1"/>
          </p:cNvSpPr>
          <p:nvPr/>
        </p:nvSpPr>
        <p:spPr bwMode="auto">
          <a:xfrm>
            <a:off x="0" y="180975"/>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 Fundamentals of the Legal System</a:t>
            </a:r>
            <a:endParaRPr lang="en-US" sz="35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a:t>
            </a:fld>
            <a:endParaRPr lang="en-US" dirty="0"/>
          </a:p>
        </p:txBody>
      </p:sp>
    </p:spTree>
    <p:extLst>
      <p:ext uri="{BB962C8B-B14F-4D97-AF65-F5344CB8AC3E}">
        <p14:creationId xmlns:p14="http://schemas.microsoft.com/office/powerpoint/2010/main" val="10434823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4294967295"/>
          </p:nvPr>
        </p:nvSpPr>
        <p:spPr>
          <a:xfrm>
            <a:off x="685800" y="1641475"/>
            <a:ext cx="7924800" cy="4835525"/>
          </a:xfrm>
        </p:spPr>
        <p:txBody>
          <a:bodyPr/>
          <a:lstStyle/>
          <a:p>
            <a:pPr eaLnBrk="1" hangingPunct="1">
              <a:lnSpc>
                <a:spcPct val="90000"/>
              </a:lnSpc>
            </a:pPr>
            <a:r>
              <a:rPr lang="en-US" sz="2800" dirty="0" smtClean="0"/>
              <a:t>Reasonable assumption that when a patient comes in for care, he or she authorizes the care providers to have information about his </a:t>
            </a:r>
            <a:br>
              <a:rPr lang="en-US" sz="2800" dirty="0" smtClean="0"/>
            </a:br>
            <a:r>
              <a:rPr lang="en-US" sz="2800" dirty="0" smtClean="0"/>
              <a:t>or her conditions and treatments.</a:t>
            </a:r>
          </a:p>
          <a:p>
            <a:pPr eaLnBrk="1" hangingPunct="1">
              <a:lnSpc>
                <a:spcPct val="90000"/>
              </a:lnSpc>
            </a:pPr>
            <a:r>
              <a:rPr lang="en-US" sz="2800" dirty="0" smtClean="0"/>
              <a:t>HIPAA privacy rule allows internal uses of protected health information for treatment without patient authorization.</a:t>
            </a:r>
          </a:p>
          <a:p>
            <a:pPr lvl="1" eaLnBrk="1" hangingPunct="1">
              <a:lnSpc>
                <a:spcPct val="90000"/>
              </a:lnSpc>
            </a:pPr>
            <a:r>
              <a:rPr lang="en-US" sz="2400" dirty="0" smtClean="0"/>
              <a:t>Does not include access for anyone in the facility who may be curious.</a:t>
            </a:r>
          </a:p>
          <a:p>
            <a:pPr eaLnBrk="1" hangingPunct="1">
              <a:lnSpc>
                <a:spcPct val="90000"/>
              </a:lnSpc>
            </a:pPr>
            <a:r>
              <a:rPr lang="en-US" sz="2800" dirty="0" smtClean="0"/>
              <a:t>Internal use should still be restricted to those who need to know in order to treat the patient.</a:t>
            </a:r>
          </a:p>
        </p:txBody>
      </p:sp>
      <p:sp>
        <p:nvSpPr>
          <p:cNvPr id="4099" name="Rectangle 1026"/>
          <p:cNvSpPr>
            <a:spLocks noChangeArrowheads="1"/>
          </p:cNvSpPr>
          <p:nvPr/>
        </p:nvSpPr>
        <p:spPr bwMode="auto">
          <a:xfrm>
            <a:off x="0" y="76200"/>
            <a:ext cx="9144000" cy="1524000"/>
          </a:xfrm>
          <a:prstGeom prst="rect">
            <a:avLst/>
          </a:prstGeom>
          <a:noFill/>
          <a:ln w="9525">
            <a:noFill/>
            <a:miter lim="800000"/>
            <a:headEnd/>
            <a:tailEnd/>
          </a:ln>
        </p:spPr>
        <p:txBody>
          <a:bodyPr anchor="ctr"/>
          <a:lstStyle/>
          <a:p>
            <a:pPr algn="ctr">
              <a:defRPr/>
            </a:pPr>
            <a:r>
              <a:rPr lang="en-US" sz="2300" dirty="0">
                <a:solidFill>
                  <a:schemeClr val="tx2"/>
                </a:solidFill>
                <a:latin typeface="Arial" charset="0"/>
                <a:ea typeface="ＭＳ Ｐゴシック" pitchFamily="30" charset="-128"/>
              </a:rPr>
              <a:t>Legal Obligations and Risks of Health Care Facilities and Individual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Health Care Providers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General Principles Regarding Access and Disclosure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Policies – Disclosure for Direct Patient Care</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50</a:t>
            </a:fld>
            <a:endParaRPr lang="en-US" dirty="0"/>
          </a:p>
        </p:txBody>
      </p:sp>
    </p:spTree>
    <p:extLst>
      <p:ext uri="{BB962C8B-B14F-4D97-AF65-F5344CB8AC3E}">
        <p14:creationId xmlns:p14="http://schemas.microsoft.com/office/powerpoint/2010/main" val="7896902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4294967295"/>
          </p:nvPr>
        </p:nvSpPr>
        <p:spPr>
          <a:xfrm>
            <a:off x="685800" y="1641475"/>
            <a:ext cx="7772400" cy="4454525"/>
          </a:xfrm>
        </p:spPr>
        <p:txBody>
          <a:bodyPr/>
          <a:lstStyle/>
          <a:p>
            <a:pPr eaLnBrk="1" hangingPunct="1">
              <a:lnSpc>
                <a:spcPct val="90000"/>
              </a:lnSpc>
            </a:pPr>
            <a:r>
              <a:rPr lang="en-US" sz="2800" dirty="0" smtClean="0"/>
              <a:t>In cases where the patient is being treated externally (by a new doctor, in a nursing facility) some or all the information from the record may need to be disclosed.</a:t>
            </a:r>
          </a:p>
          <a:p>
            <a:pPr lvl="1" eaLnBrk="1" hangingPunct="1">
              <a:lnSpc>
                <a:spcPct val="90000"/>
              </a:lnSpc>
            </a:pPr>
            <a:r>
              <a:rPr lang="en-US" sz="2400" dirty="0" smtClean="0"/>
              <a:t>In these cases HIPAA Privacy Rule permits disclosure for treatment without authorization.</a:t>
            </a:r>
          </a:p>
          <a:p>
            <a:pPr lvl="1" eaLnBrk="1" hangingPunct="1">
              <a:lnSpc>
                <a:spcPct val="90000"/>
              </a:lnSpc>
            </a:pPr>
            <a:r>
              <a:rPr lang="en-US" sz="2400" dirty="0" smtClean="0"/>
              <a:t>There may be other regulations (state-based) that do require authorization.</a:t>
            </a:r>
          </a:p>
          <a:p>
            <a:pPr eaLnBrk="1" hangingPunct="1">
              <a:lnSpc>
                <a:spcPct val="90000"/>
              </a:lnSpc>
            </a:pPr>
            <a:r>
              <a:rPr lang="en-US" sz="2800" dirty="0" smtClean="0"/>
              <a:t>Conservative view – get authorization any time that there is an external disclosure except when an emergency prevents authorization.</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lstStyle/>
          <a:p>
            <a:pPr algn="ctr">
              <a:defRPr/>
            </a:pPr>
            <a:r>
              <a:rPr lang="en-US" sz="2300" dirty="0">
                <a:solidFill>
                  <a:schemeClr val="tx2"/>
                </a:solidFill>
                <a:latin typeface="Arial" charset="0"/>
                <a:ea typeface="ＭＳ Ｐゴシック" pitchFamily="30" charset="-128"/>
              </a:rPr>
              <a:t>Legal Obligations and Risks of Health Care Facilities and Individual Health Care Providers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General Principles Regarding Access and Disclosure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Policies – Disclosure for Direct Patient Care</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51</a:t>
            </a:fld>
            <a:endParaRPr lang="en-US" dirty="0"/>
          </a:p>
        </p:txBody>
      </p:sp>
    </p:spTree>
    <p:extLst>
      <p:ext uri="{BB962C8B-B14F-4D97-AF65-F5344CB8AC3E}">
        <p14:creationId xmlns:p14="http://schemas.microsoft.com/office/powerpoint/2010/main" val="3802026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4294967295"/>
          </p:nvPr>
        </p:nvSpPr>
        <p:spPr>
          <a:xfrm>
            <a:off x="685800" y="1489075"/>
            <a:ext cx="7772400" cy="4454525"/>
          </a:xfrm>
        </p:spPr>
        <p:txBody>
          <a:bodyPr/>
          <a:lstStyle/>
          <a:p>
            <a:pPr eaLnBrk="1" hangingPunct="1"/>
            <a:r>
              <a:rPr lang="en-US" sz="2600" smtClean="0"/>
              <a:t>Health information sometimes is used to evaluate that quality of care and services provided to patients.</a:t>
            </a:r>
          </a:p>
          <a:p>
            <a:pPr eaLnBrk="1" hangingPunct="1"/>
            <a:r>
              <a:rPr lang="en-US" sz="2600" smtClean="0"/>
              <a:t>In these cases, it is not important who the patient is, just the procedures for treatment.</a:t>
            </a:r>
          </a:p>
          <a:p>
            <a:pPr lvl="1" eaLnBrk="1" hangingPunct="1"/>
            <a:r>
              <a:rPr lang="en-US" sz="2200" smtClean="0"/>
              <a:t>Records would be referred to by number so no names would be used.</a:t>
            </a:r>
          </a:p>
          <a:p>
            <a:pPr eaLnBrk="1" hangingPunct="1"/>
            <a:r>
              <a:rPr lang="en-US" sz="2600" smtClean="0"/>
              <a:t>HIPAA does not require authorization for use of health information in this context.</a:t>
            </a:r>
          </a:p>
          <a:p>
            <a:pPr eaLnBrk="1" hangingPunct="1"/>
            <a:r>
              <a:rPr lang="en-US" sz="2600" smtClean="0"/>
              <a:t>Important to verify that the requester in fact wants the information for quality management purposes.</a:t>
            </a:r>
          </a:p>
        </p:txBody>
      </p:sp>
      <p:sp>
        <p:nvSpPr>
          <p:cNvPr id="4099" name="Rectangle 1026"/>
          <p:cNvSpPr>
            <a:spLocks noChangeArrowheads="1"/>
          </p:cNvSpPr>
          <p:nvPr/>
        </p:nvSpPr>
        <p:spPr bwMode="auto">
          <a:xfrm>
            <a:off x="0" y="152400"/>
            <a:ext cx="9144000" cy="1219200"/>
          </a:xfrm>
          <a:prstGeom prst="rect">
            <a:avLst/>
          </a:prstGeom>
          <a:noFill/>
          <a:ln w="9525">
            <a:noFill/>
            <a:miter lim="800000"/>
            <a:headEnd/>
            <a:tailEnd/>
          </a:ln>
        </p:spPr>
        <p:txBody>
          <a:bodyPr anchor="ctr"/>
          <a:lstStyle/>
          <a:p>
            <a:pPr algn="ctr">
              <a:defRPr/>
            </a:pPr>
            <a:r>
              <a:rPr lang="en-US" sz="2200" dirty="0">
                <a:solidFill>
                  <a:schemeClr val="tx2"/>
                </a:solidFill>
                <a:latin typeface="Arial" charset="0"/>
                <a:ea typeface="ＭＳ Ｐゴシック" pitchFamily="30" charset="-128"/>
              </a:rPr>
              <a:t>Legal Obligations and Risks of Health Care Facilities and Individual </a:t>
            </a:r>
            <a:br>
              <a:rPr lang="en-US" sz="2200" dirty="0">
                <a:solidFill>
                  <a:schemeClr val="tx2"/>
                </a:solidFill>
                <a:latin typeface="Arial" charset="0"/>
                <a:ea typeface="ＭＳ Ｐゴシック" pitchFamily="30" charset="-128"/>
              </a:rPr>
            </a:br>
            <a:r>
              <a:rPr lang="en-US" sz="2200" dirty="0">
                <a:solidFill>
                  <a:schemeClr val="tx2"/>
                </a:solidFill>
                <a:latin typeface="Arial" charset="0"/>
                <a:ea typeface="ＭＳ Ｐゴシック" pitchFamily="30" charset="-128"/>
              </a:rPr>
              <a:t>Health Care Providers </a:t>
            </a:r>
            <a:br>
              <a:rPr lang="en-US" sz="2200" dirty="0">
                <a:solidFill>
                  <a:schemeClr val="tx2"/>
                </a:solidFill>
                <a:latin typeface="Arial" charset="0"/>
                <a:ea typeface="ＭＳ Ｐゴシック" pitchFamily="30" charset="-128"/>
              </a:rPr>
            </a:br>
            <a:r>
              <a:rPr lang="en-US" sz="2200" dirty="0">
                <a:solidFill>
                  <a:schemeClr val="tx2"/>
                </a:solidFill>
                <a:latin typeface="Arial" charset="0"/>
                <a:ea typeface="ＭＳ Ｐゴシック" pitchFamily="30" charset="-128"/>
              </a:rPr>
              <a:t>General Principles Regarding Access and Disclosure </a:t>
            </a:r>
            <a:br>
              <a:rPr lang="en-US" sz="2200" dirty="0">
                <a:solidFill>
                  <a:schemeClr val="tx2"/>
                </a:solidFill>
                <a:latin typeface="Arial" charset="0"/>
                <a:ea typeface="ＭＳ Ｐゴシック" pitchFamily="30" charset="-128"/>
              </a:rPr>
            </a:br>
            <a:r>
              <a:rPr lang="en-US" sz="2200" dirty="0">
                <a:solidFill>
                  <a:schemeClr val="tx2"/>
                </a:solidFill>
                <a:latin typeface="Arial" charset="0"/>
                <a:ea typeface="ＭＳ Ｐゴシック" pitchFamily="30" charset="-128"/>
              </a:rPr>
              <a:t>Policies – Disclosure for Performance Management and Patient Safety</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52</a:t>
            </a:fld>
            <a:endParaRPr lang="en-US" dirty="0"/>
          </a:p>
        </p:txBody>
      </p:sp>
    </p:spTree>
    <p:extLst>
      <p:ext uri="{BB962C8B-B14F-4D97-AF65-F5344CB8AC3E}">
        <p14:creationId xmlns:p14="http://schemas.microsoft.com/office/powerpoint/2010/main" val="1400055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4294967295"/>
          </p:nvPr>
        </p:nvSpPr>
        <p:spPr/>
        <p:txBody>
          <a:bodyPr/>
          <a:lstStyle/>
          <a:p>
            <a:pPr eaLnBrk="1" hangingPunct="1"/>
            <a:r>
              <a:rPr lang="en-US" smtClean="0"/>
              <a:t>Also involves impersonal use of the records</a:t>
            </a:r>
          </a:p>
          <a:p>
            <a:pPr eaLnBrk="1" hangingPunct="1"/>
            <a:r>
              <a:rPr lang="en-US" smtClean="0"/>
              <a:t>It does not matter who the patient is, just the symptoms, treatment, and results.</a:t>
            </a:r>
          </a:p>
          <a:p>
            <a:pPr eaLnBrk="1" hangingPunct="1"/>
            <a:r>
              <a:rPr lang="en-US" smtClean="0"/>
              <a:t>Facility should still have a policy as to when records can be released for research without patient authorization.</a:t>
            </a:r>
          </a:p>
          <a:p>
            <a:pPr eaLnBrk="1" hangingPunct="1"/>
            <a:endParaRPr lang="en-US"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lstStyle/>
          <a:p>
            <a:pPr algn="ctr">
              <a:defRPr/>
            </a:pPr>
            <a:r>
              <a:rPr lang="en-US" sz="2300" dirty="0">
                <a:solidFill>
                  <a:schemeClr val="tx2"/>
                </a:solidFill>
                <a:latin typeface="Arial" charset="0"/>
                <a:ea typeface="ＭＳ Ｐゴシック" pitchFamily="30" charset="-128"/>
              </a:rPr>
              <a:t>Legal Obligations and Risks of Health Care Facilities and Individual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Health Care Providers General Principles Regarding Access and Disclosure Policies – Disclosure for Research</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53</a:t>
            </a:fld>
            <a:endParaRPr lang="en-US" dirty="0"/>
          </a:p>
        </p:txBody>
      </p:sp>
    </p:spTree>
    <p:extLst>
      <p:ext uri="{BB962C8B-B14F-4D97-AF65-F5344CB8AC3E}">
        <p14:creationId xmlns:p14="http://schemas.microsoft.com/office/powerpoint/2010/main" val="12828640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4294967295"/>
          </p:nvPr>
        </p:nvSpPr>
        <p:spPr>
          <a:xfrm>
            <a:off x="685800" y="1565275"/>
            <a:ext cx="7772400" cy="4835525"/>
          </a:xfrm>
        </p:spPr>
        <p:txBody>
          <a:bodyPr/>
          <a:lstStyle/>
          <a:p>
            <a:pPr eaLnBrk="1" hangingPunct="1">
              <a:lnSpc>
                <a:spcPct val="90000"/>
              </a:lnSpc>
            </a:pPr>
            <a:r>
              <a:rPr lang="en-US" sz="2600" smtClean="0"/>
              <a:t>Researchers often have to have projects reviewed by an institutional review board.</a:t>
            </a:r>
          </a:p>
          <a:p>
            <a:pPr lvl="1" eaLnBrk="1" hangingPunct="1">
              <a:lnSpc>
                <a:spcPct val="90000"/>
              </a:lnSpc>
            </a:pPr>
            <a:r>
              <a:rPr lang="en-US" sz="2200" smtClean="0"/>
              <a:t>Researcher may need to specify data security provisions.</a:t>
            </a:r>
          </a:p>
          <a:p>
            <a:pPr lvl="1" eaLnBrk="1" hangingPunct="1">
              <a:lnSpc>
                <a:spcPct val="90000"/>
              </a:lnSpc>
            </a:pPr>
            <a:r>
              <a:rPr lang="en-US" sz="2200" smtClean="0"/>
              <a:t>HIM professional may need to review the data collection forms to ensure that patient-identifiable data are not to be included.</a:t>
            </a:r>
          </a:p>
          <a:p>
            <a:pPr lvl="1" eaLnBrk="1" hangingPunct="1">
              <a:lnSpc>
                <a:spcPct val="90000"/>
              </a:lnSpc>
            </a:pPr>
            <a:r>
              <a:rPr lang="en-US" sz="2200" smtClean="0"/>
              <a:t>Special problems arise if the researchers want to contact patients directly.</a:t>
            </a:r>
          </a:p>
          <a:p>
            <a:pPr lvl="1" eaLnBrk="1" hangingPunct="1">
              <a:lnSpc>
                <a:spcPct val="90000"/>
              </a:lnSpc>
            </a:pPr>
            <a:r>
              <a:rPr lang="en-US" sz="2200" smtClean="0"/>
              <a:t>Verifying the names and addresses of patients is possibly a breach of confidentiality.</a:t>
            </a:r>
          </a:p>
          <a:p>
            <a:pPr lvl="1" eaLnBrk="1" hangingPunct="1">
              <a:lnSpc>
                <a:spcPct val="90000"/>
              </a:lnSpc>
            </a:pPr>
            <a:r>
              <a:rPr lang="en-US" sz="2200" smtClean="0"/>
              <a:t>The facility may agree to contact the patient on behalf of the researcher to determine the patient’s willingness to participate.</a:t>
            </a:r>
          </a:p>
          <a:p>
            <a:pPr eaLnBrk="1" hangingPunct="1">
              <a:lnSpc>
                <a:spcPct val="90000"/>
              </a:lnSpc>
            </a:pPr>
            <a:endParaRPr lang="en-US" sz="2600" smtClean="0"/>
          </a:p>
        </p:txBody>
      </p:sp>
      <p:sp>
        <p:nvSpPr>
          <p:cNvPr id="4099" name="Rectangle 1026"/>
          <p:cNvSpPr>
            <a:spLocks noChangeArrowheads="1"/>
          </p:cNvSpPr>
          <p:nvPr/>
        </p:nvSpPr>
        <p:spPr bwMode="auto">
          <a:xfrm>
            <a:off x="0" y="76200"/>
            <a:ext cx="9144000" cy="1447800"/>
          </a:xfrm>
          <a:prstGeom prst="rect">
            <a:avLst/>
          </a:prstGeom>
          <a:noFill/>
          <a:ln w="9525">
            <a:noFill/>
            <a:miter lim="800000"/>
            <a:headEnd/>
            <a:tailEnd/>
          </a:ln>
        </p:spPr>
        <p:txBody>
          <a:bodyPr anchor="ctr"/>
          <a:lstStyle/>
          <a:p>
            <a:pPr algn="ctr">
              <a:defRPr/>
            </a:pPr>
            <a:r>
              <a:rPr lang="en-US" sz="2300" dirty="0">
                <a:solidFill>
                  <a:schemeClr val="tx2"/>
                </a:solidFill>
                <a:latin typeface="Arial" charset="0"/>
                <a:ea typeface="ＭＳ Ｐゴシック" pitchFamily="30" charset="-128"/>
              </a:rPr>
              <a:t>Legal Obligations and Risks of Health Care Facilities and Individual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Health Care Providers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General Principles Regarding Access and Disclosure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Policies – Disclosure for Research</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54</a:t>
            </a:fld>
            <a:endParaRPr lang="en-US" dirty="0"/>
          </a:p>
        </p:txBody>
      </p:sp>
    </p:spTree>
    <p:extLst>
      <p:ext uri="{BB962C8B-B14F-4D97-AF65-F5344CB8AC3E}">
        <p14:creationId xmlns:p14="http://schemas.microsoft.com/office/powerpoint/2010/main" val="22544054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p:cNvSpPr>
            <a:spLocks noGrp="1"/>
          </p:cNvSpPr>
          <p:nvPr>
            <p:ph idx="4294967295"/>
          </p:nvPr>
        </p:nvSpPr>
        <p:spPr>
          <a:xfrm>
            <a:off x="685800" y="1524000"/>
            <a:ext cx="7772400" cy="5164138"/>
          </a:xfrm>
        </p:spPr>
        <p:txBody>
          <a:bodyPr/>
          <a:lstStyle/>
          <a:p>
            <a:pPr eaLnBrk="1" hangingPunct="1">
              <a:lnSpc>
                <a:spcPct val="90000"/>
              </a:lnSpc>
            </a:pPr>
            <a:r>
              <a:rPr lang="en-US" sz="2300" smtClean="0"/>
              <a:t>This is one of the most frequent disclosures of health information.</a:t>
            </a:r>
          </a:p>
          <a:p>
            <a:pPr eaLnBrk="1" hangingPunct="1">
              <a:lnSpc>
                <a:spcPct val="90000"/>
              </a:lnSpc>
            </a:pPr>
            <a:r>
              <a:rPr lang="en-US" sz="2300" smtClean="0"/>
              <a:t>HIPAA does not require authorization for this purpose but some states do.</a:t>
            </a:r>
          </a:p>
          <a:p>
            <a:pPr eaLnBrk="1" hangingPunct="1">
              <a:lnSpc>
                <a:spcPct val="90000"/>
              </a:lnSpc>
            </a:pPr>
            <a:r>
              <a:rPr lang="en-US" sz="2300" smtClean="0"/>
              <a:t>New regulations allow an option for patients to shield some information from their insurer.</a:t>
            </a:r>
          </a:p>
          <a:p>
            <a:pPr lvl="1" eaLnBrk="1" hangingPunct="1">
              <a:lnSpc>
                <a:spcPct val="90000"/>
              </a:lnSpc>
            </a:pPr>
            <a:r>
              <a:rPr lang="en-US" smtClean="0"/>
              <a:t>Must be a circumstance where the patient is paying for the service in full out of pocket.</a:t>
            </a:r>
          </a:p>
          <a:p>
            <a:pPr eaLnBrk="1" hangingPunct="1">
              <a:lnSpc>
                <a:spcPct val="90000"/>
              </a:lnSpc>
            </a:pPr>
            <a:r>
              <a:rPr lang="en-US" sz="2300" smtClean="0"/>
              <a:t>Complicated issue because the person whose information is going to the insurance company may not be the person who applied for coverage (generally a family member)</a:t>
            </a:r>
          </a:p>
          <a:p>
            <a:pPr lvl="1" eaLnBrk="1" hangingPunct="1">
              <a:lnSpc>
                <a:spcPct val="90000"/>
              </a:lnSpc>
            </a:pPr>
            <a:r>
              <a:rPr lang="en-US" sz="2000" smtClean="0"/>
              <a:t>One solution is making the authorization for disclosure to the insurance company a part of the general consent to treatment.</a:t>
            </a:r>
            <a:endParaRPr lang="en-US" sz="1800" smtClean="0"/>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a:defRPr/>
            </a:pPr>
            <a:r>
              <a:rPr lang="en-US" sz="2300" dirty="0">
                <a:solidFill>
                  <a:schemeClr val="tx2"/>
                </a:solidFill>
                <a:latin typeface="Arial" charset="0"/>
                <a:ea typeface="ＭＳ Ｐゴシック" pitchFamily="30" charset="-128"/>
              </a:rPr>
              <a:t>Legal Obligations and Risks of Health Care Facilities and Individual Health Care Providers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General Principles Regarding Access and Disclosure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Policies – Disclosure for Payment Purposes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55</a:t>
            </a:fld>
            <a:endParaRPr lang="en-US" dirty="0"/>
          </a:p>
        </p:txBody>
      </p:sp>
    </p:spTree>
    <p:extLst>
      <p:ext uri="{BB962C8B-B14F-4D97-AF65-F5344CB8AC3E}">
        <p14:creationId xmlns:p14="http://schemas.microsoft.com/office/powerpoint/2010/main" val="2229800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4294967295"/>
          </p:nvPr>
        </p:nvSpPr>
        <p:spPr>
          <a:xfrm>
            <a:off x="685800" y="1600200"/>
            <a:ext cx="7772400" cy="4114800"/>
          </a:xfrm>
        </p:spPr>
        <p:txBody>
          <a:bodyPr/>
          <a:lstStyle/>
          <a:p>
            <a:pPr eaLnBrk="1" hangingPunct="1">
              <a:lnSpc>
                <a:spcPct val="90000"/>
              </a:lnSpc>
            </a:pPr>
            <a:r>
              <a:rPr lang="en-US" sz="2800" dirty="0" smtClean="0"/>
              <a:t>Requires one of:</a:t>
            </a:r>
          </a:p>
          <a:p>
            <a:pPr lvl="1" eaLnBrk="1" hangingPunct="1">
              <a:lnSpc>
                <a:spcPct val="90000"/>
              </a:lnSpc>
            </a:pPr>
            <a:r>
              <a:rPr lang="en-US" sz="2400" dirty="0" smtClean="0"/>
              <a:t>Written authorization from the patient or the patient’s legal representative</a:t>
            </a:r>
          </a:p>
          <a:p>
            <a:pPr lvl="1" eaLnBrk="1" hangingPunct="1">
              <a:lnSpc>
                <a:spcPct val="90000"/>
              </a:lnSpc>
            </a:pPr>
            <a:r>
              <a:rPr lang="en-US" sz="2400" dirty="0" smtClean="0"/>
              <a:t>Valid subpoena that meets HIPAA’s special requirements</a:t>
            </a:r>
          </a:p>
          <a:p>
            <a:pPr eaLnBrk="1" hangingPunct="1">
              <a:lnSpc>
                <a:spcPct val="90000"/>
              </a:lnSpc>
            </a:pPr>
            <a:r>
              <a:rPr lang="en-US" sz="2800" dirty="0" smtClean="0"/>
              <a:t>No authorization is required if the attorney represents the health care provider that owns the record.</a:t>
            </a:r>
          </a:p>
          <a:p>
            <a:pPr lvl="1" eaLnBrk="1" hangingPunct="1">
              <a:lnSpc>
                <a:spcPct val="90000"/>
              </a:lnSpc>
            </a:pPr>
            <a:r>
              <a:rPr lang="en-US" sz="2400" dirty="0" smtClean="0"/>
              <a:t>Attorney for the hospital does not require authorization. </a:t>
            </a:r>
          </a:p>
          <a:p>
            <a:pPr lvl="1" eaLnBrk="1" hangingPunct="1">
              <a:lnSpc>
                <a:spcPct val="90000"/>
              </a:lnSpc>
            </a:pPr>
            <a:r>
              <a:rPr lang="en-US" sz="2400" dirty="0" smtClean="0"/>
              <a:t>Attorney for an individual employee of the hospital does.</a:t>
            </a:r>
          </a:p>
          <a:p>
            <a:pPr eaLnBrk="1" hangingPunct="1">
              <a:lnSpc>
                <a:spcPct val="90000"/>
              </a:lnSpc>
            </a:pPr>
            <a:endParaRPr lang="en-US" dirty="0" smtClean="0"/>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a:defRPr/>
            </a:pPr>
            <a:r>
              <a:rPr lang="en-US" sz="2300" dirty="0">
                <a:solidFill>
                  <a:schemeClr val="tx2"/>
                </a:solidFill>
                <a:latin typeface="Arial" charset="0"/>
                <a:ea typeface="ＭＳ Ｐゴシック" pitchFamily="30" charset="-128"/>
              </a:rPr>
              <a:t>Legal Obligations and Risks of Health Care Facilities and Individual Health Care Providers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General Principles Regarding Access and Disclosure </a:t>
            </a:r>
            <a:br>
              <a:rPr lang="en-US" sz="2300" dirty="0">
                <a:solidFill>
                  <a:schemeClr val="tx2"/>
                </a:solidFill>
                <a:latin typeface="Arial" charset="0"/>
                <a:ea typeface="ＭＳ Ｐゴシック" pitchFamily="30" charset="-128"/>
              </a:rPr>
            </a:br>
            <a:r>
              <a:rPr lang="en-US" sz="2300" dirty="0">
                <a:solidFill>
                  <a:schemeClr val="tx2"/>
                </a:solidFill>
                <a:latin typeface="Arial" charset="0"/>
                <a:ea typeface="ＭＳ Ｐゴシック" pitchFamily="30" charset="-128"/>
              </a:rPr>
              <a:t>Policies – Disclosure to Attorneys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56</a:t>
            </a:fld>
            <a:endParaRPr lang="en-US" dirty="0"/>
          </a:p>
        </p:txBody>
      </p:sp>
    </p:spTree>
    <p:extLst>
      <p:ext uri="{BB962C8B-B14F-4D97-AF65-F5344CB8AC3E}">
        <p14:creationId xmlns:p14="http://schemas.microsoft.com/office/powerpoint/2010/main" val="8140250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Content Placeholder 2"/>
          <p:cNvSpPr>
            <a:spLocks noGrp="1"/>
          </p:cNvSpPr>
          <p:nvPr>
            <p:ph idx="4294967295"/>
          </p:nvPr>
        </p:nvSpPr>
        <p:spPr>
          <a:xfrm>
            <a:off x="685800" y="1565275"/>
            <a:ext cx="7772400" cy="4454525"/>
          </a:xfrm>
        </p:spPr>
        <p:txBody>
          <a:bodyPr/>
          <a:lstStyle/>
          <a:p>
            <a:pPr eaLnBrk="1" hangingPunct="1"/>
            <a:r>
              <a:rPr lang="en-US" smtClean="0"/>
              <a:t>Internal systems must protect health information from: </a:t>
            </a:r>
          </a:p>
          <a:p>
            <a:pPr lvl="1" eaLnBrk="1" hangingPunct="1"/>
            <a:r>
              <a:rPr lang="en-US" smtClean="0"/>
              <a:t>Loss</a:t>
            </a:r>
          </a:p>
          <a:p>
            <a:pPr lvl="1" eaLnBrk="1" hangingPunct="1"/>
            <a:r>
              <a:rPr lang="en-US" smtClean="0"/>
              <a:t>Theft</a:t>
            </a:r>
          </a:p>
          <a:p>
            <a:pPr lvl="1" eaLnBrk="1" hangingPunct="1"/>
            <a:r>
              <a:rPr lang="en-US" smtClean="0"/>
              <a:t>Destruction</a:t>
            </a:r>
          </a:p>
          <a:p>
            <a:pPr lvl="1" eaLnBrk="1" hangingPunct="1"/>
            <a:r>
              <a:rPr lang="en-US" smtClean="0"/>
              <a:t>Alteration</a:t>
            </a:r>
          </a:p>
          <a:p>
            <a:pPr lvl="1" eaLnBrk="1" hangingPunct="1"/>
            <a:r>
              <a:rPr lang="en-US" smtClean="0"/>
              <a:t>Unauthorized access</a:t>
            </a:r>
          </a:p>
        </p:txBody>
      </p:sp>
      <p:sp>
        <p:nvSpPr>
          <p:cNvPr id="4099" name="Rectangle 1026"/>
          <p:cNvSpPr>
            <a:spLocks noChangeArrowheads="1"/>
          </p:cNvSpPr>
          <p:nvPr/>
        </p:nvSpPr>
        <p:spPr bwMode="auto">
          <a:xfrm>
            <a:off x="0" y="152400"/>
            <a:ext cx="9144000" cy="1219200"/>
          </a:xfrm>
          <a:prstGeom prst="rect">
            <a:avLst/>
          </a:prstGeom>
          <a:noFill/>
          <a:ln w="9525">
            <a:noFill/>
            <a:miter lim="800000"/>
            <a:headEnd/>
            <a:tailEnd/>
          </a:ln>
        </p:spPr>
        <p:txBody>
          <a:bodyPr anchor="ctr"/>
          <a:lstStyle/>
          <a:p>
            <a:pPr algn="ctr">
              <a:defRPr/>
            </a:pPr>
            <a:r>
              <a:rPr lang="en-US" sz="2000" dirty="0">
                <a:solidFill>
                  <a:schemeClr val="tx2"/>
                </a:solidFill>
                <a:latin typeface="Arial" charset="0"/>
                <a:ea typeface="ＭＳ Ｐゴシック" pitchFamily="30" charset="-128"/>
              </a:rPr>
              <a:t>Legal Obligations and Risks of Health Care Facilities and Individual </a:t>
            </a:r>
            <a:br>
              <a:rPr lang="en-US" sz="2000" dirty="0">
                <a:solidFill>
                  <a:schemeClr val="tx2"/>
                </a:solidFill>
                <a:latin typeface="Arial" charset="0"/>
                <a:ea typeface="ＭＳ Ｐゴシック" pitchFamily="30" charset="-128"/>
              </a:rPr>
            </a:br>
            <a:r>
              <a:rPr lang="en-US" sz="2000" dirty="0">
                <a:solidFill>
                  <a:schemeClr val="tx2"/>
                </a:solidFill>
                <a:latin typeface="Arial" charset="0"/>
                <a:ea typeface="ＭＳ Ｐゴシック" pitchFamily="30" charset="-128"/>
              </a:rPr>
              <a:t>Health Care Providers </a:t>
            </a:r>
            <a:br>
              <a:rPr lang="en-US" sz="2000" dirty="0">
                <a:solidFill>
                  <a:schemeClr val="tx2"/>
                </a:solidFill>
                <a:latin typeface="Arial" charset="0"/>
                <a:ea typeface="ＭＳ Ｐゴシック" pitchFamily="30" charset="-128"/>
              </a:rPr>
            </a:br>
            <a:r>
              <a:rPr lang="en-US" sz="2000" dirty="0">
                <a:solidFill>
                  <a:schemeClr val="tx2"/>
                </a:solidFill>
                <a:latin typeface="Arial" charset="0"/>
                <a:ea typeface="ＭＳ Ｐゴシック" pitchFamily="30" charset="-128"/>
              </a:rPr>
              <a:t>General Principles Regarding Access and Disclosure Policies – Health </a:t>
            </a:r>
            <a:br>
              <a:rPr lang="en-US" sz="2000" dirty="0">
                <a:solidFill>
                  <a:schemeClr val="tx2"/>
                </a:solidFill>
                <a:latin typeface="Arial" charset="0"/>
                <a:ea typeface="ＭＳ Ｐゴシック" pitchFamily="30" charset="-128"/>
              </a:rPr>
            </a:br>
            <a:r>
              <a:rPr lang="en-US" sz="2000" dirty="0">
                <a:solidFill>
                  <a:schemeClr val="tx2"/>
                </a:solidFill>
                <a:latin typeface="Arial" charset="0"/>
                <a:ea typeface="ＭＳ Ｐゴシック" pitchFamily="30" charset="-128"/>
              </a:rPr>
              <a:t>Information Management Department Security Measures to Prevent Unauthorized Access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57</a:t>
            </a:fld>
            <a:endParaRPr lang="en-US" dirty="0"/>
          </a:p>
        </p:txBody>
      </p:sp>
    </p:spTree>
    <p:extLst>
      <p:ext uri="{BB962C8B-B14F-4D97-AF65-F5344CB8AC3E}">
        <p14:creationId xmlns:p14="http://schemas.microsoft.com/office/powerpoint/2010/main" val="147210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p:cNvSpPr>
            <a:spLocks noGrp="1"/>
          </p:cNvSpPr>
          <p:nvPr>
            <p:ph idx="4294967295"/>
          </p:nvPr>
        </p:nvSpPr>
        <p:spPr>
          <a:xfrm>
            <a:off x="685800" y="1717675"/>
            <a:ext cx="7772400" cy="4454525"/>
          </a:xfrm>
        </p:spPr>
        <p:txBody>
          <a:bodyPr/>
          <a:lstStyle/>
          <a:p>
            <a:pPr eaLnBrk="1" hangingPunct="1"/>
            <a:r>
              <a:rPr lang="en-US" smtClean="0"/>
              <a:t>Important job of HIM professionals is to keep confidential information out of the hands of unauthorized users through:</a:t>
            </a:r>
          </a:p>
          <a:p>
            <a:pPr lvl="1" eaLnBrk="1" hangingPunct="1"/>
            <a:r>
              <a:rPr lang="en-US" smtClean="0"/>
              <a:t>Appropriate policies and procedures</a:t>
            </a:r>
          </a:p>
          <a:p>
            <a:pPr lvl="1" eaLnBrk="1" hangingPunct="1"/>
            <a:r>
              <a:rPr lang="en-US" smtClean="0"/>
              <a:t>Facility and space planning</a:t>
            </a:r>
          </a:p>
          <a:p>
            <a:pPr lvl="1" eaLnBrk="1" hangingPunct="1"/>
            <a:r>
              <a:rPr lang="en-US" smtClean="0"/>
              <a:t>Information systems design and selection</a:t>
            </a:r>
          </a:p>
          <a:p>
            <a:pPr lvl="1" eaLnBrk="1" hangingPunct="1"/>
            <a:r>
              <a:rPr lang="en-US" smtClean="0"/>
              <a:t>Staff education</a:t>
            </a:r>
          </a:p>
          <a:p>
            <a:pPr lvl="1" eaLnBrk="1" hangingPunct="1"/>
            <a:r>
              <a:rPr lang="en-US" smtClean="0"/>
              <a:t>Security management</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2200" dirty="0">
                <a:solidFill>
                  <a:schemeClr val="tx2"/>
                </a:solidFill>
                <a:latin typeface="Arial" charset="0"/>
                <a:ea typeface="ＭＳ Ｐゴシック" pitchFamily="30" charset="-128"/>
              </a:rPr>
              <a:t>Legal Obligations and Risks of Health Care Facilities and Individual </a:t>
            </a:r>
            <a:br>
              <a:rPr lang="en-US" sz="2200" dirty="0">
                <a:solidFill>
                  <a:schemeClr val="tx2"/>
                </a:solidFill>
                <a:latin typeface="Arial" charset="0"/>
                <a:ea typeface="ＭＳ Ｐゴシック" pitchFamily="30" charset="-128"/>
              </a:rPr>
            </a:br>
            <a:r>
              <a:rPr lang="en-US" sz="2200" dirty="0">
                <a:solidFill>
                  <a:schemeClr val="tx2"/>
                </a:solidFill>
                <a:latin typeface="Arial" charset="0"/>
                <a:ea typeface="ＭＳ Ｐゴシック" pitchFamily="30" charset="-128"/>
              </a:rPr>
              <a:t>Health Care Providers </a:t>
            </a:r>
            <a:br>
              <a:rPr lang="en-US" sz="2200" dirty="0">
                <a:solidFill>
                  <a:schemeClr val="tx2"/>
                </a:solidFill>
                <a:latin typeface="Arial" charset="0"/>
                <a:ea typeface="ＭＳ Ｐゴシック" pitchFamily="30" charset="-128"/>
              </a:rPr>
            </a:br>
            <a:r>
              <a:rPr lang="en-US" sz="2200" dirty="0">
                <a:solidFill>
                  <a:schemeClr val="tx2"/>
                </a:solidFill>
                <a:latin typeface="Arial" charset="0"/>
                <a:ea typeface="ＭＳ Ｐゴシック" pitchFamily="30" charset="-128"/>
              </a:rPr>
              <a:t>General Principles Regarding Access and Disclosure Policies – Health </a:t>
            </a:r>
            <a:br>
              <a:rPr lang="en-US" sz="2200" dirty="0">
                <a:solidFill>
                  <a:schemeClr val="tx2"/>
                </a:solidFill>
                <a:latin typeface="Arial" charset="0"/>
                <a:ea typeface="ＭＳ Ｐゴシック" pitchFamily="30" charset="-128"/>
              </a:rPr>
            </a:br>
            <a:r>
              <a:rPr lang="en-US" sz="2200" dirty="0">
                <a:solidFill>
                  <a:schemeClr val="tx2"/>
                </a:solidFill>
                <a:latin typeface="Arial" charset="0"/>
                <a:ea typeface="ＭＳ Ｐゴシック" pitchFamily="30" charset="-128"/>
              </a:rPr>
              <a:t>Information Management Department Security Measures to Prevent Unauthorized Access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58</a:t>
            </a:fld>
            <a:endParaRPr lang="en-US" dirty="0"/>
          </a:p>
        </p:txBody>
      </p:sp>
    </p:spTree>
    <p:extLst>
      <p:ext uri="{BB962C8B-B14F-4D97-AF65-F5344CB8AC3E}">
        <p14:creationId xmlns:p14="http://schemas.microsoft.com/office/powerpoint/2010/main" val="11248188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Content Placeholder 2"/>
          <p:cNvSpPr>
            <a:spLocks noGrp="1"/>
          </p:cNvSpPr>
          <p:nvPr>
            <p:ph idx="4294967295"/>
          </p:nvPr>
        </p:nvSpPr>
        <p:spPr>
          <a:xfrm>
            <a:off x="685800" y="1793875"/>
            <a:ext cx="7772400" cy="4454525"/>
          </a:xfrm>
        </p:spPr>
        <p:txBody>
          <a:bodyPr/>
          <a:lstStyle/>
          <a:p>
            <a:pPr eaLnBrk="1" hangingPunct="1"/>
            <a:r>
              <a:rPr lang="en-US" smtClean="0"/>
              <a:t>Policies and procedures should be specific as to who has access to what.</a:t>
            </a:r>
          </a:p>
          <a:p>
            <a:pPr eaLnBrk="1" hangingPunct="1"/>
            <a:r>
              <a:rPr lang="en-US" smtClean="0"/>
              <a:t>HIPAA rules require that access control decisions be based on need. </a:t>
            </a:r>
          </a:p>
          <a:p>
            <a:pPr lvl="1" eaLnBrk="1" hangingPunct="1"/>
            <a:r>
              <a:rPr lang="en-US" smtClean="0"/>
              <a:t>HIM professionals should never hesitate to verify the validity of a request.</a:t>
            </a:r>
          </a:p>
          <a:p>
            <a:pPr lvl="1" eaLnBrk="1" hangingPunct="1"/>
            <a:r>
              <a:rPr lang="en-US" smtClean="0"/>
              <a:t>Verification of employee identification is always important.</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2200" dirty="0">
                <a:solidFill>
                  <a:schemeClr val="tx2"/>
                </a:solidFill>
                <a:latin typeface="Arial" charset="0"/>
                <a:ea typeface="ＭＳ Ｐゴシック" pitchFamily="30" charset="-128"/>
              </a:rPr>
              <a:t>Legal Obligations and Risks of Health Care Facilities and Individual </a:t>
            </a:r>
            <a:br>
              <a:rPr lang="en-US" sz="2200" dirty="0">
                <a:solidFill>
                  <a:schemeClr val="tx2"/>
                </a:solidFill>
                <a:latin typeface="Arial" charset="0"/>
                <a:ea typeface="ＭＳ Ｐゴシック" pitchFamily="30" charset="-128"/>
              </a:rPr>
            </a:br>
            <a:r>
              <a:rPr lang="en-US" sz="2200" dirty="0">
                <a:solidFill>
                  <a:schemeClr val="tx2"/>
                </a:solidFill>
                <a:latin typeface="Arial" charset="0"/>
                <a:ea typeface="ＭＳ Ｐゴシック" pitchFamily="30" charset="-128"/>
              </a:rPr>
              <a:t>Health Care Providers </a:t>
            </a:r>
            <a:br>
              <a:rPr lang="en-US" sz="2200" dirty="0">
                <a:solidFill>
                  <a:schemeClr val="tx2"/>
                </a:solidFill>
                <a:latin typeface="Arial" charset="0"/>
                <a:ea typeface="ＭＳ Ｐゴシック" pitchFamily="30" charset="-128"/>
              </a:rPr>
            </a:br>
            <a:r>
              <a:rPr lang="en-US" sz="2200" dirty="0">
                <a:solidFill>
                  <a:schemeClr val="tx2"/>
                </a:solidFill>
                <a:latin typeface="Arial" charset="0"/>
                <a:ea typeface="ＭＳ Ｐゴシック" pitchFamily="30" charset="-128"/>
              </a:rPr>
              <a:t>General Principles Regarding Access and Disclosure Policies – Health Information Management Department Security Measures to Prevent Unauthorized Access</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59</a:t>
            </a:fld>
            <a:endParaRPr lang="en-US" dirty="0"/>
          </a:p>
        </p:txBody>
      </p:sp>
    </p:spTree>
    <p:extLst>
      <p:ext uri="{BB962C8B-B14F-4D97-AF65-F5344CB8AC3E}">
        <p14:creationId xmlns:p14="http://schemas.microsoft.com/office/powerpoint/2010/main" val="2876885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4294967295"/>
          </p:nvPr>
        </p:nvSpPr>
        <p:spPr>
          <a:xfrm>
            <a:off x="0" y="1676400"/>
            <a:ext cx="9144000" cy="4454525"/>
          </a:xfrm>
        </p:spPr>
        <p:txBody>
          <a:bodyPr/>
          <a:lstStyle/>
          <a:p>
            <a:pPr eaLnBrk="1" hangingPunct="1"/>
            <a:r>
              <a:rPr lang="en-US" dirty="0" smtClean="0"/>
              <a:t>Private Law consists of:</a:t>
            </a:r>
          </a:p>
          <a:p>
            <a:pPr lvl="1" eaLnBrk="1" hangingPunct="1"/>
            <a:r>
              <a:rPr lang="en-US" dirty="0" smtClean="0"/>
              <a:t>Tort actions</a:t>
            </a:r>
          </a:p>
          <a:p>
            <a:pPr lvl="2" eaLnBrk="1" hangingPunct="1"/>
            <a:r>
              <a:rPr lang="en-US" dirty="0" smtClean="0"/>
              <a:t>Is allegation that one party’s wrongful conduct has caused another party harm</a:t>
            </a:r>
          </a:p>
          <a:p>
            <a:pPr lvl="2" eaLnBrk="1" hangingPunct="1"/>
            <a:r>
              <a:rPr lang="en-US" dirty="0" smtClean="0"/>
              <a:t>Wronged party seeks damages.</a:t>
            </a:r>
          </a:p>
          <a:p>
            <a:pPr lvl="1" eaLnBrk="1" hangingPunct="1"/>
            <a:r>
              <a:rPr lang="en-US" dirty="0" smtClean="0"/>
              <a:t>Contract actions</a:t>
            </a:r>
          </a:p>
          <a:p>
            <a:pPr lvl="2" eaLnBrk="1" hangingPunct="1"/>
            <a:r>
              <a:rPr lang="en-US" dirty="0" smtClean="0"/>
              <a:t>Is allegation that a contract exists between two parties and that one party has breached that contract in some manner.</a:t>
            </a:r>
          </a:p>
          <a:p>
            <a:pPr lvl="2" eaLnBrk="1" hangingPunct="1"/>
            <a:r>
              <a:rPr lang="en-US" dirty="0" smtClean="0"/>
              <a:t>Wronged party seeks compensation or a court order to enforce the contract.</a:t>
            </a:r>
          </a:p>
          <a:p>
            <a:pPr lvl="1" eaLnBrk="1" hangingPunct="1"/>
            <a:endParaRPr lang="en-US" dirty="0" smtClean="0"/>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 Fundamentals of the Legal System</a:t>
            </a:r>
            <a:endParaRPr lang="en-US" sz="35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6</a:t>
            </a:fld>
            <a:endParaRPr lang="en-US" dirty="0"/>
          </a:p>
        </p:txBody>
      </p:sp>
    </p:spTree>
    <p:extLst>
      <p:ext uri="{BB962C8B-B14F-4D97-AF65-F5344CB8AC3E}">
        <p14:creationId xmlns:p14="http://schemas.microsoft.com/office/powerpoint/2010/main" val="5473284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Content Placeholder 2"/>
          <p:cNvSpPr>
            <a:spLocks noGrp="1"/>
          </p:cNvSpPr>
          <p:nvPr>
            <p:ph idx="4294967295"/>
          </p:nvPr>
        </p:nvSpPr>
        <p:spPr>
          <a:xfrm>
            <a:off x="685800" y="1465263"/>
            <a:ext cx="7772400" cy="5011737"/>
          </a:xfrm>
        </p:spPr>
        <p:txBody>
          <a:bodyPr/>
          <a:lstStyle/>
          <a:p>
            <a:pPr eaLnBrk="1" hangingPunct="1">
              <a:lnSpc>
                <a:spcPct val="95000"/>
              </a:lnSpc>
            </a:pPr>
            <a:r>
              <a:rPr lang="en-US" sz="2600" smtClean="0"/>
              <a:t>It often means getting a patient to sign a form.</a:t>
            </a:r>
          </a:p>
          <a:p>
            <a:pPr eaLnBrk="1" hangingPunct="1">
              <a:lnSpc>
                <a:spcPct val="95000"/>
              </a:lnSpc>
            </a:pPr>
            <a:r>
              <a:rPr lang="en-US" sz="2600" smtClean="0"/>
              <a:t>Informed consent is only valid though if it means that the patient and the health professional have had:</a:t>
            </a:r>
          </a:p>
          <a:p>
            <a:pPr lvl="1" eaLnBrk="1" hangingPunct="1">
              <a:lnSpc>
                <a:spcPct val="95000"/>
              </a:lnSpc>
            </a:pPr>
            <a:r>
              <a:rPr lang="en-US" sz="2200" smtClean="0"/>
              <a:t>sufficient communication that the patient has information about the anticipated treatments and </a:t>
            </a:r>
          </a:p>
          <a:p>
            <a:pPr lvl="1" eaLnBrk="1" hangingPunct="1">
              <a:lnSpc>
                <a:spcPct val="95000"/>
              </a:lnSpc>
            </a:pPr>
            <a:r>
              <a:rPr lang="en-US" sz="2200" smtClean="0"/>
              <a:t>the communication has met certain basic requirements</a:t>
            </a:r>
          </a:p>
          <a:p>
            <a:pPr eaLnBrk="1" hangingPunct="1">
              <a:lnSpc>
                <a:spcPct val="95000"/>
              </a:lnSpc>
            </a:pPr>
            <a:r>
              <a:rPr lang="en-US" sz="2600" smtClean="0"/>
              <a:t>Duty to obtain informed consent is split into two basic parts:</a:t>
            </a:r>
          </a:p>
          <a:p>
            <a:pPr lvl="1" eaLnBrk="1" hangingPunct="1">
              <a:lnSpc>
                <a:spcPct val="95000"/>
              </a:lnSpc>
            </a:pPr>
            <a:r>
              <a:rPr lang="en-US" sz="2200" smtClean="0"/>
              <a:t>Duty to obtain a general consent for treatment </a:t>
            </a:r>
          </a:p>
          <a:p>
            <a:pPr lvl="1" eaLnBrk="1" hangingPunct="1">
              <a:lnSpc>
                <a:spcPct val="95000"/>
              </a:lnSpc>
            </a:pPr>
            <a:r>
              <a:rPr lang="en-US" sz="2200" smtClean="0"/>
              <a:t>Physician’s or surgeon’s duty to obtain a separate informed consent before the performance of surgery or other invasive procedure</a:t>
            </a:r>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a:defRPr/>
            </a:pPr>
            <a:r>
              <a:rPr lang="en-US" sz="2700" dirty="0">
                <a:solidFill>
                  <a:schemeClr val="tx2"/>
                </a:solidFill>
                <a:latin typeface="Arial" charset="0"/>
                <a:ea typeface="ＭＳ Ｐゴシック" pitchFamily="30" charset="-128"/>
              </a:rPr>
              <a:t>Legal Obligations and Risks of Health Care Facilities </a:t>
            </a:r>
            <a:br>
              <a:rPr lang="en-US" sz="2700" dirty="0">
                <a:solidFill>
                  <a:schemeClr val="tx2"/>
                </a:solidFill>
                <a:latin typeface="Arial" charset="0"/>
                <a:ea typeface="ＭＳ Ｐゴシック" pitchFamily="30" charset="-128"/>
              </a:rPr>
            </a:br>
            <a:r>
              <a:rPr lang="en-US" sz="2700" dirty="0">
                <a:solidFill>
                  <a:schemeClr val="tx2"/>
                </a:solidFill>
                <a:latin typeface="Arial" charset="0"/>
                <a:ea typeface="ＭＳ Ｐゴシック" pitchFamily="30" charset="-128"/>
              </a:rPr>
              <a:t>and Individual Health Care Providers</a:t>
            </a:r>
          </a:p>
          <a:p>
            <a:pPr algn="ctr">
              <a:defRPr/>
            </a:pPr>
            <a:r>
              <a:rPr lang="en-US" sz="2700" dirty="0">
                <a:solidFill>
                  <a:schemeClr val="tx2"/>
                </a:solidFill>
                <a:latin typeface="Arial" charset="0"/>
                <a:ea typeface="ＭＳ Ｐゴシック" pitchFamily="30" charset="-128"/>
              </a:rPr>
              <a:t>Duty to Obtain Informed Consent to Treatment</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60</a:t>
            </a:fld>
            <a:endParaRPr lang="en-US" dirty="0"/>
          </a:p>
        </p:txBody>
      </p:sp>
    </p:spTree>
    <p:extLst>
      <p:ext uri="{BB962C8B-B14F-4D97-AF65-F5344CB8AC3E}">
        <p14:creationId xmlns:p14="http://schemas.microsoft.com/office/powerpoint/2010/main" val="62628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685800" y="2133600"/>
            <a:ext cx="7772400" cy="3768725"/>
          </a:xfrm>
        </p:spPr>
        <p:txBody>
          <a:bodyPr/>
          <a:lstStyle/>
          <a:p>
            <a:pPr eaLnBrk="1" hangingPunct="1"/>
            <a:r>
              <a:rPr lang="en-US" dirty="0" smtClean="0"/>
              <a:t>Health Care Law comes from four main sources:</a:t>
            </a:r>
          </a:p>
          <a:p>
            <a:pPr lvl="1" eaLnBrk="1" hangingPunct="1"/>
            <a:r>
              <a:rPr lang="en-US" dirty="0" smtClean="0"/>
              <a:t>Federal and state constitutions</a:t>
            </a:r>
          </a:p>
          <a:p>
            <a:pPr lvl="1" eaLnBrk="1" hangingPunct="1"/>
            <a:r>
              <a:rPr lang="en-US" dirty="0" smtClean="0"/>
              <a:t>Federal and state statutes</a:t>
            </a:r>
          </a:p>
          <a:p>
            <a:pPr lvl="1" eaLnBrk="1" hangingPunct="1"/>
            <a:r>
              <a:rPr lang="en-US" dirty="0" smtClean="0"/>
              <a:t>Rules and regulations of administrative agencies</a:t>
            </a:r>
          </a:p>
          <a:p>
            <a:pPr lvl="1" eaLnBrk="1" hangingPunct="1"/>
            <a:r>
              <a:rPr lang="en-US" dirty="0" smtClean="0"/>
              <a:t>Court decisions</a:t>
            </a:r>
          </a:p>
        </p:txBody>
      </p:sp>
      <p:sp>
        <p:nvSpPr>
          <p:cNvPr id="4099" name="Rectangle 1026"/>
          <p:cNvSpPr>
            <a:spLocks noChangeArrowheads="1"/>
          </p:cNvSpPr>
          <p:nvPr/>
        </p:nvSpPr>
        <p:spPr bwMode="auto">
          <a:xfrm>
            <a:off x="0" y="3810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 Sources of Law</a:t>
            </a:r>
            <a:endParaRPr lang="en-US" sz="3500" dirty="0">
              <a:ea typeface="ＭＳ Ｐゴシック" pitchFamily="30" charset="-128"/>
            </a:endParaRP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7</a:t>
            </a:fld>
            <a:endParaRPr lang="en-US" dirty="0"/>
          </a:p>
        </p:txBody>
      </p:sp>
    </p:spTree>
    <p:extLst>
      <p:ext uri="{BB962C8B-B14F-4D97-AF65-F5344CB8AC3E}">
        <p14:creationId xmlns:p14="http://schemas.microsoft.com/office/powerpoint/2010/main" val="251821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4294967295"/>
          </p:nvPr>
        </p:nvSpPr>
        <p:spPr>
          <a:xfrm>
            <a:off x="685800" y="1828800"/>
            <a:ext cx="7772400" cy="3997325"/>
          </a:xfrm>
        </p:spPr>
        <p:txBody>
          <a:bodyPr/>
          <a:lstStyle/>
          <a:p>
            <a:pPr eaLnBrk="1" hangingPunct="1"/>
            <a:r>
              <a:rPr lang="en-US" dirty="0" smtClean="0"/>
              <a:t>Constitution is the highest law in the United States.</a:t>
            </a:r>
          </a:p>
          <a:p>
            <a:pPr eaLnBrk="1" hangingPunct="1"/>
            <a:r>
              <a:rPr lang="en-US" dirty="0" smtClean="0"/>
              <a:t>If there is a conflict between the Constitution and other laws, the Constitution overrides the other law.</a:t>
            </a:r>
          </a:p>
          <a:p>
            <a:pPr eaLnBrk="1" hangingPunct="1"/>
            <a:r>
              <a:rPr lang="en-US" dirty="0" smtClean="0"/>
              <a:t>When a law is found to be “unconstitutional” it means that it conflicts with the Constitution, making that law invalid.</a:t>
            </a:r>
          </a:p>
          <a:p>
            <a:pPr eaLnBrk="1" hangingPunct="1"/>
            <a:endParaRPr lang="en-US" dirty="0" smtClean="0"/>
          </a:p>
        </p:txBody>
      </p:sp>
      <p:sp>
        <p:nvSpPr>
          <p:cNvPr id="4099" name="Rectangle 1026"/>
          <p:cNvSpPr>
            <a:spLocks noChangeArrowheads="1"/>
          </p:cNvSpPr>
          <p:nvPr/>
        </p:nvSpPr>
        <p:spPr bwMode="auto">
          <a:xfrm>
            <a:off x="0" y="3810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 Sources of Law</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Constitutional Law</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8</a:t>
            </a:fld>
            <a:endParaRPr lang="en-US" dirty="0"/>
          </a:p>
        </p:txBody>
      </p:sp>
    </p:spTree>
    <p:extLst>
      <p:ext uri="{BB962C8B-B14F-4D97-AF65-F5344CB8AC3E}">
        <p14:creationId xmlns:p14="http://schemas.microsoft.com/office/powerpoint/2010/main" val="1870657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685800" y="1905000"/>
            <a:ext cx="7772400" cy="4454525"/>
          </a:xfrm>
        </p:spPr>
        <p:txBody>
          <a:bodyPr/>
          <a:lstStyle/>
          <a:p>
            <a:pPr eaLnBrk="1" hangingPunct="1"/>
            <a:r>
              <a:rPr lang="en-US" dirty="0" smtClean="0"/>
              <a:t>U.S. Constitution also limits the powers of the federal and state governments.</a:t>
            </a:r>
          </a:p>
          <a:p>
            <a:pPr lvl="1" eaLnBrk="1" hangingPunct="1"/>
            <a:r>
              <a:rPr lang="en-US" dirty="0" smtClean="0"/>
              <a:t>Bill of Rights protects specific rights of the citizens.</a:t>
            </a:r>
          </a:p>
          <a:p>
            <a:pPr lvl="2" eaLnBrk="1" hangingPunct="1"/>
            <a:r>
              <a:rPr lang="en-US" dirty="0" smtClean="0"/>
              <a:t>Example: The people are protected from deprivation of property without due process.</a:t>
            </a:r>
          </a:p>
          <a:p>
            <a:pPr lvl="2" eaLnBrk="1" hangingPunct="1"/>
            <a:r>
              <a:rPr lang="en-US" dirty="0" smtClean="0"/>
              <a:t>In a public health facility, a physician’s appointment to the staff is considered a property right.</a:t>
            </a:r>
          </a:p>
          <a:p>
            <a:pPr lvl="2" eaLnBrk="1" hangingPunct="1"/>
            <a:r>
              <a:rPr lang="en-US" dirty="0" smtClean="0"/>
              <a:t>The physician cannot be terminated without due process, such as a full hearing.</a:t>
            </a:r>
          </a:p>
        </p:txBody>
      </p:sp>
      <p:sp>
        <p:nvSpPr>
          <p:cNvPr id="4099" name="Rectangle 1026"/>
          <p:cNvSpPr>
            <a:spLocks noChangeArrowheads="1"/>
          </p:cNvSpPr>
          <p:nvPr/>
        </p:nvSpPr>
        <p:spPr bwMode="auto">
          <a:xfrm>
            <a:off x="0" y="228600"/>
            <a:ext cx="9144000" cy="1219200"/>
          </a:xfrm>
          <a:prstGeom prst="rect">
            <a:avLst/>
          </a:prstGeom>
          <a:noFill/>
          <a:ln w="9525">
            <a:noFill/>
            <a:miter lim="800000"/>
            <a:headEnd/>
            <a:tailEnd/>
          </a:ln>
        </p:spPr>
        <p:txBody>
          <a:bodyPr anchor="ctr"/>
          <a:lstStyle/>
          <a:p>
            <a:pPr algn="ctr">
              <a:defRPr/>
            </a:pPr>
            <a:r>
              <a:rPr lang="en-US" sz="3500" dirty="0">
                <a:solidFill>
                  <a:schemeClr val="tx2"/>
                </a:solidFill>
                <a:latin typeface="Arial" charset="0"/>
                <a:ea typeface="ＭＳ Ｐゴシック" pitchFamily="30" charset="-128"/>
              </a:rPr>
              <a:t>Why are Legal Issues So Important to Health Information Management Professionals? Sources of Law</a:t>
            </a:r>
            <a:r>
              <a:rPr lang="en-US" sz="2300" dirty="0">
                <a:solidFill>
                  <a:schemeClr val="tx2"/>
                </a:solidFill>
                <a:latin typeface="Arial" charset="0"/>
                <a:ea typeface="ＭＳ Ｐゴシック" pitchFamily="30" charset="-128"/>
              </a:rPr>
              <a:t> – </a:t>
            </a:r>
            <a:r>
              <a:rPr lang="en-US" sz="3500" dirty="0">
                <a:solidFill>
                  <a:schemeClr val="tx2"/>
                </a:solidFill>
                <a:latin typeface="Arial" charset="0"/>
                <a:ea typeface="ＭＳ Ｐゴシック" pitchFamily="30" charset="-128"/>
              </a:rPr>
              <a:t>Constitutional Law</a:t>
            </a:r>
          </a:p>
        </p:txBody>
      </p:sp>
      <p:sp>
        <p:nvSpPr>
          <p:cNvPr id="2" name="Date Placeholder 1"/>
          <p:cNvSpPr>
            <a:spLocks noGrp="1"/>
          </p:cNvSpPr>
          <p:nvPr>
            <p:ph type="dt" sz="half" idx="10"/>
          </p:nvPr>
        </p:nvSpPr>
        <p:spPr/>
        <p:txBody>
          <a:bodyPr/>
          <a:lstStyle/>
          <a:p>
            <a:r>
              <a:rPr lang="en-US" smtClean="0"/>
              <a:t>9/18/2012</a:t>
            </a:r>
            <a:endParaRPr lang="en-US" dirty="0"/>
          </a:p>
        </p:txBody>
      </p:sp>
      <p:sp>
        <p:nvSpPr>
          <p:cNvPr id="3" name="Footer Placeholder 2"/>
          <p:cNvSpPr>
            <a:spLocks noGrp="1"/>
          </p:cNvSpPr>
          <p:nvPr>
            <p:ph type="ftr" sz="quarter" idx="11"/>
          </p:nvPr>
        </p:nvSpPr>
        <p:spPr/>
        <p:txBody>
          <a:body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p>
            <a:fld id="{931B5573-0BD9-48C7-8B12-C6B34BBE7DCD}" type="slidenum">
              <a:rPr lang="en-US" smtClean="0"/>
              <a:pPr/>
              <a:t>9</a:t>
            </a:fld>
            <a:endParaRPr lang="en-US" dirty="0"/>
          </a:p>
        </p:txBody>
      </p:sp>
    </p:spTree>
    <p:extLst>
      <p:ext uri="{BB962C8B-B14F-4D97-AF65-F5344CB8AC3E}">
        <p14:creationId xmlns:p14="http://schemas.microsoft.com/office/powerpoint/2010/main" val="2547561279"/>
      </p:ext>
    </p:extLst>
  </p:cSld>
  <p:clrMapOvr>
    <a:masterClrMapping/>
  </p:clrMapOvr>
</p:sld>
</file>

<file path=ppt/theme/theme1.xml><?xml version="1.0" encoding="utf-8"?>
<a:theme xmlns:a="http://schemas.openxmlformats.org/drawingml/2006/main" name="Blank Presentation">
  <a:themeElements>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17514</TotalTime>
  <Words>4253</Words>
  <Application>Microsoft Office PowerPoint</Application>
  <PresentationFormat>On-screen Show (4:3)</PresentationFormat>
  <Paragraphs>586</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Blank Presentation</vt:lpstr>
      <vt:lpstr> Privacy and Health Law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dc:title>
  <dc:creator>Isabelle Bichindaritz</dc:creator>
  <cp:lastModifiedBy>Isa</cp:lastModifiedBy>
  <cp:revision>595</cp:revision>
  <cp:lastPrinted>2012-09-14T13:47:36Z</cp:lastPrinted>
  <dcterms:created xsi:type="dcterms:W3CDTF">2000-09-29T00:33:17Z</dcterms:created>
  <dcterms:modified xsi:type="dcterms:W3CDTF">2012-09-18T17:45:09Z</dcterms:modified>
</cp:coreProperties>
</file>