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6"/>
  </p:notesMasterIdLst>
  <p:handoutMasterIdLst>
    <p:handoutMasterId r:id="rId17"/>
  </p:handoutMasterIdLst>
  <p:sldIdLst>
    <p:sldId id="267" r:id="rId5"/>
    <p:sldId id="278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599" autoAdjust="0"/>
  </p:normalViewPr>
  <p:slideViewPr>
    <p:cSldViewPr>
      <p:cViewPr varScale="1">
        <p:scale>
          <a:sx n="61" d="100"/>
          <a:sy n="61" d="100"/>
        </p:scale>
        <p:origin x="60" y="10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5/4/2023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5/4/2023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5/4/2023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5/4/2023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5/4/2023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5/4/2023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5/4/2023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5/4/2023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5/4/2023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5/4/2023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5/4/2023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5/4/2023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5/4/2023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5/4/2023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150310083408/http:/www.princeton.edu/~mudd/finding_aids/mathoral/pmc11.htm" TargetMode="External"/><Relationship Id="rId2" Type="http://schemas.openxmlformats.org/officeDocument/2006/relationships/hyperlink" Target="https://en.wikipedia.org/wiki/Goofspie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archive.org/web/20170924061950/http:/www.dtic.mil/get-tr-doc/pdf?AD=AD071188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Machines to play</a:t>
            </a:r>
            <a:br>
              <a:rPr lang="en-US" dirty="0"/>
            </a:br>
            <a:r>
              <a:rPr lang="en-US" dirty="0"/>
              <a:t>the Game of Pure</a:t>
            </a:r>
            <a:br>
              <a:rPr lang="en-US" dirty="0"/>
            </a:br>
            <a:r>
              <a:rPr lang="en-US" dirty="0"/>
              <a:t>Strategy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Shawn Hunneyman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Infrastructure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Underestimated the amount of infrastructure</a:t>
            </a:r>
          </a:p>
          <a:p>
            <a:r>
              <a:rPr lang="en-US" dirty="0"/>
              <a:t>My plan of focusing on the AI part fell through especially with the switch to CLOS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I would’ve liked to have done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heuristics</a:t>
            </a:r>
          </a:p>
          <a:p>
            <a:r>
              <a:rPr lang="en-US" dirty="0"/>
              <a:t>Use the results from playing to update the table</a:t>
            </a:r>
          </a:p>
          <a:p>
            <a:r>
              <a:rPr lang="en-US" dirty="0"/>
              <a:t>Allow the machines to play a set of machines</a:t>
            </a:r>
          </a:p>
        </p:txBody>
      </p:sp>
    </p:spTree>
    <p:extLst>
      <p:ext uri="{BB962C8B-B14F-4D97-AF65-F5344CB8AC3E}">
        <p14:creationId xmlns:p14="http://schemas.microsoft.com/office/powerpoint/2010/main" val="169358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https://en.wikipedia.org/wiki/Goofspiel</a:t>
            </a:r>
            <a:endParaRPr lang="en-US" dirty="0"/>
          </a:p>
          <a:p>
            <a:r>
              <a:rPr lang="en-US" dirty="0">
                <a:hlinkClick r:id="rId3"/>
              </a:rPr>
              <a:t>https://web.archive.org/web/20150310083408/http://www.princeton.edu/~mudd/finding_aids/mathoral/pmc11.htm</a:t>
            </a:r>
            <a:endParaRPr lang="en-US" dirty="0"/>
          </a:p>
          <a:p>
            <a:r>
              <a:rPr lang="en-US" dirty="0">
                <a:hlinkClick r:id="rId4"/>
              </a:rPr>
              <a:t>https://web.archive.org/web/20170924061950/http://www.dtic.mil/get-tr-doc/pdf?AD=AD0711882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2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GOPS the card game</a:t>
            </a:r>
          </a:p>
          <a:p>
            <a:r>
              <a:rPr lang="en-US" dirty="0"/>
              <a:t>Reasoning and the beginnings</a:t>
            </a:r>
          </a:p>
          <a:p>
            <a:r>
              <a:rPr lang="en-US" dirty="0"/>
              <a:t>Dealing a hand and game rules</a:t>
            </a:r>
          </a:p>
          <a:p>
            <a:r>
              <a:rPr lang="en-US" dirty="0"/>
              <a:t>Random machines &amp; a Heuristic Machine</a:t>
            </a:r>
          </a:p>
          <a:p>
            <a:r>
              <a:rPr lang="en-US" dirty="0"/>
              <a:t>Game playing interface and Heuristic Machine </a:t>
            </a:r>
          </a:p>
          <a:p>
            <a:r>
              <a:rPr lang="en-US" dirty="0"/>
              <a:t>Reflections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/>
          <a:p>
            <a:r>
              <a:rPr lang="en-US" dirty="0"/>
              <a:t>Game of Pure Strategy (GOPS)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7F1AAA5-609A-7C42-1183-113D6020E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/>
          <a:lstStyle/>
          <a:p>
            <a:r>
              <a:rPr lang="en-US" dirty="0"/>
              <a:t>The game was invented by Merrill Flood while at Princeton University</a:t>
            </a:r>
          </a:p>
          <a:p>
            <a:r>
              <a:rPr lang="en-US" dirty="0"/>
              <a:t>the game is called </a:t>
            </a:r>
            <a:r>
              <a:rPr lang="en-US" dirty="0" err="1"/>
              <a:t>Goofspiel</a:t>
            </a:r>
            <a:endParaRPr lang="en-US" dirty="0"/>
          </a:p>
          <a:p>
            <a:r>
              <a:rPr lang="en-US" dirty="0"/>
              <a:t>Used in game theory and artificial intelligence</a:t>
            </a:r>
          </a:p>
        </p:txBody>
      </p:sp>
      <p:pic>
        <p:nvPicPr>
          <p:cNvPr id="8" name="Content Placeholder 7" descr="Falling deck of cards">
            <a:extLst>
              <a:ext uri="{FF2B5EF4-FFF2-40B4-BE49-F238E27FC236}">
                <a16:creationId xmlns:a16="http://schemas.microsoft.com/office/drawing/2014/main" id="{F274131E-B841-71D6-D0BD-EAC42E4C02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" r="3" b="11853"/>
          <a:stretch/>
        </p:blipFill>
        <p:spPr>
          <a:xfrm>
            <a:off x="6195986" y="1803400"/>
            <a:ext cx="4773956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39421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Humble Beginnings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2388764"/>
          </a:xfrm>
        </p:spPr>
        <p:txBody>
          <a:bodyPr/>
          <a:lstStyle/>
          <a:p>
            <a:r>
              <a:rPr lang="en-US" dirty="0"/>
              <a:t>Straightforward game</a:t>
            </a:r>
          </a:p>
          <a:p>
            <a:r>
              <a:rPr lang="en-US" dirty="0"/>
              <a:t>Many different Heuristics</a:t>
            </a:r>
          </a:p>
          <a:p>
            <a:r>
              <a:rPr lang="en-US" dirty="0"/>
              <a:t>See the results of the matches played (anything noteworthy?)</a:t>
            </a:r>
          </a:p>
          <a:p>
            <a:r>
              <a:rPr lang="en-US" dirty="0"/>
              <a:t>Easy to implement so I can focus on the AI part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Creating cards</a:t>
            </a:r>
          </a:p>
        </p:txBody>
      </p:sp>
      <p:pic>
        <p:nvPicPr>
          <p:cNvPr id="10" name="Content Placeholder 9" descr="Deck of cards in front of green background">
            <a:extLst>
              <a:ext uri="{FF2B5EF4-FFF2-40B4-BE49-F238E27FC236}">
                <a16:creationId xmlns:a16="http://schemas.microsoft.com/office/drawing/2014/main" id="{104E4956-B08D-768D-0A6A-1CE7F85C5B5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13" y="2701396"/>
            <a:ext cx="4773612" cy="3182408"/>
          </a:xfrm>
        </p:spPr>
      </p:pic>
      <p:pic>
        <p:nvPicPr>
          <p:cNvPr id="12" name="Graphic 11" descr="Joker with solid fill">
            <a:extLst>
              <a:ext uri="{FF2B5EF4-FFF2-40B4-BE49-F238E27FC236}">
                <a16:creationId xmlns:a16="http://schemas.microsoft.com/office/drawing/2014/main" id="{B52FC537-ED20-5EA2-B74B-5550E33B2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1612" y="45833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9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Dealing cards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Game Rules</a:t>
            </a:r>
          </a:p>
        </p:txBody>
      </p:sp>
      <p:pic>
        <p:nvPicPr>
          <p:cNvPr id="12" name="Content Placeholder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A40B910-3B61-CD41-E204-E34B1086C4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81" y="2514600"/>
            <a:ext cx="10586987" cy="3150523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0005" y="2514600"/>
            <a:ext cx="4769893" cy="2159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At Least 2 Players</a:t>
            </a:r>
          </a:p>
          <a:p>
            <a:r>
              <a:rPr lang="en-US" dirty="0"/>
              <a:t>Dealt a suite of cards</a:t>
            </a:r>
          </a:p>
          <a:p>
            <a:r>
              <a:rPr lang="en-US" dirty="0"/>
              <a:t>Bid from your hand for a prize card</a:t>
            </a:r>
          </a:p>
          <a:p>
            <a:r>
              <a:rPr lang="en-US" dirty="0"/>
              <a:t>Highest Bid wins the round</a:t>
            </a:r>
          </a:p>
          <a:p>
            <a:r>
              <a:rPr lang="en-US" dirty="0"/>
              <a:t>Higher score wins from adding the value of all prizes won</a:t>
            </a:r>
          </a:p>
        </p:txBody>
      </p:sp>
    </p:spTree>
    <p:extLst>
      <p:ext uri="{BB962C8B-B14F-4D97-AF65-F5344CB8AC3E}">
        <p14:creationId xmlns:p14="http://schemas.microsoft.com/office/powerpoint/2010/main" val="358061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life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Random Machine</a:t>
            </a:r>
          </a:p>
        </p:txBody>
      </p:sp>
      <p:pic>
        <p:nvPicPr>
          <p:cNvPr id="8" name="Content Placeholder 7" descr="Text, letter&#10;&#10;Description automatically generated">
            <a:extLst>
              <a:ext uri="{FF2B5EF4-FFF2-40B4-BE49-F238E27FC236}">
                <a16:creationId xmlns:a16="http://schemas.microsoft.com/office/drawing/2014/main" id="{6CA4B7F9-967B-4EC2-186B-78C450065E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1" y="2717800"/>
            <a:ext cx="5846077" cy="2616200"/>
          </a:xfrm>
        </p:spPr>
      </p:pic>
      <p:pic>
        <p:nvPicPr>
          <p:cNvPr id="10" name="Content Placeholder 9" descr="Floating pair of dice">
            <a:extLst>
              <a:ext uri="{FF2B5EF4-FFF2-40B4-BE49-F238E27FC236}">
                <a16:creationId xmlns:a16="http://schemas.microsoft.com/office/drawing/2014/main" id="{BDBF6D49-71AF-1896-19D4-89BD3F8666E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19" y="2514600"/>
            <a:ext cx="3556000" cy="3556000"/>
          </a:xfrm>
        </p:spPr>
      </p:pic>
    </p:spTree>
    <p:extLst>
      <p:ext uri="{BB962C8B-B14F-4D97-AF65-F5344CB8AC3E}">
        <p14:creationId xmlns:p14="http://schemas.microsoft.com/office/powerpoint/2010/main" val="18671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Heuristic Machine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Match the prize card with a card of the same value</a:t>
            </a:r>
          </a:p>
          <a:p>
            <a:r>
              <a:rPr lang="en-US" dirty="0"/>
              <a:t>M1 in this case</a:t>
            </a:r>
          </a:p>
          <a:p>
            <a:r>
              <a:rPr lang="en-US" dirty="0"/>
              <a:t>M2 is a random machine</a:t>
            </a:r>
          </a:p>
          <a:p>
            <a:r>
              <a:rPr lang="en-US" dirty="0"/>
              <a:t>Sheldon Ross proved that this matching strategy is optimal on a player who plays completely random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Result of 1000 games</a:t>
            </a:r>
          </a:p>
        </p:txBody>
      </p:sp>
      <p:pic>
        <p:nvPicPr>
          <p:cNvPr id="14" name="Content Placeholder 1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80409F0-101B-85D3-FEAC-3DF068A5F0C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84" y="2743200"/>
            <a:ext cx="4403013" cy="1460511"/>
          </a:xfrm>
        </p:spPr>
      </p:pic>
    </p:spTree>
    <p:extLst>
      <p:ext uri="{BB962C8B-B14F-4D97-AF65-F5344CB8AC3E}">
        <p14:creationId xmlns:p14="http://schemas.microsoft.com/office/powerpoint/2010/main" val="4159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2009" y="1754070"/>
            <a:ext cx="4769806" cy="711200"/>
          </a:xfrm>
        </p:spPr>
        <p:txBody>
          <a:bodyPr/>
          <a:lstStyle/>
          <a:p>
            <a:r>
              <a:rPr lang="en-US" dirty="0"/>
              <a:t>A game playing interface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0812" y="2465270"/>
            <a:ext cx="4773956" cy="3556000"/>
          </a:xfrm>
        </p:spPr>
        <p:txBody>
          <a:bodyPr/>
          <a:lstStyle/>
          <a:p>
            <a:r>
              <a:rPr lang="en-US" dirty="0"/>
              <a:t>Switch to use CLOS</a:t>
            </a:r>
          </a:p>
          <a:p>
            <a:r>
              <a:rPr lang="en-US" dirty="0"/>
              <a:t>A lot of code was rewritten</a:t>
            </a:r>
          </a:p>
          <a:p>
            <a:r>
              <a:rPr lang="en-US" dirty="0"/>
              <a:t>Created players in the object system</a:t>
            </a:r>
          </a:p>
          <a:p>
            <a:r>
              <a:rPr lang="en-US" dirty="0"/>
              <a:t>Created a game object</a:t>
            </a:r>
          </a:p>
          <a:p>
            <a:r>
              <a:rPr lang="en-US" dirty="0"/>
              <a:t>Allows two machines to play against each other</a:t>
            </a:r>
          </a:p>
          <a:p>
            <a:r>
              <a:rPr lang="en-US" dirty="0"/>
              <a:t>Allows a human to play a machine</a:t>
            </a:r>
          </a:p>
        </p:txBody>
      </p:sp>
      <p:pic>
        <p:nvPicPr>
          <p:cNvPr id="8" name="Content Placeholder 7" descr="Robot operating a machine">
            <a:extLst>
              <a:ext uri="{FF2B5EF4-FFF2-40B4-BE49-F238E27FC236}">
                <a16:creationId xmlns:a16="http://schemas.microsoft.com/office/drawing/2014/main" id="{3A2AC5BA-1155-EEF3-5638-09C15DA0D78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14" y="2798360"/>
            <a:ext cx="3021355" cy="2397032"/>
          </a:xfrm>
        </p:spPr>
      </p:pic>
      <p:pic>
        <p:nvPicPr>
          <p:cNvPr id="10" name="Picture 9" descr="Close-up of two people's hands pointing at laptop screen with stack of 4 books in background, one person holding a pen">
            <a:extLst>
              <a:ext uri="{FF2B5EF4-FFF2-40B4-BE49-F238E27FC236}">
                <a16:creationId xmlns:a16="http://schemas.microsoft.com/office/drawing/2014/main" id="{49999DE7-4636-69AA-348A-44835888BF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3036378"/>
            <a:ext cx="3135639" cy="215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machines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Heuristic machine again?</a:t>
            </a:r>
          </a:p>
        </p:txBody>
      </p:sp>
      <p:pic>
        <p:nvPicPr>
          <p:cNvPr id="8" name="Content Placeholder 7" descr="Text&#10;&#10;Description automatically generated with medium confidence">
            <a:extLst>
              <a:ext uri="{FF2B5EF4-FFF2-40B4-BE49-F238E27FC236}">
                <a16:creationId xmlns:a16="http://schemas.microsoft.com/office/drawing/2014/main" id="{F897B06D-AB25-0D22-6A54-25E1C0286E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3" y="2514600"/>
            <a:ext cx="4796466" cy="2895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What’s the difference?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table and a use a random number to pick the columns. The row is determined by the prize card.</a:t>
            </a:r>
          </a:p>
          <a:p>
            <a:r>
              <a:rPr lang="en-US" dirty="0"/>
              <a:t>M1 Random player with a slight favoring of higher valued cards for higher value prize cards.</a:t>
            </a:r>
          </a:p>
          <a:p>
            <a:r>
              <a:rPr lang="en-US" dirty="0"/>
              <a:t>New heuristic loses to the old heuristic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ECC9097-F8D6-7B75-2775-6B0174D62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5118078"/>
            <a:ext cx="3016316" cy="95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391</TotalTime>
  <Words>408</Words>
  <Application>Microsoft Office PowerPoint</Application>
  <PresentationFormat>Custom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Constantia</vt:lpstr>
      <vt:lpstr>Books Classic 16x9</vt:lpstr>
      <vt:lpstr>Machines to play the Game of Pure Strategy</vt:lpstr>
      <vt:lpstr>Overview</vt:lpstr>
      <vt:lpstr>Game of Pure Strategy (GOPS)</vt:lpstr>
      <vt:lpstr>Humble Beginnings</vt:lpstr>
      <vt:lpstr>Implementation</vt:lpstr>
      <vt:lpstr>There is life</vt:lpstr>
      <vt:lpstr>Improvements</vt:lpstr>
      <vt:lpstr>Interactivity</vt:lpstr>
      <vt:lpstr>More machines</vt:lpstr>
      <vt:lpstr>Reflections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Shawn Hunneyman</dc:creator>
  <cp:lastModifiedBy>Shawn Hunneyman</cp:lastModifiedBy>
  <cp:revision>5</cp:revision>
  <dcterms:created xsi:type="dcterms:W3CDTF">2023-05-04T07:16:02Z</dcterms:created>
  <dcterms:modified xsi:type="dcterms:W3CDTF">2023-05-04T14:14:42Z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